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7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Lst>
  <p:sldSz cx="12192000" cy="6858000"/>
  <p:notesSz cx="12192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9"/>
  </p:normalViewPr>
  <p:slideViewPr>
    <p:cSldViewPr>
      <p:cViewPr varScale="1">
        <p:scale>
          <a:sx n="72" d="100"/>
          <a:sy n="72" d="100"/>
        </p:scale>
        <p:origin x="41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F60F1B8-263C-F34E-B628-661E6A4BE35C}" type="datetimeFigureOut">
              <a:rPr kumimoji="1" lang="zh-TW" altLang="en-US" smtClean="0"/>
              <a:t>2022/12/15</a:t>
            </a:fld>
            <a:endParaRPr kumimoji="1" lang="zh-TW" altLang="en-US"/>
          </a:p>
        </p:txBody>
      </p:sp>
      <p:sp>
        <p:nvSpPr>
          <p:cNvPr id="4" name="投影片影像版面配置區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868462D-7F14-C54C-A15C-9BB0DC6229B7}" type="slidenum">
              <a:rPr kumimoji="1" lang="zh-TW" altLang="en-US" smtClean="0"/>
              <a:t>‹#›</a:t>
            </a:fld>
            <a:endParaRPr kumimoji="1" lang="zh-TW" altLang="en-US"/>
          </a:p>
        </p:txBody>
      </p:sp>
    </p:spTree>
    <p:extLst>
      <p:ext uri="{BB962C8B-B14F-4D97-AF65-F5344CB8AC3E}">
        <p14:creationId xmlns:p14="http://schemas.microsoft.com/office/powerpoint/2010/main" val="3109173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B868462D-7F14-C54C-A15C-9BB0DC6229B7}" type="slidenum">
              <a:rPr kumimoji="1" lang="zh-TW" altLang="en-US" smtClean="0"/>
              <a:t>18</a:t>
            </a:fld>
            <a:endParaRPr kumimoji="1" lang="zh-TW" altLang="en-US"/>
          </a:p>
        </p:txBody>
      </p:sp>
    </p:spTree>
    <p:extLst>
      <p:ext uri="{BB962C8B-B14F-4D97-AF65-F5344CB8AC3E}">
        <p14:creationId xmlns:p14="http://schemas.microsoft.com/office/powerpoint/2010/main" val="384803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45615" y="1687830"/>
            <a:ext cx="8700769" cy="1422400"/>
          </a:xfrm>
          <a:prstGeom prst="rect">
            <a:avLst/>
          </a:prstGeom>
        </p:spPr>
        <p:txBody>
          <a:bodyPr wrap="square" lIns="0" tIns="0" rIns="0" bIns="0">
            <a:spAutoFit/>
          </a:bodyPr>
          <a:lstStyle>
            <a:lvl1pPr>
              <a:defRPr sz="5000" b="1" i="0">
                <a:solidFill>
                  <a:srgbClr val="001F48"/>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48"/>
          </a:solidFill>
        </p:spPr>
        <p:txBody>
          <a:bodyPr wrap="square" lIns="0" tIns="0" rIns="0" bIns="0" rtlCol="0"/>
          <a:lstStyle/>
          <a:p>
            <a:endParaRPr/>
          </a:p>
        </p:txBody>
      </p:sp>
      <p:sp>
        <p:nvSpPr>
          <p:cNvPr id="17" name="bg object 17"/>
          <p:cNvSpPr/>
          <p:nvPr/>
        </p:nvSpPr>
        <p:spPr>
          <a:xfrm>
            <a:off x="623315" y="81"/>
            <a:ext cx="1300480" cy="1821814"/>
          </a:xfrm>
          <a:custGeom>
            <a:avLst/>
            <a:gdLst/>
            <a:ahLst/>
            <a:cxnLst/>
            <a:rect l="l" t="t" r="r" b="b"/>
            <a:pathLst>
              <a:path w="1300480" h="1821814">
                <a:moveTo>
                  <a:pt x="341912" y="1599326"/>
                </a:moveTo>
                <a:lnTo>
                  <a:pt x="282308" y="1643543"/>
                </a:lnTo>
                <a:lnTo>
                  <a:pt x="249984" y="1682543"/>
                </a:lnTo>
                <a:lnTo>
                  <a:pt x="227084" y="1724871"/>
                </a:lnTo>
                <a:lnTo>
                  <a:pt x="213455" y="1770825"/>
                </a:lnTo>
                <a:lnTo>
                  <a:pt x="208945" y="1820706"/>
                </a:lnTo>
                <a:lnTo>
                  <a:pt x="208988" y="1821220"/>
                </a:lnTo>
                <a:lnTo>
                  <a:pt x="341912" y="1599326"/>
                </a:lnTo>
                <a:close/>
              </a:path>
              <a:path w="1300480" h="1821814">
                <a:moveTo>
                  <a:pt x="661791" y="1065338"/>
                </a:moveTo>
                <a:lnTo>
                  <a:pt x="0" y="1065338"/>
                </a:lnTo>
                <a:lnTo>
                  <a:pt x="0" y="1368116"/>
                </a:lnTo>
                <a:lnTo>
                  <a:pt x="480415" y="1368117"/>
                </a:lnTo>
                <a:lnTo>
                  <a:pt x="661791" y="1065338"/>
                </a:lnTo>
                <a:close/>
              </a:path>
              <a:path w="1300480" h="1821814">
                <a:moveTo>
                  <a:pt x="641189" y="0"/>
                </a:moveTo>
                <a:lnTo>
                  <a:pt x="311026" y="0"/>
                </a:lnTo>
                <a:lnTo>
                  <a:pt x="311026" y="1065338"/>
                </a:lnTo>
                <a:lnTo>
                  <a:pt x="641189" y="1065338"/>
                </a:lnTo>
                <a:lnTo>
                  <a:pt x="641189" y="0"/>
                </a:lnTo>
                <a:close/>
              </a:path>
              <a:path w="1300480" h="1821814">
                <a:moveTo>
                  <a:pt x="1299971" y="0"/>
                </a:moveTo>
                <a:lnTo>
                  <a:pt x="974539" y="0"/>
                </a:lnTo>
                <a:lnTo>
                  <a:pt x="974539" y="543256"/>
                </a:lnTo>
                <a:lnTo>
                  <a:pt x="1299971" y="0"/>
                </a:lnTo>
                <a:close/>
              </a:path>
            </a:pathLst>
          </a:custGeom>
          <a:solidFill>
            <a:srgbClr val="334D6C"/>
          </a:solidFill>
        </p:spPr>
        <p:txBody>
          <a:bodyPr wrap="square" lIns="0" tIns="0" rIns="0" bIns="0" rtlCol="0"/>
          <a:lstStyle/>
          <a:p>
            <a:endParaRPr/>
          </a:p>
        </p:txBody>
      </p:sp>
      <p:sp>
        <p:nvSpPr>
          <p:cNvPr id="18" name="bg object 18"/>
          <p:cNvSpPr/>
          <p:nvPr/>
        </p:nvSpPr>
        <p:spPr>
          <a:xfrm>
            <a:off x="8758427" y="1316737"/>
            <a:ext cx="1127760" cy="1666239"/>
          </a:xfrm>
          <a:custGeom>
            <a:avLst/>
            <a:gdLst/>
            <a:ahLst/>
            <a:cxnLst/>
            <a:rect l="l" t="t" r="r" b="b"/>
            <a:pathLst>
              <a:path w="1127759" h="1666239">
                <a:moveTo>
                  <a:pt x="1054010" y="0"/>
                </a:moveTo>
                <a:lnTo>
                  <a:pt x="790909" y="0"/>
                </a:lnTo>
                <a:lnTo>
                  <a:pt x="790909" y="302561"/>
                </a:lnTo>
                <a:lnTo>
                  <a:pt x="1054010" y="302561"/>
                </a:lnTo>
                <a:lnTo>
                  <a:pt x="1054010" y="0"/>
                </a:lnTo>
                <a:close/>
              </a:path>
              <a:path w="1127759" h="1666239">
                <a:moveTo>
                  <a:pt x="665155" y="0"/>
                </a:moveTo>
                <a:lnTo>
                  <a:pt x="402077" y="0"/>
                </a:lnTo>
                <a:lnTo>
                  <a:pt x="402077" y="302561"/>
                </a:lnTo>
                <a:lnTo>
                  <a:pt x="665155" y="302561"/>
                </a:lnTo>
                <a:lnTo>
                  <a:pt x="665155" y="0"/>
                </a:lnTo>
                <a:close/>
              </a:path>
              <a:path w="1127759" h="1666239">
                <a:moveTo>
                  <a:pt x="698258" y="514696"/>
                </a:moveTo>
                <a:lnTo>
                  <a:pt x="633109" y="515544"/>
                </a:lnTo>
                <a:lnTo>
                  <a:pt x="571682" y="518088"/>
                </a:lnTo>
                <a:lnTo>
                  <a:pt x="513976" y="522328"/>
                </a:lnTo>
                <a:lnTo>
                  <a:pt x="459993" y="528264"/>
                </a:lnTo>
                <a:lnTo>
                  <a:pt x="409731" y="535895"/>
                </a:lnTo>
                <a:lnTo>
                  <a:pt x="363192" y="545221"/>
                </a:lnTo>
                <a:lnTo>
                  <a:pt x="320375" y="556241"/>
                </a:lnTo>
                <a:lnTo>
                  <a:pt x="281282" y="568956"/>
                </a:lnTo>
                <a:lnTo>
                  <a:pt x="233982" y="589371"/>
                </a:lnTo>
                <a:lnTo>
                  <a:pt x="191323" y="614395"/>
                </a:lnTo>
                <a:lnTo>
                  <a:pt x="153259" y="643986"/>
                </a:lnTo>
                <a:lnTo>
                  <a:pt x="119746" y="678099"/>
                </a:lnTo>
                <a:lnTo>
                  <a:pt x="90736" y="716689"/>
                </a:lnTo>
                <a:lnTo>
                  <a:pt x="66184" y="759711"/>
                </a:lnTo>
                <a:lnTo>
                  <a:pt x="50514" y="795553"/>
                </a:lnTo>
                <a:lnTo>
                  <a:pt x="36996" y="835228"/>
                </a:lnTo>
                <a:lnTo>
                  <a:pt x="25611" y="878718"/>
                </a:lnTo>
                <a:lnTo>
                  <a:pt x="16339" y="926003"/>
                </a:lnTo>
                <a:lnTo>
                  <a:pt x="9161" y="977065"/>
                </a:lnTo>
                <a:lnTo>
                  <a:pt x="4058" y="1031885"/>
                </a:lnTo>
                <a:lnTo>
                  <a:pt x="1011" y="1090444"/>
                </a:lnTo>
                <a:lnTo>
                  <a:pt x="0" y="1152722"/>
                </a:lnTo>
                <a:lnTo>
                  <a:pt x="1085" y="1218483"/>
                </a:lnTo>
                <a:lnTo>
                  <a:pt x="4343" y="1280120"/>
                </a:lnTo>
                <a:lnTo>
                  <a:pt x="9772" y="1337671"/>
                </a:lnTo>
                <a:lnTo>
                  <a:pt x="17373" y="1391174"/>
                </a:lnTo>
                <a:lnTo>
                  <a:pt x="27146" y="1440667"/>
                </a:lnTo>
                <a:lnTo>
                  <a:pt x="39091" y="1486188"/>
                </a:lnTo>
                <a:lnTo>
                  <a:pt x="53207" y="1527776"/>
                </a:lnTo>
                <a:lnTo>
                  <a:pt x="69495" y="1565470"/>
                </a:lnTo>
                <a:lnTo>
                  <a:pt x="94859" y="1609881"/>
                </a:lnTo>
                <a:lnTo>
                  <a:pt x="124589" y="1649404"/>
                </a:lnTo>
                <a:lnTo>
                  <a:pt x="141066" y="1666185"/>
                </a:lnTo>
                <a:lnTo>
                  <a:pt x="386329" y="1383461"/>
                </a:lnTo>
                <a:lnTo>
                  <a:pt x="378915" y="1371429"/>
                </a:lnTo>
                <a:lnTo>
                  <a:pt x="362757" y="1329163"/>
                </a:lnTo>
                <a:lnTo>
                  <a:pt x="351404" y="1278726"/>
                </a:lnTo>
                <a:lnTo>
                  <a:pt x="344705" y="1219964"/>
                </a:lnTo>
                <a:lnTo>
                  <a:pt x="342506" y="1152722"/>
                </a:lnTo>
                <a:lnTo>
                  <a:pt x="344705" y="1091063"/>
                </a:lnTo>
                <a:lnTo>
                  <a:pt x="351404" y="1036800"/>
                </a:lnTo>
                <a:lnTo>
                  <a:pt x="362756" y="989933"/>
                </a:lnTo>
                <a:lnTo>
                  <a:pt x="378914" y="950467"/>
                </a:lnTo>
                <a:lnTo>
                  <a:pt x="424830" y="891474"/>
                </a:lnTo>
                <a:lnTo>
                  <a:pt x="456162" y="869764"/>
                </a:lnTo>
                <a:lnTo>
                  <a:pt x="493076" y="853446"/>
                </a:lnTo>
                <a:lnTo>
                  <a:pt x="535585" y="840752"/>
                </a:lnTo>
                <a:lnTo>
                  <a:pt x="586157" y="832069"/>
                </a:lnTo>
                <a:lnTo>
                  <a:pt x="644795" y="827086"/>
                </a:lnTo>
                <a:lnTo>
                  <a:pt x="711503" y="825494"/>
                </a:lnTo>
                <a:lnTo>
                  <a:pt x="870365" y="825494"/>
                </a:lnTo>
                <a:lnTo>
                  <a:pt x="1127241" y="529384"/>
                </a:lnTo>
                <a:lnTo>
                  <a:pt x="1105430" y="527978"/>
                </a:lnTo>
                <a:lnTo>
                  <a:pt x="932368" y="519725"/>
                </a:lnTo>
                <a:lnTo>
                  <a:pt x="831811" y="516507"/>
                </a:lnTo>
                <a:lnTo>
                  <a:pt x="740510" y="514897"/>
                </a:lnTo>
                <a:lnTo>
                  <a:pt x="698258" y="514696"/>
                </a:lnTo>
                <a:close/>
              </a:path>
              <a:path w="1127759" h="1666239">
                <a:moveTo>
                  <a:pt x="870365" y="825494"/>
                </a:moveTo>
                <a:lnTo>
                  <a:pt x="711503" y="825494"/>
                </a:lnTo>
                <a:lnTo>
                  <a:pt x="767504" y="825902"/>
                </a:lnTo>
                <a:lnTo>
                  <a:pt x="822394" y="827177"/>
                </a:lnTo>
                <a:lnTo>
                  <a:pt x="867299" y="829029"/>
                </a:lnTo>
                <a:lnTo>
                  <a:pt x="870365" y="825494"/>
                </a:lnTo>
                <a:close/>
              </a:path>
            </a:pathLst>
          </a:custGeom>
          <a:solidFill>
            <a:srgbClr val="334D6C"/>
          </a:solidFill>
        </p:spPr>
        <p:txBody>
          <a:bodyPr wrap="square" lIns="0" tIns="0" rIns="0" bIns="0" rtlCol="0"/>
          <a:lstStyle/>
          <a:p>
            <a:endParaRPr/>
          </a:p>
        </p:txBody>
      </p:sp>
      <p:sp>
        <p:nvSpPr>
          <p:cNvPr id="19" name="bg object 19"/>
          <p:cNvSpPr/>
          <p:nvPr/>
        </p:nvSpPr>
        <p:spPr>
          <a:xfrm>
            <a:off x="3127248" y="4626864"/>
            <a:ext cx="1830070" cy="1595120"/>
          </a:xfrm>
          <a:custGeom>
            <a:avLst/>
            <a:gdLst/>
            <a:ahLst/>
            <a:cxnLst/>
            <a:rect l="l" t="t" r="r" b="b"/>
            <a:pathLst>
              <a:path w="1830070" h="1595120">
                <a:moveTo>
                  <a:pt x="77415" y="582096"/>
                </a:moveTo>
                <a:lnTo>
                  <a:pt x="65753" y="630174"/>
                </a:lnTo>
                <a:lnTo>
                  <a:pt x="54487" y="680486"/>
                </a:lnTo>
                <a:lnTo>
                  <a:pt x="43616" y="732874"/>
                </a:lnTo>
                <a:lnTo>
                  <a:pt x="33140" y="787179"/>
                </a:lnTo>
                <a:lnTo>
                  <a:pt x="23060" y="843243"/>
                </a:lnTo>
                <a:lnTo>
                  <a:pt x="14337" y="898924"/>
                </a:lnTo>
                <a:lnTo>
                  <a:pt x="7827" y="952213"/>
                </a:lnTo>
                <a:lnTo>
                  <a:pt x="3373" y="1003109"/>
                </a:lnTo>
                <a:lnTo>
                  <a:pt x="816" y="1051612"/>
                </a:lnTo>
                <a:lnTo>
                  <a:pt x="0" y="1097722"/>
                </a:lnTo>
                <a:lnTo>
                  <a:pt x="2016" y="1156261"/>
                </a:lnTo>
                <a:lnTo>
                  <a:pt x="8067" y="1210669"/>
                </a:lnTo>
                <a:lnTo>
                  <a:pt x="18152" y="1260889"/>
                </a:lnTo>
                <a:lnTo>
                  <a:pt x="32270" y="1306863"/>
                </a:lnTo>
                <a:lnTo>
                  <a:pt x="50422" y="1348532"/>
                </a:lnTo>
                <a:lnTo>
                  <a:pt x="72608" y="1385838"/>
                </a:lnTo>
                <a:lnTo>
                  <a:pt x="98828" y="1418722"/>
                </a:lnTo>
                <a:lnTo>
                  <a:pt x="133287" y="1453104"/>
                </a:lnTo>
                <a:lnTo>
                  <a:pt x="170812" y="1483096"/>
                </a:lnTo>
                <a:lnTo>
                  <a:pt x="211449" y="1508745"/>
                </a:lnTo>
                <a:lnTo>
                  <a:pt x="255244" y="1530098"/>
                </a:lnTo>
                <a:lnTo>
                  <a:pt x="302244" y="1547200"/>
                </a:lnTo>
                <a:lnTo>
                  <a:pt x="352496" y="1560098"/>
                </a:lnTo>
                <a:lnTo>
                  <a:pt x="397758" y="1569365"/>
                </a:lnTo>
                <a:lnTo>
                  <a:pt x="445960" y="1577206"/>
                </a:lnTo>
                <a:lnTo>
                  <a:pt x="497015" y="1583622"/>
                </a:lnTo>
                <a:lnTo>
                  <a:pt x="550835" y="1588611"/>
                </a:lnTo>
                <a:lnTo>
                  <a:pt x="607336" y="1592176"/>
                </a:lnTo>
                <a:lnTo>
                  <a:pt x="666430" y="1594314"/>
                </a:lnTo>
                <a:lnTo>
                  <a:pt x="728031" y="1595027"/>
                </a:lnTo>
                <a:lnTo>
                  <a:pt x="1829973" y="1595027"/>
                </a:lnTo>
                <a:lnTo>
                  <a:pt x="1829973" y="1280667"/>
                </a:lnTo>
                <a:lnTo>
                  <a:pt x="688491" y="1280667"/>
                </a:lnTo>
                <a:lnTo>
                  <a:pt x="622868" y="1278483"/>
                </a:lnTo>
                <a:lnTo>
                  <a:pt x="563460" y="1271935"/>
                </a:lnTo>
                <a:lnTo>
                  <a:pt x="510273" y="1261031"/>
                </a:lnTo>
                <a:lnTo>
                  <a:pt x="463316" y="1245779"/>
                </a:lnTo>
                <a:lnTo>
                  <a:pt x="422596" y="1226185"/>
                </a:lnTo>
                <a:lnTo>
                  <a:pt x="388120" y="1202258"/>
                </a:lnTo>
                <a:lnTo>
                  <a:pt x="359896" y="1174005"/>
                </a:lnTo>
                <a:lnTo>
                  <a:pt x="337931" y="1141433"/>
                </a:lnTo>
                <a:lnTo>
                  <a:pt x="322233" y="1104550"/>
                </a:lnTo>
                <a:lnTo>
                  <a:pt x="312808" y="1063363"/>
                </a:lnTo>
                <a:lnTo>
                  <a:pt x="309665" y="1017881"/>
                </a:lnTo>
                <a:lnTo>
                  <a:pt x="310824" y="985163"/>
                </a:lnTo>
                <a:lnTo>
                  <a:pt x="314195" y="942945"/>
                </a:lnTo>
                <a:lnTo>
                  <a:pt x="319623" y="891304"/>
                </a:lnTo>
                <a:lnTo>
                  <a:pt x="326949" y="830322"/>
                </a:lnTo>
                <a:lnTo>
                  <a:pt x="336017" y="760078"/>
                </a:lnTo>
                <a:lnTo>
                  <a:pt x="354141" y="597072"/>
                </a:lnTo>
                <a:lnTo>
                  <a:pt x="77415" y="582096"/>
                </a:lnTo>
                <a:close/>
              </a:path>
              <a:path w="1830070" h="1595120">
                <a:moveTo>
                  <a:pt x="1829973" y="305995"/>
                </a:moveTo>
                <a:lnTo>
                  <a:pt x="1488996" y="305995"/>
                </a:lnTo>
                <a:lnTo>
                  <a:pt x="1488996" y="1280667"/>
                </a:lnTo>
                <a:lnTo>
                  <a:pt x="1829973" y="1280667"/>
                </a:lnTo>
                <a:lnTo>
                  <a:pt x="1829973" y="305995"/>
                </a:lnTo>
                <a:close/>
              </a:path>
              <a:path w="1830070" h="1595120">
                <a:moveTo>
                  <a:pt x="871333" y="0"/>
                </a:moveTo>
                <a:lnTo>
                  <a:pt x="609435" y="0"/>
                </a:lnTo>
                <a:lnTo>
                  <a:pt x="609435" y="305995"/>
                </a:lnTo>
                <a:lnTo>
                  <a:pt x="871333" y="305995"/>
                </a:lnTo>
                <a:lnTo>
                  <a:pt x="871333" y="0"/>
                </a:lnTo>
                <a:close/>
              </a:path>
              <a:path w="1830070" h="1595120">
                <a:moveTo>
                  <a:pt x="1258409" y="0"/>
                </a:moveTo>
                <a:lnTo>
                  <a:pt x="996511" y="0"/>
                </a:lnTo>
                <a:lnTo>
                  <a:pt x="996511" y="305995"/>
                </a:lnTo>
                <a:lnTo>
                  <a:pt x="1258409" y="305995"/>
                </a:lnTo>
                <a:lnTo>
                  <a:pt x="1258409" y="0"/>
                </a:lnTo>
                <a:close/>
              </a:path>
            </a:pathLst>
          </a:custGeom>
          <a:solidFill>
            <a:srgbClr val="334D6C"/>
          </a:solidFill>
        </p:spPr>
        <p:txBody>
          <a:bodyPr wrap="square" lIns="0" tIns="0" rIns="0" bIns="0" rtlCol="0"/>
          <a:lstStyle/>
          <a:p>
            <a:endParaRPr/>
          </a:p>
        </p:txBody>
      </p:sp>
      <p:sp>
        <p:nvSpPr>
          <p:cNvPr id="20" name="bg object 20"/>
          <p:cNvSpPr/>
          <p:nvPr/>
        </p:nvSpPr>
        <p:spPr>
          <a:xfrm>
            <a:off x="10218419" y="4881157"/>
            <a:ext cx="1974214" cy="1356995"/>
          </a:xfrm>
          <a:custGeom>
            <a:avLst/>
            <a:gdLst/>
            <a:ahLst/>
            <a:cxnLst/>
            <a:rect l="l" t="t" r="r" b="b"/>
            <a:pathLst>
              <a:path w="1974215" h="1356995">
                <a:moveTo>
                  <a:pt x="1973605" y="1031193"/>
                </a:moveTo>
                <a:lnTo>
                  <a:pt x="0" y="1031193"/>
                </a:lnTo>
                <a:lnTo>
                  <a:pt x="0" y="1356573"/>
                </a:lnTo>
                <a:lnTo>
                  <a:pt x="1681549" y="1356573"/>
                </a:lnTo>
                <a:lnTo>
                  <a:pt x="1681549" y="1241230"/>
                </a:lnTo>
                <a:lnTo>
                  <a:pt x="1973605" y="1241230"/>
                </a:lnTo>
                <a:lnTo>
                  <a:pt x="1973605" y="1031193"/>
                </a:lnTo>
                <a:close/>
              </a:path>
              <a:path w="1974215" h="1356995">
                <a:moveTo>
                  <a:pt x="1973605" y="1241230"/>
                </a:moveTo>
                <a:lnTo>
                  <a:pt x="1681549" y="1241230"/>
                </a:lnTo>
                <a:lnTo>
                  <a:pt x="1692941" y="1265762"/>
                </a:lnTo>
                <a:lnTo>
                  <a:pt x="1722850" y="1307079"/>
                </a:lnTo>
                <a:lnTo>
                  <a:pt x="1761815" y="1337690"/>
                </a:lnTo>
                <a:lnTo>
                  <a:pt x="1803998" y="1354368"/>
                </a:lnTo>
                <a:lnTo>
                  <a:pt x="1826713" y="1356573"/>
                </a:lnTo>
                <a:lnTo>
                  <a:pt x="1973605" y="1356573"/>
                </a:lnTo>
                <a:lnTo>
                  <a:pt x="1973605" y="1241230"/>
                </a:lnTo>
                <a:close/>
              </a:path>
              <a:path w="1974215" h="1356995">
                <a:moveTo>
                  <a:pt x="1005805" y="0"/>
                </a:moveTo>
                <a:lnTo>
                  <a:pt x="948781" y="717"/>
                </a:lnTo>
                <a:lnTo>
                  <a:pt x="893482" y="2868"/>
                </a:lnTo>
                <a:lnTo>
                  <a:pt x="839907" y="6454"/>
                </a:lnTo>
                <a:lnTo>
                  <a:pt x="788058" y="11474"/>
                </a:lnTo>
                <a:lnTo>
                  <a:pt x="737936" y="17928"/>
                </a:lnTo>
                <a:lnTo>
                  <a:pt x="689540" y="25816"/>
                </a:lnTo>
                <a:lnTo>
                  <a:pt x="622767" y="39346"/>
                </a:lnTo>
                <a:lnTo>
                  <a:pt x="564903" y="54011"/>
                </a:lnTo>
                <a:lnTo>
                  <a:pt x="515784" y="69643"/>
                </a:lnTo>
                <a:lnTo>
                  <a:pt x="475249" y="86078"/>
                </a:lnTo>
                <a:lnTo>
                  <a:pt x="463300" y="128551"/>
                </a:lnTo>
                <a:lnTo>
                  <a:pt x="451638" y="173367"/>
                </a:lnTo>
                <a:lnTo>
                  <a:pt x="440262" y="220573"/>
                </a:lnTo>
                <a:lnTo>
                  <a:pt x="429173" y="270218"/>
                </a:lnTo>
                <a:lnTo>
                  <a:pt x="418369" y="322349"/>
                </a:lnTo>
                <a:lnTo>
                  <a:pt x="407850" y="377013"/>
                </a:lnTo>
                <a:lnTo>
                  <a:pt x="399076" y="432388"/>
                </a:lnTo>
                <a:lnTo>
                  <a:pt x="391790" y="486619"/>
                </a:lnTo>
                <a:lnTo>
                  <a:pt x="386039" y="539703"/>
                </a:lnTo>
                <a:lnTo>
                  <a:pt x="381872" y="591640"/>
                </a:lnTo>
                <a:lnTo>
                  <a:pt x="379337" y="642428"/>
                </a:lnTo>
                <a:lnTo>
                  <a:pt x="378481" y="692067"/>
                </a:lnTo>
                <a:lnTo>
                  <a:pt x="379317" y="734974"/>
                </a:lnTo>
                <a:lnTo>
                  <a:pt x="381785" y="779627"/>
                </a:lnTo>
                <a:lnTo>
                  <a:pt x="385825" y="826086"/>
                </a:lnTo>
                <a:lnTo>
                  <a:pt x="391375" y="874413"/>
                </a:lnTo>
                <a:lnTo>
                  <a:pt x="398376" y="924666"/>
                </a:lnTo>
                <a:lnTo>
                  <a:pt x="406767" y="976906"/>
                </a:lnTo>
                <a:lnTo>
                  <a:pt x="416488" y="1031193"/>
                </a:lnTo>
                <a:lnTo>
                  <a:pt x="763873" y="1031193"/>
                </a:lnTo>
                <a:lnTo>
                  <a:pt x="757408" y="999268"/>
                </a:lnTo>
                <a:lnTo>
                  <a:pt x="751112" y="962983"/>
                </a:lnTo>
                <a:lnTo>
                  <a:pt x="745144" y="922502"/>
                </a:lnTo>
                <a:lnTo>
                  <a:pt x="739664" y="877992"/>
                </a:lnTo>
                <a:lnTo>
                  <a:pt x="734130" y="830537"/>
                </a:lnTo>
                <a:lnTo>
                  <a:pt x="730378" y="783730"/>
                </a:lnTo>
                <a:lnTo>
                  <a:pt x="728245" y="737572"/>
                </a:lnTo>
                <a:lnTo>
                  <a:pt x="727571" y="692067"/>
                </a:lnTo>
                <a:lnTo>
                  <a:pt x="728311" y="647588"/>
                </a:lnTo>
                <a:lnTo>
                  <a:pt x="730533" y="601210"/>
                </a:lnTo>
                <a:lnTo>
                  <a:pt x="734236" y="552935"/>
                </a:lnTo>
                <a:lnTo>
                  <a:pt x="739421" y="502762"/>
                </a:lnTo>
                <a:lnTo>
                  <a:pt x="746089" y="450693"/>
                </a:lnTo>
                <a:lnTo>
                  <a:pt x="754239" y="396729"/>
                </a:lnTo>
                <a:lnTo>
                  <a:pt x="763873" y="340870"/>
                </a:lnTo>
                <a:lnTo>
                  <a:pt x="815421" y="330839"/>
                </a:lnTo>
                <a:lnTo>
                  <a:pt x="866483" y="323874"/>
                </a:lnTo>
                <a:lnTo>
                  <a:pt x="917222" y="319813"/>
                </a:lnTo>
                <a:lnTo>
                  <a:pt x="967798" y="318495"/>
                </a:lnTo>
                <a:lnTo>
                  <a:pt x="1634079" y="318495"/>
                </a:lnTo>
                <a:lnTo>
                  <a:pt x="1629698" y="304704"/>
                </a:lnTo>
                <a:lnTo>
                  <a:pt x="1609683" y="258231"/>
                </a:lnTo>
                <a:lnTo>
                  <a:pt x="1584245" y="215248"/>
                </a:lnTo>
                <a:lnTo>
                  <a:pt x="1553433" y="175805"/>
                </a:lnTo>
                <a:lnTo>
                  <a:pt x="1517294" y="139949"/>
                </a:lnTo>
                <a:lnTo>
                  <a:pt x="1475876" y="107729"/>
                </a:lnTo>
                <a:lnTo>
                  <a:pt x="1429228" y="79193"/>
                </a:lnTo>
                <a:lnTo>
                  <a:pt x="1394791" y="62419"/>
                </a:lnTo>
                <a:lnTo>
                  <a:pt x="1357168" y="47672"/>
                </a:lnTo>
                <a:lnTo>
                  <a:pt x="1316375" y="34938"/>
                </a:lnTo>
                <a:lnTo>
                  <a:pt x="1272424" y="24203"/>
                </a:lnTo>
                <a:lnTo>
                  <a:pt x="1225331" y="15451"/>
                </a:lnTo>
                <a:lnTo>
                  <a:pt x="1175108" y="8670"/>
                </a:lnTo>
                <a:lnTo>
                  <a:pt x="1121770" y="3843"/>
                </a:lnTo>
                <a:lnTo>
                  <a:pt x="1065331" y="958"/>
                </a:lnTo>
                <a:lnTo>
                  <a:pt x="1005805" y="0"/>
                </a:lnTo>
                <a:close/>
              </a:path>
              <a:path w="1974215" h="1356995">
                <a:moveTo>
                  <a:pt x="1634079" y="318495"/>
                </a:moveTo>
                <a:lnTo>
                  <a:pt x="967798" y="318495"/>
                </a:lnTo>
                <a:lnTo>
                  <a:pt x="1033908" y="320934"/>
                </a:lnTo>
                <a:lnTo>
                  <a:pt x="1092288" y="328248"/>
                </a:lnTo>
                <a:lnTo>
                  <a:pt x="1142988" y="340440"/>
                </a:lnTo>
                <a:lnTo>
                  <a:pt x="1186056" y="357507"/>
                </a:lnTo>
                <a:lnTo>
                  <a:pt x="1221540" y="379451"/>
                </a:lnTo>
                <a:lnTo>
                  <a:pt x="1249489" y="406272"/>
                </a:lnTo>
                <a:lnTo>
                  <a:pt x="1272397" y="438395"/>
                </a:lnTo>
                <a:lnTo>
                  <a:pt x="1291031" y="476160"/>
                </a:lnTo>
                <a:lnTo>
                  <a:pt x="1305440" y="519472"/>
                </a:lnTo>
                <a:lnTo>
                  <a:pt x="1315671" y="568236"/>
                </a:lnTo>
                <a:lnTo>
                  <a:pt x="1321775" y="622357"/>
                </a:lnTo>
                <a:lnTo>
                  <a:pt x="1323798" y="681740"/>
                </a:lnTo>
                <a:lnTo>
                  <a:pt x="1323799" y="1031193"/>
                </a:lnTo>
                <a:lnTo>
                  <a:pt x="1826713" y="1031193"/>
                </a:lnTo>
                <a:lnTo>
                  <a:pt x="1782421" y="1023448"/>
                </a:lnTo>
                <a:lnTo>
                  <a:pt x="1742015" y="1000213"/>
                </a:lnTo>
                <a:lnTo>
                  <a:pt x="1706599" y="963852"/>
                </a:lnTo>
                <a:lnTo>
                  <a:pt x="1681549" y="915856"/>
                </a:lnTo>
                <a:lnTo>
                  <a:pt x="1681452" y="681740"/>
                </a:lnTo>
                <a:lnTo>
                  <a:pt x="1680738" y="631172"/>
                </a:lnTo>
                <a:lnTo>
                  <a:pt x="1678306" y="576342"/>
                </a:lnTo>
                <a:lnTo>
                  <a:pt x="1674253" y="524175"/>
                </a:lnTo>
                <a:lnTo>
                  <a:pt x="1668580" y="474711"/>
                </a:lnTo>
                <a:lnTo>
                  <a:pt x="1661288" y="427992"/>
                </a:lnTo>
                <a:lnTo>
                  <a:pt x="1652376" y="384057"/>
                </a:lnTo>
                <a:lnTo>
                  <a:pt x="1641846" y="342947"/>
                </a:lnTo>
                <a:lnTo>
                  <a:pt x="1634079" y="318495"/>
                </a:lnTo>
                <a:close/>
              </a:path>
            </a:pathLst>
          </a:custGeom>
          <a:solidFill>
            <a:srgbClr val="334D6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17291" y="2567762"/>
            <a:ext cx="5757417" cy="1671954"/>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a:xfrm>
            <a:off x="564286" y="1441195"/>
            <a:ext cx="11063427" cy="30137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hyperlink" Target="mailto:info@eahm.ae"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4BAF78-BB57-D3BE-3762-7A9FEF51873B}"/>
              </a:ext>
            </a:extLst>
          </p:cNvPr>
          <p:cNvSpPr>
            <a:spLocks noGrp="1"/>
          </p:cNvSpPr>
          <p:nvPr>
            <p:ph type="title"/>
          </p:nvPr>
        </p:nvSpPr>
        <p:spPr/>
        <p:txBody>
          <a:bodyPr/>
          <a:lstStyle/>
          <a:p>
            <a:endParaRPr kumimoji="1" lang="zh-TW" altLang="en-US"/>
          </a:p>
        </p:txBody>
      </p:sp>
      <p:sp>
        <p:nvSpPr>
          <p:cNvPr id="3" name="文字版面配置區 2">
            <a:extLst>
              <a:ext uri="{FF2B5EF4-FFF2-40B4-BE49-F238E27FC236}">
                <a16:creationId xmlns:a16="http://schemas.microsoft.com/office/drawing/2014/main" id="{0BC23D31-AB21-A28A-8C17-DD3C068C95FA}"/>
              </a:ext>
            </a:extLst>
          </p:cNvPr>
          <p:cNvSpPr>
            <a:spLocks noGrp="1"/>
          </p:cNvSpPr>
          <p:nvPr>
            <p:ph type="body" idx="1"/>
          </p:nvPr>
        </p:nvSpPr>
        <p:spPr/>
        <p:txBody>
          <a:bodyPr/>
          <a:lstStyle/>
          <a:p>
            <a:endParaRPr kumimoji="1" lang="zh-TW" altLang="en-US"/>
          </a:p>
        </p:txBody>
      </p:sp>
      <p:pic>
        <p:nvPicPr>
          <p:cNvPr id="5" name="圖片 4">
            <a:extLst>
              <a:ext uri="{FF2B5EF4-FFF2-40B4-BE49-F238E27FC236}">
                <a16:creationId xmlns:a16="http://schemas.microsoft.com/office/drawing/2014/main" id="{6F62277C-2D13-1F2A-98E9-311A26963D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454" y="0"/>
            <a:ext cx="4849091" cy="6858000"/>
          </a:xfrm>
          <a:prstGeom prst="rect">
            <a:avLst/>
          </a:prstGeom>
        </p:spPr>
      </p:pic>
    </p:spTree>
    <p:extLst>
      <p:ext uri="{BB962C8B-B14F-4D97-AF65-F5344CB8AC3E}">
        <p14:creationId xmlns:p14="http://schemas.microsoft.com/office/powerpoint/2010/main" val="1939403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DCC0"/>
          </a:solidFill>
        </p:spPr>
        <p:txBody>
          <a:bodyPr wrap="square" lIns="0" tIns="0" rIns="0" bIns="0" rtlCol="0"/>
          <a:lstStyle/>
          <a:p>
            <a:endParaRPr/>
          </a:p>
        </p:txBody>
      </p:sp>
      <p:pic>
        <p:nvPicPr>
          <p:cNvPr id="3" name="object 3"/>
          <p:cNvPicPr/>
          <p:nvPr/>
        </p:nvPicPr>
        <p:blipFill>
          <a:blip r:embed="rId2" cstate="print"/>
          <a:stretch>
            <a:fillRect/>
          </a:stretch>
        </p:blipFill>
        <p:spPr>
          <a:xfrm>
            <a:off x="8727947" y="672083"/>
            <a:ext cx="1609344" cy="1854708"/>
          </a:xfrm>
          <a:prstGeom prst="rect">
            <a:avLst/>
          </a:prstGeom>
        </p:spPr>
      </p:pic>
      <p:pic>
        <p:nvPicPr>
          <p:cNvPr id="4" name="object 4"/>
          <p:cNvPicPr/>
          <p:nvPr/>
        </p:nvPicPr>
        <p:blipFill>
          <a:blip r:embed="rId3" cstate="print"/>
          <a:stretch>
            <a:fillRect/>
          </a:stretch>
        </p:blipFill>
        <p:spPr>
          <a:xfrm>
            <a:off x="623316" y="0"/>
            <a:ext cx="1306068" cy="2177796"/>
          </a:xfrm>
          <a:prstGeom prst="rect">
            <a:avLst/>
          </a:prstGeom>
        </p:spPr>
      </p:pic>
      <p:pic>
        <p:nvPicPr>
          <p:cNvPr id="5" name="object 5"/>
          <p:cNvPicPr/>
          <p:nvPr/>
        </p:nvPicPr>
        <p:blipFill>
          <a:blip r:embed="rId4" cstate="print"/>
          <a:stretch>
            <a:fillRect/>
          </a:stretch>
        </p:blipFill>
        <p:spPr>
          <a:xfrm>
            <a:off x="3127248" y="4613147"/>
            <a:ext cx="1834896" cy="1615439"/>
          </a:xfrm>
          <a:prstGeom prst="rect">
            <a:avLst/>
          </a:prstGeom>
        </p:spPr>
      </p:pic>
      <p:pic>
        <p:nvPicPr>
          <p:cNvPr id="6" name="object 6"/>
          <p:cNvPicPr/>
          <p:nvPr/>
        </p:nvPicPr>
        <p:blipFill>
          <a:blip r:embed="rId5" cstate="print"/>
          <a:stretch>
            <a:fillRect/>
          </a:stretch>
        </p:blipFill>
        <p:spPr>
          <a:xfrm>
            <a:off x="10222992" y="4882896"/>
            <a:ext cx="1969007" cy="1350263"/>
          </a:xfrm>
          <a:prstGeom prst="rect">
            <a:avLst/>
          </a:prstGeom>
        </p:spPr>
      </p:pic>
      <p:grpSp>
        <p:nvGrpSpPr>
          <p:cNvPr id="7" name="object 7"/>
          <p:cNvGrpSpPr/>
          <p:nvPr/>
        </p:nvGrpSpPr>
        <p:grpSpPr>
          <a:xfrm>
            <a:off x="288036" y="0"/>
            <a:ext cx="5821045" cy="6858000"/>
            <a:chOff x="288036" y="0"/>
            <a:chExt cx="5821045" cy="6858000"/>
          </a:xfrm>
        </p:grpSpPr>
        <p:pic>
          <p:nvPicPr>
            <p:cNvPr id="8" name="object 8"/>
            <p:cNvPicPr/>
            <p:nvPr/>
          </p:nvPicPr>
          <p:blipFill>
            <a:blip r:embed="rId6" cstate="print"/>
            <a:stretch>
              <a:fillRect/>
            </a:stretch>
          </p:blipFill>
          <p:spPr>
            <a:xfrm>
              <a:off x="288036" y="3339084"/>
              <a:ext cx="5820918" cy="3377946"/>
            </a:xfrm>
            <a:prstGeom prst="rect">
              <a:avLst/>
            </a:prstGeom>
          </p:spPr>
        </p:pic>
        <p:pic>
          <p:nvPicPr>
            <p:cNvPr id="9" name="object 9"/>
            <p:cNvPicPr/>
            <p:nvPr/>
          </p:nvPicPr>
          <p:blipFill>
            <a:blip r:embed="rId7" cstate="print"/>
            <a:stretch>
              <a:fillRect/>
            </a:stretch>
          </p:blipFill>
          <p:spPr>
            <a:xfrm>
              <a:off x="303276" y="0"/>
              <a:ext cx="5792724" cy="3349752"/>
            </a:xfrm>
            <a:prstGeom prst="rect">
              <a:avLst/>
            </a:prstGeom>
          </p:spPr>
        </p:pic>
        <p:pic>
          <p:nvPicPr>
            <p:cNvPr id="10" name="object 10"/>
            <p:cNvPicPr/>
            <p:nvPr/>
          </p:nvPicPr>
          <p:blipFill>
            <a:blip r:embed="rId8" cstate="print"/>
            <a:stretch>
              <a:fillRect/>
            </a:stretch>
          </p:blipFill>
          <p:spPr>
            <a:xfrm>
              <a:off x="670560" y="6640069"/>
              <a:ext cx="5115306" cy="217929"/>
            </a:xfrm>
            <a:prstGeom prst="rect">
              <a:avLst/>
            </a:prstGeom>
          </p:spPr>
        </p:pic>
        <p:pic>
          <p:nvPicPr>
            <p:cNvPr id="11" name="object 11"/>
            <p:cNvPicPr/>
            <p:nvPr/>
          </p:nvPicPr>
          <p:blipFill>
            <a:blip r:embed="rId9" cstate="print"/>
            <a:stretch>
              <a:fillRect/>
            </a:stretch>
          </p:blipFill>
          <p:spPr>
            <a:xfrm>
              <a:off x="685800" y="3628644"/>
              <a:ext cx="5087112" cy="3022092"/>
            </a:xfrm>
            <a:prstGeom prst="rect">
              <a:avLst/>
            </a:prstGeom>
          </p:spPr>
        </p:pic>
      </p:grpSp>
      <p:grpSp>
        <p:nvGrpSpPr>
          <p:cNvPr id="12" name="object 12"/>
          <p:cNvGrpSpPr/>
          <p:nvPr/>
        </p:nvGrpSpPr>
        <p:grpSpPr>
          <a:xfrm>
            <a:off x="6228588" y="2942844"/>
            <a:ext cx="5854700" cy="3915410"/>
            <a:chOff x="6228588" y="2942844"/>
            <a:chExt cx="5854700" cy="3915410"/>
          </a:xfrm>
        </p:grpSpPr>
        <p:pic>
          <p:nvPicPr>
            <p:cNvPr id="13" name="object 13"/>
            <p:cNvPicPr/>
            <p:nvPr/>
          </p:nvPicPr>
          <p:blipFill>
            <a:blip r:embed="rId10" cstate="print"/>
            <a:stretch>
              <a:fillRect/>
            </a:stretch>
          </p:blipFill>
          <p:spPr>
            <a:xfrm>
              <a:off x="6228588" y="6751319"/>
              <a:ext cx="5854446" cy="106679"/>
            </a:xfrm>
            <a:prstGeom prst="rect">
              <a:avLst/>
            </a:prstGeom>
          </p:spPr>
        </p:pic>
        <p:pic>
          <p:nvPicPr>
            <p:cNvPr id="14" name="object 14"/>
            <p:cNvPicPr/>
            <p:nvPr/>
          </p:nvPicPr>
          <p:blipFill>
            <a:blip r:embed="rId11" cstate="print"/>
            <a:stretch>
              <a:fillRect/>
            </a:stretch>
          </p:blipFill>
          <p:spPr>
            <a:xfrm>
              <a:off x="6243828" y="2942844"/>
              <a:ext cx="5826252" cy="3819142"/>
            </a:xfrm>
            <a:prstGeom prst="rect">
              <a:avLst/>
            </a:prstGeom>
          </p:spPr>
        </p:pic>
      </p:grpSp>
      <p:sp>
        <p:nvSpPr>
          <p:cNvPr id="15" name="object 15"/>
          <p:cNvSpPr txBox="1">
            <a:spLocks noGrp="1"/>
          </p:cNvSpPr>
          <p:nvPr>
            <p:ph type="title"/>
          </p:nvPr>
        </p:nvSpPr>
        <p:spPr>
          <a:xfrm>
            <a:off x="7212838" y="821182"/>
            <a:ext cx="4741545" cy="1121461"/>
          </a:xfrm>
          <a:prstGeom prst="rect">
            <a:avLst/>
          </a:prstGeom>
        </p:spPr>
        <p:txBody>
          <a:bodyPr vert="horz" wrap="square" lIns="0" tIns="13335" rIns="0" bIns="0" rtlCol="0">
            <a:spAutoFit/>
          </a:bodyPr>
          <a:lstStyle/>
          <a:p>
            <a:pPr marL="12700" marR="5080" algn="ctr">
              <a:lnSpc>
                <a:spcPct val="100000"/>
              </a:lnSpc>
              <a:spcBef>
                <a:spcPts val="105"/>
              </a:spcBef>
            </a:pPr>
            <a:r>
              <a:rPr lang="zh-TW" altLang="en-US" spc="-5" dirty="0">
                <a:solidFill>
                  <a:srgbClr val="28221F"/>
                </a:solidFill>
              </a:rPr>
              <a:t>探索沙漠與大海交匯</a:t>
            </a:r>
            <a:br>
              <a:rPr lang="en-US" altLang="zh-TW" spc="-5" dirty="0">
                <a:solidFill>
                  <a:srgbClr val="28221F"/>
                </a:solidFill>
              </a:rPr>
            </a:br>
            <a:r>
              <a:rPr lang="zh-TW" altLang="en-US" spc="-5" dirty="0">
                <a:solidFill>
                  <a:srgbClr val="28221F"/>
                </a:solidFill>
              </a:rPr>
              <a:t>之地的奧秘</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7291" y="2567762"/>
            <a:ext cx="5757417" cy="1576394"/>
          </a:xfrm>
          <a:prstGeom prst="rect">
            <a:avLst/>
          </a:prstGeom>
        </p:spPr>
        <p:txBody>
          <a:bodyPr vert="horz" wrap="square" lIns="0" tIns="12700" rIns="0" bIns="0" rtlCol="0">
            <a:spAutoFit/>
          </a:bodyPr>
          <a:lstStyle/>
          <a:p>
            <a:pPr marL="635" algn="ctr">
              <a:lnSpc>
                <a:spcPct val="150000"/>
              </a:lnSpc>
              <a:spcBef>
                <a:spcPts val="100"/>
              </a:spcBef>
            </a:pPr>
            <a:r>
              <a:rPr lang="zh-TW" altLang="en-US" spc="25" dirty="0"/>
              <a:t>歡迎來到學院：</a:t>
            </a:r>
            <a:br>
              <a:rPr lang="zh-TW" altLang="en-US" spc="25" dirty="0"/>
            </a:br>
            <a:r>
              <a:rPr lang="zh-TW" altLang="en-US" spc="25" dirty="0"/>
              <a:t>學院</a:t>
            </a:r>
            <a:endParaRPr spc="-5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48"/>
          </a:solidFill>
        </p:spPr>
        <p:txBody>
          <a:bodyPr wrap="square" lIns="0" tIns="0" rIns="0" bIns="0" rtlCol="0"/>
          <a:lstStyle/>
          <a:p>
            <a:endParaRPr/>
          </a:p>
        </p:txBody>
      </p:sp>
      <p:sp>
        <p:nvSpPr>
          <p:cNvPr id="3" name="object 3"/>
          <p:cNvSpPr txBox="1">
            <a:spLocks noGrp="1"/>
          </p:cNvSpPr>
          <p:nvPr>
            <p:ph type="title"/>
          </p:nvPr>
        </p:nvSpPr>
        <p:spPr>
          <a:xfrm>
            <a:off x="4495800" y="3006723"/>
            <a:ext cx="2631936" cy="422275"/>
          </a:xfrm>
          <a:prstGeom prst="rect">
            <a:avLst/>
          </a:prstGeom>
        </p:spPr>
        <p:txBody>
          <a:bodyPr vert="horz" wrap="square" lIns="0" tIns="13335" rIns="0" bIns="0" rtlCol="0">
            <a:spAutoFit/>
          </a:bodyPr>
          <a:lstStyle/>
          <a:p>
            <a:pPr marL="12700">
              <a:lnSpc>
                <a:spcPct val="100000"/>
              </a:lnSpc>
              <a:spcBef>
                <a:spcPts val="105"/>
              </a:spcBef>
            </a:pPr>
            <a:r>
              <a:rPr lang="zh-TW" altLang="en-US" sz="2600" spc="-45" dirty="0"/>
              <a:t>海外學期入學要求</a:t>
            </a:r>
            <a:endParaRPr sz="2600" dirty="0"/>
          </a:p>
        </p:txBody>
      </p:sp>
      <p:grpSp>
        <p:nvGrpSpPr>
          <p:cNvPr id="5" name="object 5"/>
          <p:cNvGrpSpPr/>
          <p:nvPr/>
        </p:nvGrpSpPr>
        <p:grpSpPr>
          <a:xfrm>
            <a:off x="8148828" y="0"/>
            <a:ext cx="4043679" cy="6858000"/>
            <a:chOff x="8148828" y="0"/>
            <a:chExt cx="4043679" cy="6858000"/>
          </a:xfrm>
        </p:grpSpPr>
        <p:pic>
          <p:nvPicPr>
            <p:cNvPr id="7" name="object 7"/>
            <p:cNvPicPr/>
            <p:nvPr/>
          </p:nvPicPr>
          <p:blipFill>
            <a:blip r:embed="rId2" cstate="print"/>
            <a:stretch>
              <a:fillRect/>
            </a:stretch>
          </p:blipFill>
          <p:spPr>
            <a:xfrm>
              <a:off x="8148828" y="0"/>
              <a:ext cx="4043172" cy="6857996"/>
            </a:xfrm>
            <a:prstGeom prst="rect">
              <a:avLst/>
            </a:prstGeom>
          </p:spPr>
        </p:pic>
        <p:sp>
          <p:nvSpPr>
            <p:cNvPr id="6" name="object 6"/>
            <p:cNvSpPr/>
            <p:nvPr/>
          </p:nvSpPr>
          <p:spPr>
            <a:xfrm>
              <a:off x="9979152" y="5811520"/>
              <a:ext cx="2212975" cy="1046480"/>
            </a:xfrm>
            <a:custGeom>
              <a:avLst/>
              <a:gdLst/>
              <a:ahLst/>
              <a:cxnLst/>
              <a:rect l="l" t="t" r="r" b="b"/>
              <a:pathLst>
                <a:path w="2212975" h="1046479">
                  <a:moveTo>
                    <a:pt x="0" y="1046479"/>
                  </a:moveTo>
                  <a:lnTo>
                    <a:pt x="2212848" y="1046479"/>
                  </a:lnTo>
                  <a:lnTo>
                    <a:pt x="2212848" y="0"/>
                  </a:lnTo>
                  <a:lnTo>
                    <a:pt x="0" y="0"/>
                  </a:lnTo>
                  <a:lnTo>
                    <a:pt x="0" y="1046479"/>
                  </a:lnTo>
                  <a:close/>
                </a:path>
              </a:pathLst>
            </a:custGeom>
            <a:solidFill>
              <a:srgbClr val="BEBEBE"/>
            </a:solidFill>
          </p:spPr>
          <p:txBody>
            <a:bodyPr wrap="square" lIns="0" tIns="0" rIns="0" bIns="0" rtlCol="0"/>
            <a:lstStyle/>
            <a:p>
              <a:endParaRPr/>
            </a:p>
          </p:txBody>
        </p:sp>
      </p:grpSp>
      <p:sp>
        <p:nvSpPr>
          <p:cNvPr id="4" name="object 4"/>
          <p:cNvSpPr txBox="1"/>
          <p:nvPr/>
        </p:nvSpPr>
        <p:spPr>
          <a:xfrm>
            <a:off x="112014" y="0"/>
            <a:ext cx="10058400" cy="6695744"/>
          </a:xfrm>
          <a:prstGeom prst="rect">
            <a:avLst/>
          </a:prstGeom>
        </p:spPr>
        <p:txBody>
          <a:bodyPr vert="horz" wrap="square" lIns="0" tIns="13335" rIns="0" bIns="0" rtlCol="0">
            <a:spAutoFit/>
          </a:bodyPr>
          <a:lstStyle/>
          <a:p>
            <a:pPr marL="184785" indent="-172720">
              <a:lnSpc>
                <a:spcPct val="200000"/>
              </a:lnSpc>
              <a:spcBef>
                <a:spcPts val="105"/>
              </a:spcBef>
              <a:buFont typeface="Arial MT"/>
              <a:buChar char="•"/>
              <a:tabLst>
                <a:tab pos="185420" algn="l"/>
              </a:tabLst>
            </a:pPr>
            <a:r>
              <a:rPr lang="zh-TW" altLang="en-US" b="1" spc="40" dirty="0">
                <a:solidFill>
                  <a:srgbClr val="FFFF00"/>
                </a:solidFill>
                <a:latin typeface="BiauKai" panose="02010601000101010101" pitchFamily="2" charset="-120"/>
                <a:ea typeface="BiauKai" panose="02010601000101010101" pitchFamily="2" charset="-120"/>
                <a:cs typeface="Arial"/>
              </a:rPr>
              <a:t>申請條件如下：</a:t>
            </a:r>
            <a:endParaRPr lang="en-US" altLang="zh-TW" b="1" spc="40" dirty="0">
              <a:solidFill>
                <a:srgbClr val="FFFF00"/>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b="1" spc="-70" dirty="0">
                <a:solidFill>
                  <a:srgbClr val="FFFFFF"/>
                </a:solidFill>
                <a:latin typeface="BiauKai" panose="02010601000101010101" pitchFamily="2" charset="-120"/>
                <a:ea typeface="BiauKai" panose="02010601000101010101" pitchFamily="2" charset="-120"/>
                <a:cs typeface="Arial"/>
              </a:rPr>
              <a:t>你的在校成績必須達到</a:t>
            </a:r>
            <a:r>
              <a:rPr lang="en-US" altLang="zh-TW" b="1" spc="-70" dirty="0">
                <a:solidFill>
                  <a:srgbClr val="FFFFFF"/>
                </a:solidFill>
                <a:latin typeface="BiauKai" panose="02010601000101010101" pitchFamily="2" charset="-120"/>
                <a:ea typeface="BiauKai" panose="02010601000101010101" pitchFamily="2" charset="-120"/>
                <a:cs typeface="Arial"/>
              </a:rPr>
              <a:t>GPA 2.5</a:t>
            </a:r>
            <a:r>
              <a:rPr lang="zh-TW" altLang="en-US" b="1" spc="-70" dirty="0">
                <a:solidFill>
                  <a:srgbClr val="FFFFFF"/>
                </a:solidFill>
                <a:latin typeface="BiauKai" panose="02010601000101010101" pitchFamily="2" charset="-120"/>
                <a:ea typeface="BiauKai" panose="02010601000101010101" pitchFamily="2" charset="-120"/>
                <a:cs typeface="Arial"/>
              </a:rPr>
              <a:t>分</a:t>
            </a:r>
            <a:endParaRPr lang="en-US" altLang="zh-TW" b="1" spc="-70" dirty="0">
              <a:solidFill>
                <a:srgbClr val="FFFFFF"/>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spc="-45" dirty="0">
                <a:solidFill>
                  <a:srgbClr val="FFFFFF"/>
                </a:solidFill>
                <a:latin typeface="BiauKai" panose="02010601000101010101" pitchFamily="2" charset="-120"/>
                <a:ea typeface="BiauKai" panose="02010601000101010101" pitchFamily="2" charset="-120"/>
                <a:cs typeface="Lucida Sans Unicode"/>
              </a:rPr>
              <a:t>英語語言能力必須要達到：</a:t>
            </a:r>
            <a:endParaRPr lang="en-US" altLang="zh-TW" b="1" spc="-70" dirty="0">
              <a:solidFill>
                <a:srgbClr val="FFFFFF"/>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b="1" spc="-70" dirty="0">
                <a:solidFill>
                  <a:srgbClr val="FFFFFF"/>
                </a:solidFill>
                <a:latin typeface="BiauKai" panose="02010601000101010101" pitchFamily="2" charset="-120"/>
                <a:ea typeface="BiauKai" panose="02010601000101010101" pitchFamily="2" charset="-120"/>
                <a:cs typeface="Arial"/>
              </a:rPr>
              <a:t>托福網路測驗：</a:t>
            </a:r>
            <a:r>
              <a:rPr lang="en-US" altLang="zh-TW" b="1" spc="-70" dirty="0">
                <a:solidFill>
                  <a:srgbClr val="FFFFFF"/>
                </a:solidFill>
                <a:latin typeface="BiauKai" panose="02010601000101010101" pitchFamily="2" charset="-120"/>
                <a:ea typeface="BiauKai" panose="02010601000101010101" pitchFamily="2" charset="-120"/>
                <a:cs typeface="Arial"/>
              </a:rPr>
              <a:t>61</a:t>
            </a:r>
          </a:p>
          <a:p>
            <a:pPr marL="184785" indent="-172720">
              <a:lnSpc>
                <a:spcPct val="200000"/>
              </a:lnSpc>
              <a:spcBef>
                <a:spcPts val="105"/>
              </a:spcBef>
              <a:buFont typeface="Arial MT"/>
              <a:buChar char="•"/>
              <a:tabLst>
                <a:tab pos="185420" algn="l"/>
              </a:tabLst>
            </a:pPr>
            <a:r>
              <a:rPr lang="zh-TW" altLang="en-US" b="1" spc="-70" dirty="0">
                <a:solidFill>
                  <a:srgbClr val="FFFFFF"/>
                </a:solidFill>
                <a:latin typeface="BiauKai" panose="02010601000101010101" pitchFamily="2" charset="-120"/>
                <a:ea typeface="BiauKai" panose="02010601000101010101" pitchFamily="2" charset="-120"/>
                <a:cs typeface="Arial"/>
              </a:rPr>
              <a:t>雅思學術：</a:t>
            </a:r>
            <a:r>
              <a:rPr lang="en-US" altLang="zh-TW" b="1" spc="-70" dirty="0">
                <a:solidFill>
                  <a:srgbClr val="FFFFFF"/>
                </a:solidFill>
                <a:latin typeface="BiauKai" panose="02010601000101010101" pitchFamily="2" charset="-120"/>
                <a:ea typeface="BiauKai" panose="02010601000101010101" pitchFamily="2" charset="-120"/>
                <a:cs typeface="Arial"/>
              </a:rPr>
              <a:t>5.5</a:t>
            </a:r>
            <a:r>
              <a:rPr lang="zh-TW" altLang="en-US" b="1" spc="-70" dirty="0">
                <a:solidFill>
                  <a:srgbClr val="FFFFFF"/>
                </a:solidFill>
                <a:latin typeface="BiauKai" panose="02010601000101010101" pitchFamily="2" charset="-120"/>
                <a:ea typeface="BiauKai" panose="02010601000101010101" pitchFamily="2" charset="-120"/>
                <a:cs typeface="Arial"/>
              </a:rPr>
              <a:t> 單科不能低於 </a:t>
            </a:r>
            <a:r>
              <a:rPr lang="en-US" altLang="zh-TW" b="1" spc="-70" dirty="0">
                <a:solidFill>
                  <a:srgbClr val="FFFFFF"/>
                </a:solidFill>
                <a:latin typeface="BiauKai" panose="02010601000101010101" pitchFamily="2" charset="-120"/>
                <a:ea typeface="BiauKai" panose="02010601000101010101" pitchFamily="2" charset="-120"/>
                <a:cs typeface="Arial"/>
              </a:rPr>
              <a:t>5.0</a:t>
            </a:r>
          </a:p>
          <a:p>
            <a:pPr marL="184785" indent="-172720">
              <a:lnSpc>
                <a:spcPct val="200000"/>
              </a:lnSpc>
              <a:spcBef>
                <a:spcPts val="105"/>
              </a:spcBef>
              <a:buFont typeface="Arial MT"/>
              <a:buChar char="•"/>
              <a:tabLst>
                <a:tab pos="185420" algn="l"/>
              </a:tabLst>
            </a:pPr>
            <a:r>
              <a:rPr lang="zh-TW" altLang="en-US" b="1" spc="-70" dirty="0">
                <a:solidFill>
                  <a:srgbClr val="FFFFFF"/>
                </a:solidFill>
                <a:latin typeface="BiauKai" panose="02010601000101010101" pitchFamily="2" charset="-120"/>
                <a:ea typeface="BiauKai" panose="02010601000101010101" pitchFamily="2" charset="-120"/>
                <a:cs typeface="Arial"/>
              </a:rPr>
              <a:t>托福 紙筆：</a:t>
            </a:r>
            <a:r>
              <a:rPr lang="en-US" altLang="zh-TW" b="1" spc="-70" dirty="0">
                <a:solidFill>
                  <a:srgbClr val="FFFFFF"/>
                </a:solidFill>
                <a:latin typeface="BiauKai" panose="02010601000101010101" pitchFamily="2" charset="-120"/>
                <a:ea typeface="BiauKai" panose="02010601000101010101" pitchFamily="2" charset="-120"/>
                <a:cs typeface="Arial"/>
              </a:rPr>
              <a:t>500</a:t>
            </a:r>
          </a:p>
          <a:p>
            <a:pPr marL="184785" indent="-172720">
              <a:lnSpc>
                <a:spcPct val="200000"/>
              </a:lnSpc>
              <a:spcBef>
                <a:spcPts val="105"/>
              </a:spcBef>
              <a:buFont typeface="Arial MT"/>
              <a:buChar char="•"/>
              <a:tabLst>
                <a:tab pos="185420" algn="l"/>
              </a:tabLst>
            </a:pPr>
            <a:r>
              <a:rPr lang="zh-TW" altLang="en-US" b="1" spc="-70" dirty="0">
                <a:solidFill>
                  <a:srgbClr val="FFFFFF"/>
                </a:solidFill>
                <a:latin typeface="BiauKai" panose="02010601000101010101" pitchFamily="2" charset="-120"/>
                <a:ea typeface="BiauKai" panose="02010601000101010101" pitchFamily="2" charset="-120"/>
                <a:cs typeface="Arial"/>
              </a:rPr>
              <a:t>多益：</a:t>
            </a:r>
            <a:r>
              <a:rPr lang="en-US" altLang="zh-TW" b="1" spc="-70" dirty="0">
                <a:solidFill>
                  <a:srgbClr val="FFFFFF"/>
                </a:solidFill>
                <a:latin typeface="BiauKai" panose="02010601000101010101" pitchFamily="2" charset="-120"/>
                <a:ea typeface="BiauKai" panose="02010601000101010101" pitchFamily="2" charset="-120"/>
                <a:cs typeface="Arial"/>
              </a:rPr>
              <a:t>600</a:t>
            </a:r>
          </a:p>
          <a:p>
            <a:pPr marL="184785" indent="-172720">
              <a:lnSpc>
                <a:spcPct val="200000"/>
              </a:lnSpc>
              <a:spcBef>
                <a:spcPts val="105"/>
              </a:spcBef>
              <a:buFont typeface="Arial MT"/>
              <a:buChar char="•"/>
              <a:tabLst>
                <a:tab pos="185420" algn="l"/>
              </a:tabLst>
            </a:pPr>
            <a:r>
              <a:rPr lang="zh-TW" altLang="en-US" b="1" spc="40" dirty="0">
                <a:solidFill>
                  <a:srgbClr val="FFFF00"/>
                </a:solidFill>
                <a:latin typeface="BiauKai" panose="02010601000101010101" pitchFamily="2" charset="-120"/>
                <a:ea typeface="BiauKai" panose="02010601000101010101" pitchFamily="2" charset="-120"/>
                <a:cs typeface="Arial"/>
              </a:rPr>
              <a:t>如果你已經線上填報資料，下學期剛開學我們就會安排你面試</a:t>
            </a:r>
            <a:r>
              <a:rPr lang="en-US" altLang="zh-TW" b="1" spc="40" dirty="0">
                <a:solidFill>
                  <a:srgbClr val="FFFF00"/>
                </a:solidFill>
                <a:latin typeface="BiauKai" panose="02010601000101010101" pitchFamily="2" charset="-120"/>
                <a:ea typeface="BiauKai" panose="02010601000101010101" pitchFamily="2" charset="-120"/>
                <a:cs typeface="Arial"/>
              </a:rPr>
              <a:t>(</a:t>
            </a:r>
            <a:r>
              <a:rPr lang="zh-TW" altLang="en-US" b="1" spc="40" dirty="0">
                <a:solidFill>
                  <a:srgbClr val="FFFF00"/>
                </a:solidFill>
                <a:latin typeface="BiauKai" panose="02010601000101010101" pitchFamily="2" charset="-120"/>
                <a:ea typeface="BiauKai" panose="02010601000101010101" pitchFamily="2" charset="-120"/>
                <a:cs typeface="Arial"/>
              </a:rPr>
              <a:t>面試日期暫訂</a:t>
            </a:r>
            <a:r>
              <a:rPr lang="en-US" altLang="zh-TW" b="1" spc="40" dirty="0">
                <a:solidFill>
                  <a:srgbClr val="FFFF00"/>
                </a:solidFill>
                <a:latin typeface="BiauKai" panose="02010601000101010101" pitchFamily="2" charset="-120"/>
                <a:ea typeface="BiauKai" panose="02010601000101010101" pitchFamily="2" charset="-120"/>
                <a:cs typeface="Arial"/>
              </a:rPr>
              <a:t>3/20)</a:t>
            </a:r>
            <a:r>
              <a:rPr lang="zh-TW" altLang="en-US" b="1" spc="40" dirty="0">
                <a:solidFill>
                  <a:srgbClr val="FFFF00"/>
                </a:solidFill>
                <a:latin typeface="BiauKai" panose="02010601000101010101" pitchFamily="2" charset="-120"/>
                <a:ea typeface="BiauKai" panose="02010601000101010101" pitchFamily="2" charset="-120"/>
                <a:cs typeface="Arial"/>
              </a:rPr>
              <a:t>，</a:t>
            </a:r>
            <a:endParaRPr lang="en-US" altLang="zh-TW" b="1" spc="40" dirty="0">
              <a:solidFill>
                <a:srgbClr val="FFFF00"/>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b="1" spc="40" dirty="0">
                <a:solidFill>
                  <a:srgbClr val="FFFF00"/>
                </a:solidFill>
                <a:latin typeface="BiauKai" panose="02010601000101010101" pitchFamily="2" charset="-120"/>
                <a:ea typeface="BiauKai" panose="02010601000101010101" pitchFamily="2" charset="-120"/>
                <a:cs typeface="Arial"/>
              </a:rPr>
              <a:t>面試後</a:t>
            </a:r>
            <a:r>
              <a:rPr lang="en-US" altLang="zh-TW" b="1" spc="40" dirty="0">
                <a:solidFill>
                  <a:srgbClr val="FFFF00"/>
                </a:solidFill>
                <a:latin typeface="BiauKai" panose="02010601000101010101" pitchFamily="2" charset="-120"/>
                <a:ea typeface="BiauKai" panose="02010601000101010101" pitchFamily="2" charset="-120"/>
                <a:cs typeface="Arial"/>
              </a:rPr>
              <a:t>3-5</a:t>
            </a:r>
            <a:r>
              <a:rPr lang="zh-TW" altLang="en-US" b="1" spc="40" dirty="0">
                <a:solidFill>
                  <a:srgbClr val="FFFF00"/>
                </a:solidFill>
                <a:latin typeface="BiauKai" panose="02010601000101010101" pitchFamily="2" charset="-120"/>
                <a:ea typeface="BiauKai" panose="02010601000101010101" pitchFamily="2" charset="-120"/>
                <a:cs typeface="Arial"/>
              </a:rPr>
              <a:t>月會請同學線上申請</a:t>
            </a:r>
            <a:endParaRPr lang="en-US" altLang="zh-TW" b="1" spc="40" dirty="0">
              <a:solidFill>
                <a:srgbClr val="FFFF00"/>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dirty="0">
                <a:solidFill>
                  <a:srgbClr val="FFFF00"/>
                </a:solidFill>
                <a:effectLst/>
                <a:latin typeface="BiauKai" panose="02010601000101010101" pitchFamily="2" charset="-120"/>
                <a:ea typeface="BiauKai" panose="02010601000101010101" pitchFamily="2" charset="-120"/>
              </a:rPr>
              <a:t>根據你的在校成績跟語言成績換算後，最高分的拿到獎學金 </a:t>
            </a:r>
            <a:r>
              <a:rPr lang="en-US" altLang="zh-TW" dirty="0">
                <a:solidFill>
                  <a:srgbClr val="FFFF00"/>
                </a:solidFill>
                <a:effectLst/>
                <a:latin typeface="BiauKai" panose="02010601000101010101" pitchFamily="2" charset="-120"/>
                <a:ea typeface="BiauKai" panose="02010601000101010101" pitchFamily="2" charset="-120"/>
              </a:rPr>
              <a:t>(</a:t>
            </a:r>
            <a:r>
              <a:rPr lang="zh-TW" altLang="en-US" dirty="0">
                <a:solidFill>
                  <a:srgbClr val="FFFF00"/>
                </a:solidFill>
                <a:effectLst/>
                <a:latin typeface="BiauKai" panose="02010601000101010101" pitchFamily="2" charset="-120"/>
                <a:ea typeface="BiauKai" panose="02010601000101010101" pitchFamily="2" charset="-120"/>
              </a:rPr>
              <a:t>每五位學生就有一位獎學金</a:t>
            </a:r>
            <a:r>
              <a:rPr lang="en-US" altLang="zh-TW" dirty="0">
                <a:solidFill>
                  <a:srgbClr val="FFFF00"/>
                </a:solidFill>
                <a:effectLst/>
                <a:latin typeface="BiauKai" panose="02010601000101010101" pitchFamily="2" charset="-120"/>
                <a:ea typeface="BiauKai" panose="02010601000101010101" pitchFamily="2" charset="-120"/>
              </a:rPr>
              <a:t>)</a:t>
            </a:r>
            <a:endParaRPr lang="en-US" altLang="zh-TW" b="1" spc="40" dirty="0">
              <a:solidFill>
                <a:srgbClr val="FFFF00"/>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b="1" spc="40" dirty="0">
                <a:solidFill>
                  <a:srgbClr val="FFFF00"/>
                </a:solidFill>
                <a:latin typeface="BiauKai" panose="02010601000101010101" pitchFamily="2" charset="-120"/>
                <a:ea typeface="BiauKai" panose="02010601000101010101" pitchFamily="2" charset="-120"/>
                <a:cs typeface="Arial"/>
              </a:rPr>
              <a:t>學習：學期三個月 </a:t>
            </a:r>
            <a:r>
              <a:rPr lang="en-US" altLang="zh-TW" b="1" spc="40" dirty="0">
                <a:solidFill>
                  <a:srgbClr val="FFFF00"/>
                </a:solidFill>
                <a:latin typeface="BiauKai" panose="02010601000101010101" pitchFamily="2" charset="-120"/>
                <a:ea typeface="BiauKai" panose="02010601000101010101" pitchFamily="2" charset="-120"/>
                <a:cs typeface="Arial"/>
              </a:rPr>
              <a:t>+ 6 </a:t>
            </a:r>
            <a:r>
              <a:rPr lang="zh-TW" altLang="en-US" b="1" spc="40" dirty="0">
                <a:solidFill>
                  <a:srgbClr val="FFFF00"/>
                </a:solidFill>
                <a:latin typeface="BiauKai" panose="02010601000101010101" pitchFamily="2" charset="-120"/>
                <a:ea typeface="BiauKai" panose="02010601000101010101" pitchFamily="2" charset="-120"/>
                <a:cs typeface="Arial"/>
              </a:rPr>
              <a:t>個月實習</a:t>
            </a:r>
            <a:endParaRPr lang="en-US" altLang="zh-TW" b="1" spc="40" dirty="0">
              <a:solidFill>
                <a:srgbClr val="FFFF00"/>
              </a:solidFill>
              <a:latin typeface="BiauKai" panose="02010601000101010101" pitchFamily="2" charset="-120"/>
              <a:ea typeface="BiauKai" panose="02010601000101010101" pitchFamily="2" charset="-120"/>
              <a:cs typeface="Arial"/>
            </a:endParaRPr>
          </a:p>
          <a:p>
            <a:pPr marL="184785" indent="-172720">
              <a:lnSpc>
                <a:spcPct val="200000"/>
              </a:lnSpc>
              <a:spcBef>
                <a:spcPts val="105"/>
              </a:spcBef>
              <a:buFont typeface="Arial MT"/>
              <a:buChar char="•"/>
              <a:tabLst>
                <a:tab pos="185420" algn="l"/>
              </a:tabLst>
            </a:pPr>
            <a:r>
              <a:rPr lang="zh-TW" altLang="en-US" spc="-20" dirty="0">
                <a:solidFill>
                  <a:srgbClr val="FFFFFF"/>
                </a:solidFill>
                <a:latin typeface="BiauKai" panose="02010601000101010101" pitchFamily="2" charset="-120"/>
                <a:ea typeface="BiauKai" panose="02010601000101010101" pitchFamily="2" charset="-120"/>
                <a:cs typeface="Lucida Sans Unicode"/>
              </a:rPr>
              <a:t>學生每學期最多可修讀 </a:t>
            </a:r>
            <a:r>
              <a:rPr lang="en-US" altLang="zh-TW" spc="-20" dirty="0">
                <a:solidFill>
                  <a:srgbClr val="FFFFFF"/>
                </a:solidFill>
                <a:latin typeface="BiauKai" panose="02010601000101010101" pitchFamily="2" charset="-120"/>
                <a:ea typeface="BiauKai" panose="02010601000101010101" pitchFamily="2" charset="-120"/>
                <a:cs typeface="Lucida Sans Unicode"/>
              </a:rPr>
              <a:t>15 </a:t>
            </a:r>
            <a:r>
              <a:rPr lang="zh-TW" altLang="en-US" spc="-20" dirty="0">
                <a:solidFill>
                  <a:srgbClr val="FFFFFF"/>
                </a:solidFill>
                <a:latin typeface="BiauKai" panose="02010601000101010101" pitchFamily="2" charset="-120"/>
                <a:ea typeface="BiauKai" panose="02010601000101010101" pitchFamily="2" charset="-120"/>
                <a:cs typeface="Lucida Sans Unicode"/>
              </a:rPr>
              <a:t>個學分</a:t>
            </a:r>
            <a:endParaRPr lang="en-US" altLang="zh-TW" spc="-20" dirty="0">
              <a:solidFill>
                <a:srgbClr val="FFFFFF"/>
              </a:solidFill>
              <a:latin typeface="BiauKai" panose="02010601000101010101" pitchFamily="2" charset="-120"/>
              <a:ea typeface="BiauKai" panose="02010601000101010101" pitchFamily="2" charset="-120"/>
              <a:cs typeface="Lucida Sans Unicode"/>
            </a:endParaRPr>
          </a:p>
        </p:txBody>
      </p:sp>
      <p:sp>
        <p:nvSpPr>
          <p:cNvPr id="8" name="文字方塊 7">
            <a:extLst>
              <a:ext uri="{FF2B5EF4-FFF2-40B4-BE49-F238E27FC236}">
                <a16:creationId xmlns:a16="http://schemas.microsoft.com/office/drawing/2014/main" id="{71173037-93CE-42F1-8763-9018FFE7FD24}"/>
              </a:ext>
            </a:extLst>
          </p:cNvPr>
          <p:cNvSpPr txBox="1"/>
          <p:nvPr/>
        </p:nvSpPr>
        <p:spPr>
          <a:xfrm>
            <a:off x="4495800" y="838200"/>
            <a:ext cx="3276600" cy="646331"/>
          </a:xfrm>
          <a:prstGeom prst="rect">
            <a:avLst/>
          </a:prstGeom>
          <a:noFill/>
        </p:spPr>
        <p:txBody>
          <a:bodyPr wrap="square" rtlCol="0">
            <a:spAutoFit/>
          </a:bodyPr>
          <a:lstStyle/>
          <a:p>
            <a:r>
              <a:rPr lang="zh-TW" altLang="en-US" dirty="0">
                <a:solidFill>
                  <a:schemeClr val="bg1"/>
                </a:solidFill>
              </a:rPr>
              <a:t>正式課程費用</a:t>
            </a:r>
            <a:r>
              <a:rPr lang="en-US" altLang="zh-TW" dirty="0">
                <a:solidFill>
                  <a:schemeClr val="bg1"/>
                </a:solidFill>
              </a:rPr>
              <a:t>:13,000 USD (</a:t>
            </a:r>
            <a:r>
              <a:rPr lang="zh-TW" altLang="en-US" dirty="0">
                <a:solidFill>
                  <a:schemeClr val="bg1"/>
                </a:solidFill>
              </a:rPr>
              <a:t>包含住宿費</a:t>
            </a:r>
            <a:r>
              <a:rPr lang="en-US" altLang="zh-TW" dirty="0">
                <a:solidFill>
                  <a:schemeClr val="bg1"/>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48"/>
          </a:solidFill>
        </p:spPr>
        <p:txBody>
          <a:bodyPr wrap="square" lIns="0" tIns="0" rIns="0" bIns="0" rtlCol="0"/>
          <a:lstStyle/>
          <a:p>
            <a:endParaRPr/>
          </a:p>
        </p:txBody>
      </p:sp>
      <p:sp>
        <p:nvSpPr>
          <p:cNvPr id="3" name="object 3"/>
          <p:cNvSpPr txBox="1">
            <a:spLocks noGrp="1"/>
          </p:cNvSpPr>
          <p:nvPr>
            <p:ph type="title"/>
          </p:nvPr>
        </p:nvSpPr>
        <p:spPr>
          <a:xfrm>
            <a:off x="796544" y="740156"/>
            <a:ext cx="2814320" cy="422275"/>
          </a:xfrm>
          <a:prstGeom prst="rect">
            <a:avLst/>
          </a:prstGeom>
        </p:spPr>
        <p:txBody>
          <a:bodyPr vert="horz" wrap="square" lIns="0" tIns="13335" rIns="0" bIns="0" rtlCol="0">
            <a:spAutoFit/>
          </a:bodyPr>
          <a:lstStyle/>
          <a:p>
            <a:pPr marL="12700">
              <a:lnSpc>
                <a:spcPct val="100000"/>
              </a:lnSpc>
              <a:spcBef>
                <a:spcPts val="105"/>
              </a:spcBef>
            </a:pPr>
            <a:r>
              <a:rPr lang="zh-TW" altLang="en-US" sz="2600" spc="-50" dirty="0"/>
              <a:t>可選課程</a:t>
            </a:r>
            <a:endParaRPr sz="2600" dirty="0"/>
          </a:p>
        </p:txBody>
      </p:sp>
      <p:sp>
        <p:nvSpPr>
          <p:cNvPr id="4" name="object 4"/>
          <p:cNvSpPr txBox="1"/>
          <p:nvPr/>
        </p:nvSpPr>
        <p:spPr>
          <a:xfrm>
            <a:off x="691997" y="1758822"/>
            <a:ext cx="2493645" cy="3288080"/>
          </a:xfrm>
          <a:prstGeom prst="rect">
            <a:avLst/>
          </a:prstGeom>
        </p:spPr>
        <p:txBody>
          <a:bodyPr vert="horz" wrap="square" lIns="0" tIns="12700" rIns="0" bIns="0" rtlCol="0">
            <a:spAutoFit/>
          </a:bodyPr>
          <a:lstStyle/>
          <a:p>
            <a:pPr marL="184785" indent="-172720">
              <a:lnSpc>
                <a:spcPct val="100000"/>
              </a:lnSpc>
              <a:spcBef>
                <a:spcPts val="100"/>
              </a:spcBef>
              <a:buFont typeface="Arial MT"/>
              <a:buChar char="•"/>
              <a:tabLst>
                <a:tab pos="185420" algn="l"/>
              </a:tabLst>
            </a:pPr>
            <a:r>
              <a:rPr lang="zh-TW" altLang="en-US" sz="1400" b="1" spc="10" dirty="0">
                <a:solidFill>
                  <a:srgbClr val="FFFFFF"/>
                </a:solidFill>
                <a:latin typeface="Arial"/>
                <a:cs typeface="Arial"/>
              </a:rPr>
              <a:t>質量管理</a:t>
            </a:r>
            <a:endParaRPr lang="en-US" altLang="zh-TW" sz="1400" b="1" spc="10" dirty="0">
              <a:solidFill>
                <a:srgbClr val="FFFFFF"/>
              </a:solidFill>
              <a:latin typeface="Arial"/>
              <a:cs typeface="Arial"/>
            </a:endParaRPr>
          </a:p>
          <a:p>
            <a:pPr marL="184785" indent="-172720">
              <a:lnSpc>
                <a:spcPct val="100000"/>
              </a:lnSpc>
              <a:spcBef>
                <a:spcPts val="100"/>
              </a:spcBef>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dirty="0">
                <a:solidFill>
                  <a:srgbClr val="FFFFFF"/>
                </a:solidFill>
                <a:latin typeface="Arial"/>
                <a:cs typeface="Arial"/>
              </a:rPr>
              <a:t>消費者行為</a:t>
            </a:r>
            <a:endParaRPr lang="en-US" altLang="zh-TW" sz="1400" b="1"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25" dirty="0">
                <a:solidFill>
                  <a:srgbClr val="FFFFFF"/>
                </a:solidFill>
                <a:latin typeface="Arial"/>
                <a:cs typeface="Arial"/>
              </a:rPr>
              <a:t>特殊專案</a:t>
            </a:r>
            <a:endParaRPr lang="en-US" altLang="zh-TW" sz="1400" b="1" spc="-25"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30" dirty="0">
                <a:solidFill>
                  <a:srgbClr val="FFFFFF"/>
                </a:solidFill>
                <a:latin typeface="Arial"/>
                <a:cs typeface="Arial"/>
              </a:rPr>
              <a:t>商務法</a:t>
            </a:r>
            <a:endParaRPr lang="en-US" altLang="zh-TW" sz="1400" b="1" spc="-30"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5" dirty="0">
                <a:solidFill>
                  <a:srgbClr val="FFFFFF"/>
                </a:solidFill>
                <a:latin typeface="Arial"/>
                <a:cs typeface="Arial"/>
              </a:rPr>
              <a:t>烹飪學</a:t>
            </a:r>
            <a:endParaRPr lang="en-US" altLang="zh-TW" sz="1400" b="1" spc="5"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25" dirty="0">
                <a:solidFill>
                  <a:srgbClr val="FFFFFF"/>
                </a:solidFill>
                <a:latin typeface="Arial"/>
                <a:cs typeface="Arial"/>
              </a:rPr>
              <a:t>特殊興趣</a:t>
            </a:r>
            <a:r>
              <a:rPr lang="en-US" altLang="zh-TW" sz="1400" b="1" spc="-25" dirty="0">
                <a:solidFill>
                  <a:srgbClr val="FFFFFF"/>
                </a:solidFill>
                <a:latin typeface="Arial"/>
                <a:cs typeface="Arial"/>
              </a:rPr>
              <a:t> </a:t>
            </a:r>
            <a:r>
              <a:rPr lang="zh-TW" altLang="en-US" sz="1400" b="1" spc="-25" dirty="0">
                <a:solidFill>
                  <a:srgbClr val="FFFFFF"/>
                </a:solidFill>
                <a:latin typeface="Arial"/>
                <a:cs typeface="Arial"/>
              </a:rPr>
              <a:t>觀光</a:t>
            </a:r>
            <a:endParaRPr lang="en-US" altLang="zh-TW" sz="1400" b="1" spc="-25"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35" dirty="0">
                <a:solidFill>
                  <a:srgbClr val="FFFFFF"/>
                </a:solidFill>
                <a:latin typeface="Arial"/>
                <a:cs typeface="Arial"/>
              </a:rPr>
              <a:t>社交媒體管理</a:t>
            </a:r>
            <a:endParaRPr lang="en-US" altLang="zh-TW" sz="1400" b="1" spc="-35"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15" dirty="0">
                <a:solidFill>
                  <a:srgbClr val="FFFFFF"/>
                </a:solidFill>
                <a:latin typeface="Arial"/>
                <a:cs typeface="Arial"/>
              </a:rPr>
              <a:t>內部控制原則</a:t>
            </a:r>
            <a:endParaRPr lang="en-US" altLang="zh-TW" sz="1400" b="1" spc="-15"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25" dirty="0">
                <a:solidFill>
                  <a:srgbClr val="FFFFFF"/>
                </a:solidFill>
                <a:latin typeface="Arial"/>
                <a:cs typeface="Arial"/>
              </a:rPr>
              <a:t>食品管理和媒體</a:t>
            </a:r>
            <a:endParaRPr lang="en-US" altLang="zh-TW" sz="1400" b="1" spc="-25" dirty="0">
              <a:solidFill>
                <a:srgbClr val="FFFFFF"/>
              </a:solidFill>
              <a:latin typeface="Arial"/>
              <a:cs typeface="Arial"/>
            </a:endParaRPr>
          </a:p>
          <a:p>
            <a:pPr marL="184785" indent="-172720">
              <a:lnSpc>
                <a:spcPct val="100000"/>
              </a:lnSpc>
              <a:buFont typeface="Arial MT"/>
              <a:buChar char="•"/>
              <a:tabLst>
                <a:tab pos="185420" algn="l"/>
              </a:tabLst>
            </a:pPr>
            <a:endParaRPr sz="800" dirty="0">
              <a:latin typeface="Arial"/>
              <a:cs typeface="Arial"/>
            </a:endParaRPr>
          </a:p>
          <a:p>
            <a:pPr marL="184785" indent="-172720">
              <a:lnSpc>
                <a:spcPct val="100000"/>
              </a:lnSpc>
              <a:buFont typeface="Arial MT"/>
              <a:buChar char="•"/>
              <a:tabLst>
                <a:tab pos="185420" algn="l"/>
              </a:tabLst>
            </a:pPr>
            <a:r>
              <a:rPr lang="zh-TW" altLang="en-US" sz="1400" b="1" spc="-35" dirty="0">
                <a:solidFill>
                  <a:srgbClr val="FFFFFF"/>
                </a:solidFill>
                <a:latin typeface="Arial"/>
                <a:cs typeface="Arial"/>
              </a:rPr>
              <a:t>水療和健康管理</a:t>
            </a:r>
            <a:endParaRPr sz="1400" dirty="0">
              <a:latin typeface="Arial"/>
              <a:cs typeface="Arial"/>
            </a:endParaRPr>
          </a:p>
        </p:txBody>
      </p:sp>
      <p:sp>
        <p:nvSpPr>
          <p:cNvPr id="5" name="object 5"/>
          <p:cNvSpPr txBox="1"/>
          <p:nvPr/>
        </p:nvSpPr>
        <p:spPr>
          <a:xfrm>
            <a:off x="691997" y="1437893"/>
            <a:ext cx="2616835"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5" dirty="0">
                <a:solidFill>
                  <a:srgbClr val="FFF3D9"/>
                </a:solidFill>
                <a:latin typeface="Arial"/>
                <a:cs typeface="Arial"/>
              </a:rPr>
              <a:t>選修課</a:t>
            </a:r>
            <a:endParaRPr sz="1600" dirty="0">
              <a:latin typeface="Arial"/>
              <a:cs typeface="Arial"/>
            </a:endParaRPr>
          </a:p>
        </p:txBody>
      </p:sp>
      <p:sp>
        <p:nvSpPr>
          <p:cNvPr id="6" name="object 6"/>
          <p:cNvSpPr txBox="1"/>
          <p:nvPr/>
        </p:nvSpPr>
        <p:spPr>
          <a:xfrm>
            <a:off x="4296917" y="1758822"/>
            <a:ext cx="3192780" cy="3565079"/>
          </a:xfrm>
          <a:prstGeom prst="rect">
            <a:avLst/>
          </a:prstGeom>
        </p:spPr>
        <p:txBody>
          <a:bodyPr vert="horz" wrap="square" lIns="0" tIns="12700" rIns="0" bIns="0" rtlCol="0">
            <a:spAutoFit/>
          </a:bodyPr>
          <a:lstStyle/>
          <a:p>
            <a:pPr marL="184785" indent="-172720">
              <a:lnSpc>
                <a:spcPct val="100000"/>
              </a:lnSpc>
              <a:spcBef>
                <a:spcPts val="100"/>
              </a:spcBef>
              <a:buFont typeface="Arial MT"/>
              <a:buChar char="•"/>
              <a:tabLst>
                <a:tab pos="185420" algn="l"/>
              </a:tabLst>
            </a:pPr>
            <a:r>
              <a:rPr lang="zh-TW" altLang="en-US" sz="1400" b="1" spc="-20" dirty="0">
                <a:solidFill>
                  <a:srgbClr val="FFFFFF"/>
                </a:solidFill>
                <a:latin typeface="Arial"/>
                <a:cs typeface="Arial"/>
              </a:rPr>
              <a:t>俱樂部和度假村管理</a:t>
            </a:r>
            <a:endParaRPr lang="en-US" altLang="zh-TW" sz="1400" b="1" spc="-20" dirty="0">
              <a:solidFill>
                <a:srgbClr val="FFFFFF"/>
              </a:solidFill>
              <a:latin typeface="Arial"/>
              <a:cs typeface="Arial"/>
            </a:endParaRPr>
          </a:p>
          <a:p>
            <a:pPr marL="184785" indent="-172720">
              <a:lnSpc>
                <a:spcPct val="100000"/>
              </a:lnSpc>
              <a:spcBef>
                <a:spcPts val="100"/>
              </a:spcBef>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10" dirty="0">
                <a:solidFill>
                  <a:srgbClr val="FFFFFF"/>
                </a:solidFill>
                <a:latin typeface="Arial"/>
                <a:cs typeface="Arial"/>
              </a:rPr>
              <a:t>潛水旅遊管理</a:t>
            </a:r>
            <a:endParaRPr lang="en-US" altLang="zh-TW" sz="1400" b="1" spc="-10"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20" dirty="0">
                <a:solidFill>
                  <a:srgbClr val="FFFFFF"/>
                </a:solidFill>
                <a:latin typeface="Arial"/>
                <a:cs typeface="Arial"/>
              </a:rPr>
              <a:t>服務運營管理</a:t>
            </a:r>
            <a:endParaRPr lang="en-US" altLang="zh-TW" sz="1400" b="1" spc="-20"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dirty="0">
                <a:solidFill>
                  <a:srgbClr val="FFFFFF"/>
                </a:solidFill>
                <a:latin typeface="Arial"/>
                <a:cs typeface="Arial"/>
              </a:rPr>
              <a:t>永續飯店業</a:t>
            </a:r>
            <a:endParaRPr lang="en-US" altLang="zh-TW" sz="1400" b="1"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15" dirty="0">
                <a:solidFill>
                  <a:srgbClr val="FFFFFF"/>
                </a:solidFill>
                <a:latin typeface="Arial"/>
                <a:cs typeface="Arial"/>
              </a:rPr>
              <a:t>設施和裝置管理</a:t>
            </a:r>
            <a:endParaRPr lang="en-US" altLang="zh-TW" sz="1400" b="1" spc="-15"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15" dirty="0">
                <a:solidFill>
                  <a:srgbClr val="FFFFFF"/>
                </a:solidFill>
                <a:latin typeface="Arial"/>
                <a:cs typeface="Arial"/>
              </a:rPr>
              <a:t>郵輪管理導論</a:t>
            </a:r>
            <a:endParaRPr lang="en-US" altLang="zh-TW" sz="1400" b="1" spc="15"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5" dirty="0">
                <a:solidFill>
                  <a:srgbClr val="FFFFFF"/>
                </a:solidFill>
                <a:latin typeface="Arial"/>
                <a:cs typeface="Arial"/>
              </a:rPr>
              <a:t>會議、獎勵、公約和展覽</a:t>
            </a:r>
            <a:endParaRPr lang="en-US" altLang="zh-TW" sz="1400" b="1" spc="5"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5" dirty="0">
                <a:solidFill>
                  <a:srgbClr val="FFFFFF"/>
                </a:solidFill>
                <a:latin typeface="Arial"/>
                <a:cs typeface="Arial"/>
              </a:rPr>
              <a:t>前台管理</a:t>
            </a:r>
            <a:endParaRPr lang="en-US" altLang="zh-TW" sz="1400" b="1" spc="5"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25" dirty="0">
                <a:solidFill>
                  <a:srgbClr val="FFFFFF"/>
                </a:solidFill>
                <a:latin typeface="Arial"/>
                <a:cs typeface="Arial"/>
              </a:rPr>
              <a:t>語言</a:t>
            </a:r>
            <a:r>
              <a:rPr lang="en-US" altLang="zh-TW" sz="1400" b="1" spc="-25" dirty="0">
                <a:solidFill>
                  <a:srgbClr val="FFFFFF"/>
                </a:solidFill>
                <a:latin typeface="Arial"/>
                <a:cs typeface="Arial"/>
              </a:rPr>
              <a:t>——</a:t>
            </a:r>
            <a:r>
              <a:rPr lang="zh-TW" altLang="en-US" sz="1400" b="1" spc="-25" dirty="0">
                <a:solidFill>
                  <a:srgbClr val="FFFFFF"/>
                </a:solidFill>
                <a:latin typeface="Arial"/>
                <a:cs typeface="Arial"/>
              </a:rPr>
              <a:t>英語、阿拉伯語、法語</a:t>
            </a:r>
            <a:endParaRPr lang="en-US" altLang="zh-TW" sz="1400" b="1" spc="-25" dirty="0">
              <a:solidFill>
                <a:srgbClr val="FFFFFF"/>
              </a:solidFill>
              <a:latin typeface="Arial"/>
              <a:cs typeface="Arial"/>
            </a:endParaRPr>
          </a:p>
          <a:p>
            <a:pPr marL="184785" indent="-172720">
              <a:lnSpc>
                <a:spcPct val="100000"/>
              </a:lnSpc>
              <a:buFont typeface="Arial MT"/>
              <a:buChar char="•"/>
              <a:tabLst>
                <a:tab pos="185420" algn="l"/>
              </a:tabLst>
            </a:pPr>
            <a:endParaRPr sz="1000" dirty="0">
              <a:latin typeface="Arial"/>
              <a:cs typeface="Arial"/>
            </a:endParaRPr>
          </a:p>
          <a:p>
            <a:pPr marL="184785" indent="-172720">
              <a:lnSpc>
                <a:spcPct val="100000"/>
              </a:lnSpc>
              <a:buFont typeface="Arial MT"/>
              <a:buChar char="•"/>
              <a:tabLst>
                <a:tab pos="185420" algn="l"/>
              </a:tabLst>
            </a:pPr>
            <a:r>
              <a:rPr lang="zh-TW" altLang="en-US" sz="1400" b="1" spc="5" dirty="0">
                <a:solidFill>
                  <a:srgbClr val="FFFFFF"/>
                </a:solidFill>
                <a:latin typeface="Arial"/>
                <a:cs typeface="Arial"/>
              </a:rPr>
              <a:t>飯店會計</a:t>
            </a:r>
            <a:endParaRPr sz="1400" dirty="0">
              <a:latin typeface="Arial"/>
              <a:cs typeface="Arial"/>
            </a:endParaRPr>
          </a:p>
        </p:txBody>
      </p:sp>
      <p:grpSp>
        <p:nvGrpSpPr>
          <p:cNvPr id="7" name="object 7"/>
          <p:cNvGrpSpPr/>
          <p:nvPr/>
        </p:nvGrpSpPr>
        <p:grpSpPr>
          <a:xfrm>
            <a:off x="8148828" y="0"/>
            <a:ext cx="4043679" cy="6858000"/>
            <a:chOff x="8148828" y="0"/>
            <a:chExt cx="4043679" cy="6858000"/>
          </a:xfrm>
        </p:grpSpPr>
        <p:sp>
          <p:nvSpPr>
            <p:cNvPr id="8" name="object 8"/>
            <p:cNvSpPr/>
            <p:nvPr/>
          </p:nvSpPr>
          <p:spPr>
            <a:xfrm>
              <a:off x="9979152" y="5811520"/>
              <a:ext cx="2212975" cy="1046480"/>
            </a:xfrm>
            <a:custGeom>
              <a:avLst/>
              <a:gdLst/>
              <a:ahLst/>
              <a:cxnLst/>
              <a:rect l="l" t="t" r="r" b="b"/>
              <a:pathLst>
                <a:path w="2212975" h="1046479">
                  <a:moveTo>
                    <a:pt x="0" y="1046479"/>
                  </a:moveTo>
                  <a:lnTo>
                    <a:pt x="2212848" y="1046479"/>
                  </a:lnTo>
                  <a:lnTo>
                    <a:pt x="2212848" y="0"/>
                  </a:lnTo>
                  <a:lnTo>
                    <a:pt x="0" y="0"/>
                  </a:lnTo>
                  <a:lnTo>
                    <a:pt x="0" y="1046479"/>
                  </a:lnTo>
                  <a:close/>
                </a:path>
              </a:pathLst>
            </a:custGeom>
            <a:solidFill>
              <a:srgbClr val="BEBEBE"/>
            </a:solidFill>
          </p:spPr>
          <p:txBody>
            <a:bodyPr wrap="square" lIns="0" tIns="0" rIns="0" bIns="0" rtlCol="0"/>
            <a:lstStyle/>
            <a:p>
              <a:endParaRPr/>
            </a:p>
          </p:txBody>
        </p:sp>
        <p:pic>
          <p:nvPicPr>
            <p:cNvPr id="9" name="object 9"/>
            <p:cNvPicPr/>
            <p:nvPr/>
          </p:nvPicPr>
          <p:blipFill>
            <a:blip r:embed="rId2" cstate="print"/>
            <a:stretch>
              <a:fillRect/>
            </a:stretch>
          </p:blipFill>
          <p:spPr>
            <a:xfrm>
              <a:off x="8148828" y="0"/>
              <a:ext cx="4043172" cy="6857996"/>
            </a:xfrm>
            <a:prstGeom prst="rect">
              <a:avLst/>
            </a:prstGeom>
          </p:spPr>
        </p:pic>
      </p:grpSp>
      <p:sp>
        <p:nvSpPr>
          <p:cNvPr id="10" name="object 10"/>
          <p:cNvSpPr txBox="1"/>
          <p:nvPr/>
        </p:nvSpPr>
        <p:spPr>
          <a:xfrm>
            <a:off x="691996" y="5486400"/>
            <a:ext cx="6166003" cy="631583"/>
          </a:xfrm>
          <a:prstGeom prst="rect">
            <a:avLst/>
          </a:prstGeom>
        </p:spPr>
        <p:txBody>
          <a:bodyPr vert="horz" wrap="square" lIns="0" tIns="12065" rIns="0" bIns="0" rtlCol="0">
            <a:spAutoFit/>
          </a:bodyPr>
          <a:lstStyle/>
          <a:p>
            <a:pPr marL="12700" marR="5080">
              <a:lnSpc>
                <a:spcPct val="150000"/>
              </a:lnSpc>
              <a:spcBef>
                <a:spcPts val="95"/>
              </a:spcBef>
            </a:pPr>
            <a:r>
              <a:rPr lang="zh-TW" altLang="en-US" sz="1400" b="1" spc="-30" dirty="0">
                <a:solidFill>
                  <a:srgbClr val="FFE623"/>
                </a:solidFill>
                <a:latin typeface="Arial"/>
                <a:cs typeface="Arial"/>
              </a:rPr>
              <a:t>注意：請注意，並非所有選修課都會在每個學期開設，但學生可以選擇選修課。 課程結構、選修課和授課方式如有更改，恕不另行通知。</a:t>
            </a:r>
            <a:endParaRPr lang="en-US" sz="1400" dirty="0">
              <a:latin typeface="Lucida Sans Unicode"/>
              <a:cs typeface="Lucida Sans Unicod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DCC0">
              <a:alpha val="59999"/>
            </a:srgbClr>
          </a:solidFill>
        </p:spPr>
        <p:txBody>
          <a:bodyPr wrap="square" lIns="0" tIns="0" rIns="0" bIns="0" rtlCol="0"/>
          <a:lstStyle/>
          <a:p>
            <a:endParaRPr/>
          </a:p>
        </p:txBody>
      </p:sp>
      <p:sp>
        <p:nvSpPr>
          <p:cNvPr id="3" name="object 3"/>
          <p:cNvSpPr/>
          <p:nvPr/>
        </p:nvSpPr>
        <p:spPr>
          <a:xfrm>
            <a:off x="11154143" y="4745494"/>
            <a:ext cx="856615" cy="1493520"/>
          </a:xfrm>
          <a:custGeom>
            <a:avLst/>
            <a:gdLst/>
            <a:ahLst/>
            <a:cxnLst/>
            <a:rect l="l" t="t" r="r" b="b"/>
            <a:pathLst>
              <a:path w="856615" h="1493520">
                <a:moveTo>
                  <a:pt x="856322" y="0"/>
                </a:moveTo>
                <a:lnTo>
                  <a:pt x="449681" y="0"/>
                </a:lnTo>
                <a:lnTo>
                  <a:pt x="449681" y="1125397"/>
                </a:lnTo>
                <a:lnTo>
                  <a:pt x="0" y="1125397"/>
                </a:lnTo>
                <a:lnTo>
                  <a:pt x="0" y="1493342"/>
                </a:lnTo>
                <a:lnTo>
                  <a:pt x="856322" y="1493342"/>
                </a:lnTo>
                <a:lnTo>
                  <a:pt x="856322" y="1125397"/>
                </a:lnTo>
                <a:lnTo>
                  <a:pt x="856322" y="0"/>
                </a:lnTo>
                <a:close/>
              </a:path>
            </a:pathLst>
          </a:custGeom>
          <a:solidFill>
            <a:srgbClr val="ECDCC0"/>
          </a:solidFill>
        </p:spPr>
        <p:txBody>
          <a:bodyPr wrap="square" lIns="0" tIns="0" rIns="0" bIns="0" rtlCol="0"/>
          <a:lstStyle/>
          <a:p>
            <a:endParaRPr/>
          </a:p>
        </p:txBody>
      </p:sp>
      <p:sp>
        <p:nvSpPr>
          <p:cNvPr id="4" name="object 4"/>
          <p:cNvSpPr/>
          <p:nvPr/>
        </p:nvSpPr>
        <p:spPr>
          <a:xfrm>
            <a:off x="11885345" y="6480395"/>
            <a:ext cx="299085" cy="376555"/>
          </a:xfrm>
          <a:custGeom>
            <a:avLst/>
            <a:gdLst/>
            <a:ahLst/>
            <a:cxnLst/>
            <a:rect l="l" t="t" r="r" b="b"/>
            <a:pathLst>
              <a:path w="299084" h="376554">
                <a:moveTo>
                  <a:pt x="299033" y="0"/>
                </a:moveTo>
                <a:lnTo>
                  <a:pt x="0" y="0"/>
                </a:lnTo>
                <a:lnTo>
                  <a:pt x="0" y="376170"/>
                </a:lnTo>
                <a:lnTo>
                  <a:pt x="299033" y="376170"/>
                </a:lnTo>
                <a:lnTo>
                  <a:pt x="299033" y="0"/>
                </a:lnTo>
                <a:close/>
              </a:path>
            </a:pathLst>
          </a:custGeom>
          <a:solidFill>
            <a:srgbClr val="ECDCC0"/>
          </a:solidFill>
        </p:spPr>
        <p:txBody>
          <a:bodyPr wrap="square" lIns="0" tIns="0" rIns="0" bIns="0" rtlCol="0"/>
          <a:lstStyle/>
          <a:p>
            <a:endParaRPr/>
          </a:p>
        </p:txBody>
      </p:sp>
      <p:sp>
        <p:nvSpPr>
          <p:cNvPr id="5" name="object 5"/>
          <p:cNvSpPr/>
          <p:nvPr/>
        </p:nvSpPr>
        <p:spPr>
          <a:xfrm>
            <a:off x="11425916" y="6480395"/>
            <a:ext cx="311150" cy="376555"/>
          </a:xfrm>
          <a:custGeom>
            <a:avLst/>
            <a:gdLst/>
            <a:ahLst/>
            <a:cxnLst/>
            <a:rect l="l" t="t" r="r" b="b"/>
            <a:pathLst>
              <a:path w="311150" h="376554">
                <a:moveTo>
                  <a:pt x="310839" y="0"/>
                </a:moveTo>
                <a:lnTo>
                  <a:pt x="0" y="0"/>
                </a:lnTo>
                <a:lnTo>
                  <a:pt x="0" y="376170"/>
                </a:lnTo>
                <a:lnTo>
                  <a:pt x="310839" y="376170"/>
                </a:lnTo>
                <a:lnTo>
                  <a:pt x="310839" y="0"/>
                </a:lnTo>
                <a:close/>
              </a:path>
            </a:pathLst>
          </a:custGeom>
          <a:solidFill>
            <a:srgbClr val="ECDCC0"/>
          </a:solidFill>
        </p:spPr>
        <p:txBody>
          <a:bodyPr wrap="square" lIns="0" tIns="0" rIns="0" bIns="0" rtlCol="0"/>
          <a:lstStyle/>
          <a:p>
            <a:endParaRPr/>
          </a:p>
        </p:txBody>
      </p:sp>
      <p:sp>
        <p:nvSpPr>
          <p:cNvPr id="6" name="object 6"/>
          <p:cNvSpPr txBox="1">
            <a:spLocks noGrp="1"/>
          </p:cNvSpPr>
          <p:nvPr>
            <p:ph type="title"/>
          </p:nvPr>
        </p:nvSpPr>
        <p:spPr>
          <a:xfrm>
            <a:off x="7904480" y="866901"/>
            <a:ext cx="3371850" cy="808555"/>
          </a:xfrm>
          <a:prstGeom prst="rect">
            <a:avLst/>
          </a:prstGeom>
        </p:spPr>
        <p:txBody>
          <a:bodyPr vert="horz" wrap="square" lIns="0" tIns="13335" rIns="0" bIns="0" rtlCol="0">
            <a:spAutoFit/>
          </a:bodyPr>
          <a:lstStyle/>
          <a:p>
            <a:pPr marL="12700" marR="5080">
              <a:lnSpc>
                <a:spcPts val="3120"/>
              </a:lnSpc>
              <a:spcBef>
                <a:spcPts val="105"/>
              </a:spcBef>
            </a:pPr>
            <a:r>
              <a:rPr lang="zh-TW" altLang="en-US" sz="2800" dirty="0">
                <a:solidFill>
                  <a:srgbClr val="001F48"/>
                </a:solidFill>
              </a:rPr>
              <a:t>職業發展和</a:t>
            </a:r>
            <a:br>
              <a:rPr lang="en-US" altLang="zh-TW" sz="2800" dirty="0">
                <a:solidFill>
                  <a:srgbClr val="001F48"/>
                </a:solidFill>
              </a:rPr>
            </a:br>
            <a:r>
              <a:rPr lang="zh-TW" altLang="en-US" sz="2800" dirty="0">
                <a:solidFill>
                  <a:srgbClr val="001F48"/>
                </a:solidFill>
              </a:rPr>
              <a:t>產業演示課程</a:t>
            </a:r>
            <a:endParaRPr sz="2800" dirty="0"/>
          </a:p>
        </p:txBody>
      </p:sp>
      <p:sp>
        <p:nvSpPr>
          <p:cNvPr id="7" name="object 7"/>
          <p:cNvSpPr txBox="1"/>
          <p:nvPr/>
        </p:nvSpPr>
        <p:spPr>
          <a:xfrm>
            <a:off x="8228456" y="2579573"/>
            <a:ext cx="3244215" cy="3064942"/>
          </a:xfrm>
          <a:prstGeom prst="rect">
            <a:avLst/>
          </a:prstGeom>
        </p:spPr>
        <p:txBody>
          <a:bodyPr vert="horz" wrap="square" lIns="0" tIns="12700" rIns="0" bIns="0" rtlCol="0">
            <a:spAutoFit/>
          </a:bodyPr>
          <a:lstStyle/>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個人介紹</a:t>
            </a:r>
          </a:p>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簡歷寫作和求職信</a:t>
            </a:r>
          </a:p>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解決衝突</a:t>
            </a:r>
          </a:p>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面試技巧</a:t>
            </a:r>
          </a:p>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人格量表</a:t>
            </a:r>
            <a:endParaRPr lang="en-US" altLang="zh-TW" sz="1800" b="1" spc="-5" dirty="0">
              <a:solidFill>
                <a:srgbClr val="643A46"/>
              </a:solidFill>
              <a:latin typeface="Arial"/>
              <a:cs typeface="Arial"/>
            </a:endParaRPr>
          </a:p>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有效溝通</a:t>
            </a:r>
          </a:p>
          <a:p>
            <a:pPr marL="299085" indent="-287020">
              <a:lnSpc>
                <a:spcPct val="100000"/>
              </a:lnSpc>
              <a:spcBef>
                <a:spcPts val="100"/>
              </a:spcBef>
              <a:buFont typeface="Arial MT"/>
              <a:buChar char="•"/>
              <a:tabLst>
                <a:tab pos="299085" algn="l"/>
                <a:tab pos="299720" algn="l"/>
              </a:tabLst>
            </a:pPr>
            <a:r>
              <a:rPr lang="zh-TW" altLang="en-US" sz="1800" b="1" spc="-5" dirty="0">
                <a:solidFill>
                  <a:srgbClr val="643A46"/>
                </a:solidFill>
                <a:latin typeface="Arial"/>
                <a:cs typeface="Arial"/>
              </a:rPr>
              <a:t>公開演講</a:t>
            </a:r>
            <a:endParaRPr lang="en-US" altLang="zh-TW" sz="1800" b="1" spc="-5" dirty="0">
              <a:solidFill>
                <a:srgbClr val="643A46"/>
              </a:solidFill>
              <a:latin typeface="Arial"/>
              <a:cs typeface="Arial"/>
            </a:endParaRPr>
          </a:p>
          <a:p>
            <a:pPr marL="299085" indent="-287020">
              <a:lnSpc>
                <a:spcPct val="100000"/>
              </a:lnSpc>
              <a:spcBef>
                <a:spcPts val="100"/>
              </a:spcBef>
              <a:buFont typeface="Arial MT"/>
              <a:buChar char="•"/>
              <a:tabLst>
                <a:tab pos="299085" algn="l"/>
                <a:tab pos="299720" algn="l"/>
              </a:tabLst>
            </a:pPr>
            <a:endParaRPr sz="1850" dirty="0">
              <a:latin typeface="Arial"/>
              <a:cs typeface="Arial"/>
            </a:endParaRPr>
          </a:p>
          <a:p>
            <a:pPr marL="12700" marR="69850">
              <a:lnSpc>
                <a:spcPct val="100000"/>
              </a:lnSpc>
              <a:spcBef>
                <a:spcPts val="5"/>
              </a:spcBef>
            </a:pPr>
            <a:r>
              <a:rPr lang="zh-TW" altLang="en-US" sz="1600" b="1" spc="-5" dirty="0">
                <a:solidFill>
                  <a:srgbClr val="990900"/>
                </a:solidFill>
                <a:latin typeface="Arial"/>
                <a:cs typeface="Arial"/>
              </a:rPr>
              <a:t>加上來自顧問、酒店、開發、活動、零售、旅遊、政府、食品和飲料、企業家等的產業演講者</a:t>
            </a:r>
            <a:endParaRPr sz="1600" dirty="0">
              <a:latin typeface="Arial"/>
              <a:cs typeface="Arial"/>
            </a:endParaRPr>
          </a:p>
        </p:txBody>
      </p:sp>
      <p:grpSp>
        <p:nvGrpSpPr>
          <p:cNvPr id="8" name="object 8"/>
          <p:cNvGrpSpPr/>
          <p:nvPr/>
        </p:nvGrpSpPr>
        <p:grpSpPr>
          <a:xfrm>
            <a:off x="0" y="0"/>
            <a:ext cx="7446009" cy="6858000"/>
            <a:chOff x="0" y="0"/>
            <a:chExt cx="7446009" cy="6858000"/>
          </a:xfrm>
        </p:grpSpPr>
        <p:pic>
          <p:nvPicPr>
            <p:cNvPr id="9" name="object 9"/>
            <p:cNvPicPr/>
            <p:nvPr/>
          </p:nvPicPr>
          <p:blipFill>
            <a:blip r:embed="rId2" cstate="print"/>
            <a:stretch>
              <a:fillRect/>
            </a:stretch>
          </p:blipFill>
          <p:spPr>
            <a:xfrm>
              <a:off x="0" y="6847330"/>
              <a:ext cx="7445502" cy="10667"/>
            </a:xfrm>
            <a:prstGeom prst="rect">
              <a:avLst/>
            </a:prstGeom>
          </p:spPr>
        </p:pic>
        <p:pic>
          <p:nvPicPr>
            <p:cNvPr id="10" name="object 10"/>
            <p:cNvPicPr/>
            <p:nvPr/>
          </p:nvPicPr>
          <p:blipFill>
            <a:blip r:embed="rId3" cstate="print"/>
            <a:stretch>
              <a:fillRect/>
            </a:stretch>
          </p:blipFill>
          <p:spPr>
            <a:xfrm>
              <a:off x="0" y="0"/>
              <a:ext cx="7432548" cy="6857999"/>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51578" y="3116960"/>
            <a:ext cx="2487421" cy="689932"/>
          </a:xfrm>
          <a:prstGeom prst="rect">
            <a:avLst/>
          </a:prstGeom>
        </p:spPr>
        <p:txBody>
          <a:bodyPr vert="horz" wrap="square" lIns="0" tIns="12700" rIns="0" bIns="0" rtlCol="0">
            <a:spAutoFit/>
          </a:bodyPr>
          <a:lstStyle/>
          <a:p>
            <a:pPr marL="12700" algn="dist">
              <a:lnSpc>
                <a:spcPct val="100000"/>
              </a:lnSpc>
              <a:spcBef>
                <a:spcPts val="100"/>
              </a:spcBef>
            </a:pPr>
            <a:r>
              <a:rPr lang="zh-TW" altLang="en-US" sz="4400" spc="40" dirty="0"/>
              <a:t>學生生活</a:t>
            </a:r>
            <a:endParaRPr sz="4400" spc="-1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144509" cy="2849880"/>
            <a:chOff x="0" y="0"/>
            <a:chExt cx="8144509" cy="2849880"/>
          </a:xfrm>
        </p:grpSpPr>
        <p:sp>
          <p:nvSpPr>
            <p:cNvPr id="3" name="object 3"/>
            <p:cNvSpPr/>
            <p:nvPr/>
          </p:nvSpPr>
          <p:spPr>
            <a:xfrm>
              <a:off x="0" y="0"/>
              <a:ext cx="8144509" cy="2849880"/>
            </a:xfrm>
            <a:custGeom>
              <a:avLst/>
              <a:gdLst/>
              <a:ahLst/>
              <a:cxnLst/>
              <a:rect l="l" t="t" r="r" b="b"/>
              <a:pathLst>
                <a:path w="8144509" h="2849880">
                  <a:moveTo>
                    <a:pt x="8144256" y="0"/>
                  </a:moveTo>
                  <a:lnTo>
                    <a:pt x="0" y="0"/>
                  </a:lnTo>
                  <a:lnTo>
                    <a:pt x="0" y="2849879"/>
                  </a:lnTo>
                  <a:lnTo>
                    <a:pt x="8144256" y="2849879"/>
                  </a:lnTo>
                  <a:lnTo>
                    <a:pt x="8144256" y="0"/>
                  </a:lnTo>
                  <a:close/>
                </a:path>
              </a:pathLst>
            </a:custGeom>
            <a:solidFill>
              <a:srgbClr val="D9D9D9"/>
            </a:solidFill>
          </p:spPr>
          <p:txBody>
            <a:bodyPr wrap="square" lIns="0" tIns="0" rIns="0" bIns="0" rtlCol="0"/>
            <a:lstStyle/>
            <a:p>
              <a:endParaRPr/>
            </a:p>
          </p:txBody>
        </p:sp>
        <p:sp>
          <p:nvSpPr>
            <p:cNvPr id="4" name="object 4"/>
            <p:cNvSpPr/>
            <p:nvPr/>
          </p:nvSpPr>
          <p:spPr>
            <a:xfrm>
              <a:off x="0" y="0"/>
              <a:ext cx="1148080" cy="1466215"/>
            </a:xfrm>
            <a:custGeom>
              <a:avLst/>
              <a:gdLst/>
              <a:ahLst/>
              <a:cxnLst/>
              <a:rect l="l" t="t" r="r" b="b"/>
              <a:pathLst>
                <a:path w="1148080" h="1466215">
                  <a:moveTo>
                    <a:pt x="270636" y="831486"/>
                  </a:moveTo>
                  <a:lnTo>
                    <a:pt x="212892" y="836562"/>
                  </a:lnTo>
                  <a:lnTo>
                    <a:pt x="160828" y="851686"/>
                  </a:lnTo>
                  <a:lnTo>
                    <a:pt x="114444" y="876699"/>
                  </a:lnTo>
                  <a:lnTo>
                    <a:pt x="73739" y="911444"/>
                  </a:lnTo>
                  <a:lnTo>
                    <a:pt x="39634" y="952638"/>
                  </a:lnTo>
                  <a:lnTo>
                    <a:pt x="15468" y="997346"/>
                  </a:lnTo>
                  <a:lnTo>
                    <a:pt x="1085" y="1045885"/>
                  </a:lnTo>
                  <a:lnTo>
                    <a:pt x="0" y="1057897"/>
                  </a:lnTo>
                  <a:lnTo>
                    <a:pt x="0" y="1142759"/>
                  </a:lnTo>
                  <a:lnTo>
                    <a:pt x="12481" y="1192776"/>
                  </a:lnTo>
                  <a:lnTo>
                    <a:pt x="32676" y="1235386"/>
                  </a:lnTo>
                  <a:lnTo>
                    <a:pt x="60949" y="1274893"/>
                  </a:lnTo>
                  <a:lnTo>
                    <a:pt x="97299" y="1311215"/>
                  </a:lnTo>
                  <a:lnTo>
                    <a:pt x="0" y="1337537"/>
                  </a:lnTo>
                  <a:lnTo>
                    <a:pt x="0" y="1438524"/>
                  </a:lnTo>
                  <a:lnTo>
                    <a:pt x="6422" y="1466023"/>
                  </a:lnTo>
                  <a:lnTo>
                    <a:pt x="576929" y="1353745"/>
                  </a:lnTo>
                  <a:lnTo>
                    <a:pt x="558327" y="1268685"/>
                  </a:lnTo>
                  <a:lnTo>
                    <a:pt x="257167" y="1268685"/>
                  </a:lnTo>
                  <a:lnTo>
                    <a:pt x="229692" y="1245078"/>
                  </a:lnTo>
                  <a:lnTo>
                    <a:pt x="210262" y="1217646"/>
                  </a:lnTo>
                  <a:lnTo>
                    <a:pt x="198719" y="1186386"/>
                  </a:lnTo>
                  <a:lnTo>
                    <a:pt x="194907" y="1151295"/>
                  </a:lnTo>
                  <a:lnTo>
                    <a:pt x="197142" y="1124216"/>
                  </a:lnTo>
                  <a:lnTo>
                    <a:pt x="215497" y="1076426"/>
                  </a:lnTo>
                  <a:lnTo>
                    <a:pt x="252385" y="1038438"/>
                  </a:lnTo>
                  <a:lnTo>
                    <a:pt x="301503" y="1019199"/>
                  </a:lnTo>
                  <a:lnTo>
                    <a:pt x="329532" y="1016913"/>
                  </a:lnTo>
                  <a:lnTo>
                    <a:pt x="446521" y="1016913"/>
                  </a:lnTo>
                  <a:lnTo>
                    <a:pt x="472583" y="894437"/>
                  </a:lnTo>
                  <a:lnTo>
                    <a:pt x="422094" y="867371"/>
                  </a:lnTo>
                  <a:lnTo>
                    <a:pt x="371609" y="847646"/>
                  </a:lnTo>
                  <a:lnTo>
                    <a:pt x="321125" y="835579"/>
                  </a:lnTo>
                  <a:lnTo>
                    <a:pt x="270636" y="831486"/>
                  </a:lnTo>
                  <a:close/>
                </a:path>
                <a:path w="1148080" h="1466215">
                  <a:moveTo>
                    <a:pt x="541587" y="1192136"/>
                  </a:moveTo>
                  <a:lnTo>
                    <a:pt x="257167" y="1268685"/>
                  </a:lnTo>
                  <a:lnTo>
                    <a:pt x="558327" y="1268685"/>
                  </a:lnTo>
                  <a:lnTo>
                    <a:pt x="541587" y="1192136"/>
                  </a:lnTo>
                  <a:close/>
                </a:path>
                <a:path w="1148080" h="1466215">
                  <a:moveTo>
                    <a:pt x="446521" y="1016913"/>
                  </a:moveTo>
                  <a:lnTo>
                    <a:pt x="329532" y="1016913"/>
                  </a:lnTo>
                  <a:lnTo>
                    <a:pt x="347841" y="1017578"/>
                  </a:lnTo>
                  <a:lnTo>
                    <a:pt x="364883" y="1019677"/>
                  </a:lnTo>
                  <a:lnTo>
                    <a:pt x="408401" y="1034213"/>
                  </a:lnTo>
                  <a:lnTo>
                    <a:pt x="438921" y="1052629"/>
                  </a:lnTo>
                  <a:lnTo>
                    <a:pt x="446521" y="1016913"/>
                  </a:lnTo>
                  <a:close/>
                </a:path>
                <a:path w="1148080" h="1466215">
                  <a:moveTo>
                    <a:pt x="1147561" y="0"/>
                  </a:moveTo>
                  <a:lnTo>
                    <a:pt x="804110" y="0"/>
                  </a:lnTo>
                  <a:lnTo>
                    <a:pt x="804110" y="300717"/>
                  </a:lnTo>
                  <a:lnTo>
                    <a:pt x="0" y="300717"/>
                  </a:lnTo>
                  <a:lnTo>
                    <a:pt x="0" y="620526"/>
                  </a:lnTo>
                  <a:lnTo>
                    <a:pt x="1147561" y="620526"/>
                  </a:lnTo>
                  <a:lnTo>
                    <a:pt x="1147561" y="0"/>
                  </a:lnTo>
                  <a:close/>
                </a:path>
                <a:path w="1148080" h="1466215">
                  <a:moveTo>
                    <a:pt x="452390" y="0"/>
                  </a:moveTo>
                  <a:lnTo>
                    <a:pt x="104029" y="0"/>
                  </a:lnTo>
                  <a:lnTo>
                    <a:pt x="104029" y="300717"/>
                  </a:lnTo>
                  <a:lnTo>
                    <a:pt x="452390" y="300717"/>
                  </a:lnTo>
                  <a:lnTo>
                    <a:pt x="452390" y="0"/>
                  </a:lnTo>
                  <a:close/>
                </a:path>
              </a:pathLst>
            </a:custGeom>
            <a:solidFill>
              <a:srgbClr val="E7EAEB"/>
            </a:solidFill>
          </p:spPr>
          <p:txBody>
            <a:bodyPr wrap="square" lIns="0" tIns="0" rIns="0" bIns="0" rtlCol="0"/>
            <a:lstStyle/>
            <a:p>
              <a:endParaRPr/>
            </a:p>
          </p:txBody>
        </p:sp>
      </p:grpSp>
      <p:sp>
        <p:nvSpPr>
          <p:cNvPr id="5" name="object 5"/>
          <p:cNvSpPr/>
          <p:nvPr/>
        </p:nvSpPr>
        <p:spPr>
          <a:xfrm>
            <a:off x="11097755" y="4718240"/>
            <a:ext cx="814705" cy="1421765"/>
          </a:xfrm>
          <a:custGeom>
            <a:avLst/>
            <a:gdLst/>
            <a:ahLst/>
            <a:cxnLst/>
            <a:rect l="l" t="t" r="r" b="b"/>
            <a:pathLst>
              <a:path w="814704" h="1421764">
                <a:moveTo>
                  <a:pt x="814514" y="0"/>
                </a:moveTo>
                <a:lnTo>
                  <a:pt x="427723" y="0"/>
                </a:lnTo>
                <a:lnTo>
                  <a:pt x="427723" y="1069835"/>
                </a:lnTo>
                <a:lnTo>
                  <a:pt x="0" y="1069835"/>
                </a:lnTo>
                <a:lnTo>
                  <a:pt x="0" y="1421371"/>
                </a:lnTo>
                <a:lnTo>
                  <a:pt x="814514" y="1421371"/>
                </a:lnTo>
                <a:lnTo>
                  <a:pt x="814514" y="1069835"/>
                </a:lnTo>
                <a:lnTo>
                  <a:pt x="814514" y="0"/>
                </a:lnTo>
                <a:close/>
              </a:path>
            </a:pathLst>
          </a:custGeom>
          <a:solidFill>
            <a:srgbClr val="E7EAEB"/>
          </a:solidFill>
        </p:spPr>
        <p:txBody>
          <a:bodyPr wrap="square" lIns="0" tIns="0" rIns="0" bIns="0" rtlCol="0"/>
          <a:lstStyle/>
          <a:p>
            <a:endParaRPr/>
          </a:p>
        </p:txBody>
      </p:sp>
      <p:sp>
        <p:nvSpPr>
          <p:cNvPr id="6" name="object 6"/>
          <p:cNvSpPr/>
          <p:nvPr/>
        </p:nvSpPr>
        <p:spPr>
          <a:xfrm>
            <a:off x="11793264" y="6369115"/>
            <a:ext cx="284480" cy="358140"/>
          </a:xfrm>
          <a:custGeom>
            <a:avLst/>
            <a:gdLst/>
            <a:ahLst/>
            <a:cxnLst/>
            <a:rect l="l" t="t" r="r" b="b"/>
            <a:pathLst>
              <a:path w="284479" h="358140">
                <a:moveTo>
                  <a:pt x="284435" y="0"/>
                </a:moveTo>
                <a:lnTo>
                  <a:pt x="0" y="0"/>
                </a:lnTo>
                <a:lnTo>
                  <a:pt x="0" y="357981"/>
                </a:lnTo>
                <a:lnTo>
                  <a:pt x="284435" y="357981"/>
                </a:lnTo>
                <a:lnTo>
                  <a:pt x="284435" y="0"/>
                </a:lnTo>
                <a:close/>
              </a:path>
            </a:pathLst>
          </a:custGeom>
          <a:solidFill>
            <a:srgbClr val="E7EAEB"/>
          </a:solidFill>
        </p:spPr>
        <p:txBody>
          <a:bodyPr wrap="square" lIns="0" tIns="0" rIns="0" bIns="0" rtlCol="0"/>
          <a:lstStyle/>
          <a:p>
            <a:endParaRPr/>
          </a:p>
        </p:txBody>
      </p:sp>
      <p:sp>
        <p:nvSpPr>
          <p:cNvPr id="7" name="object 7"/>
          <p:cNvSpPr/>
          <p:nvPr/>
        </p:nvSpPr>
        <p:spPr>
          <a:xfrm>
            <a:off x="11356261" y="6369115"/>
            <a:ext cx="295910" cy="358140"/>
          </a:xfrm>
          <a:custGeom>
            <a:avLst/>
            <a:gdLst/>
            <a:ahLst/>
            <a:cxnLst/>
            <a:rect l="l" t="t" r="r" b="b"/>
            <a:pathLst>
              <a:path w="295909" h="358140">
                <a:moveTo>
                  <a:pt x="295665" y="0"/>
                </a:moveTo>
                <a:lnTo>
                  <a:pt x="0" y="0"/>
                </a:lnTo>
                <a:lnTo>
                  <a:pt x="0" y="357981"/>
                </a:lnTo>
                <a:lnTo>
                  <a:pt x="295666" y="357981"/>
                </a:lnTo>
                <a:lnTo>
                  <a:pt x="295665" y="0"/>
                </a:lnTo>
                <a:close/>
              </a:path>
            </a:pathLst>
          </a:custGeom>
          <a:solidFill>
            <a:srgbClr val="E7EAEB"/>
          </a:solidFill>
        </p:spPr>
        <p:txBody>
          <a:bodyPr wrap="square" lIns="0" tIns="0" rIns="0" bIns="0" rtlCol="0"/>
          <a:lstStyle/>
          <a:p>
            <a:endParaRPr/>
          </a:p>
        </p:txBody>
      </p:sp>
      <p:sp>
        <p:nvSpPr>
          <p:cNvPr id="8" name="object 8"/>
          <p:cNvSpPr txBox="1">
            <a:spLocks noGrp="1"/>
          </p:cNvSpPr>
          <p:nvPr>
            <p:ph type="title"/>
          </p:nvPr>
        </p:nvSpPr>
        <p:spPr>
          <a:xfrm>
            <a:off x="1021791" y="1218438"/>
            <a:ext cx="3551554" cy="422275"/>
          </a:xfrm>
          <a:prstGeom prst="rect">
            <a:avLst/>
          </a:prstGeom>
        </p:spPr>
        <p:txBody>
          <a:bodyPr vert="horz" wrap="square" lIns="0" tIns="13335" rIns="0" bIns="0" rtlCol="0">
            <a:spAutoFit/>
          </a:bodyPr>
          <a:lstStyle/>
          <a:p>
            <a:pPr marL="12700">
              <a:lnSpc>
                <a:spcPct val="100000"/>
              </a:lnSpc>
              <a:spcBef>
                <a:spcPts val="105"/>
              </a:spcBef>
            </a:pPr>
            <a:r>
              <a:rPr lang="zh-TW" altLang="en-US" sz="2600" spc="20" dirty="0">
                <a:solidFill>
                  <a:srgbClr val="001F48"/>
                </a:solidFill>
              </a:rPr>
              <a:t>歡迎來到我們的世界</a:t>
            </a:r>
            <a:endParaRPr sz="2600" dirty="0"/>
          </a:p>
        </p:txBody>
      </p:sp>
      <p:sp>
        <p:nvSpPr>
          <p:cNvPr id="9" name="object 9"/>
          <p:cNvSpPr txBox="1"/>
          <p:nvPr/>
        </p:nvSpPr>
        <p:spPr>
          <a:xfrm>
            <a:off x="4459851" y="3833429"/>
            <a:ext cx="3110865" cy="1654940"/>
          </a:xfrm>
          <a:prstGeom prst="rect">
            <a:avLst/>
          </a:prstGeom>
        </p:spPr>
        <p:txBody>
          <a:bodyPr vert="horz" wrap="square" lIns="0" tIns="140335" rIns="0" bIns="0" rtlCol="0">
            <a:spAutoFit/>
          </a:bodyPr>
          <a:lstStyle/>
          <a:p>
            <a:pPr marL="12700">
              <a:lnSpc>
                <a:spcPct val="100000"/>
              </a:lnSpc>
              <a:spcBef>
                <a:spcPts val="1105"/>
              </a:spcBef>
            </a:pPr>
            <a:r>
              <a:rPr lang="zh-TW" altLang="en-US" sz="1600" b="1" spc="-10" dirty="0">
                <a:solidFill>
                  <a:srgbClr val="001F48"/>
                </a:solidFill>
                <a:latin typeface="Arial"/>
                <a:cs typeface="Arial"/>
              </a:rPr>
              <a:t>校園</a:t>
            </a:r>
          </a:p>
          <a:p>
            <a:pPr marL="12700">
              <a:lnSpc>
                <a:spcPct val="100000"/>
              </a:lnSpc>
              <a:spcBef>
                <a:spcPts val="1105"/>
              </a:spcBef>
            </a:pPr>
            <a:r>
              <a:rPr lang="zh-TW" altLang="en-US" sz="1600" b="1" spc="-10" dirty="0">
                <a:solidFill>
                  <a:srgbClr val="001F48"/>
                </a:solidFill>
                <a:latin typeface="Arial"/>
                <a:cs typeface="Arial"/>
              </a:rPr>
              <a:t>我們的度假式校園位於迪拜市中心，旨在營造賓至如歸的感覺。</a:t>
            </a:r>
          </a:p>
          <a:p>
            <a:pPr marL="12700">
              <a:lnSpc>
                <a:spcPct val="100000"/>
              </a:lnSpc>
              <a:spcBef>
                <a:spcPts val="1105"/>
              </a:spcBef>
            </a:pPr>
            <a:r>
              <a:rPr lang="zh-TW" altLang="en-US" sz="1600" b="1" spc="-10" dirty="0">
                <a:solidFill>
                  <a:srgbClr val="001F48"/>
                </a:solidFill>
                <a:latin typeface="Arial"/>
                <a:cs typeface="Arial"/>
              </a:rPr>
              <a:t>學生宿舍，</a:t>
            </a:r>
            <a:r>
              <a:rPr lang="en-US" altLang="zh-TW" sz="1600" b="1" spc="-10" dirty="0">
                <a:solidFill>
                  <a:srgbClr val="001F48"/>
                </a:solidFill>
                <a:latin typeface="Arial"/>
                <a:cs typeface="Arial"/>
              </a:rPr>
              <a:t>230</a:t>
            </a:r>
            <a:r>
              <a:rPr lang="zh-TW" altLang="en-US" sz="1600" b="1" spc="-10" dirty="0">
                <a:solidFill>
                  <a:srgbClr val="001F48"/>
                </a:solidFill>
                <a:latin typeface="Arial"/>
                <a:cs typeface="Arial"/>
              </a:rPr>
              <a:t>間客房，分為男女兩棟。</a:t>
            </a:r>
          </a:p>
        </p:txBody>
      </p:sp>
      <p:sp>
        <p:nvSpPr>
          <p:cNvPr id="10" name="object 10"/>
          <p:cNvSpPr txBox="1"/>
          <p:nvPr/>
        </p:nvSpPr>
        <p:spPr>
          <a:xfrm>
            <a:off x="8223250" y="3983482"/>
            <a:ext cx="2335530" cy="1977657"/>
          </a:xfrm>
          <a:prstGeom prst="rect">
            <a:avLst/>
          </a:prstGeom>
        </p:spPr>
        <p:txBody>
          <a:bodyPr vert="horz" wrap="square" lIns="0" tIns="12700" rIns="0" bIns="0" rtlCol="0">
            <a:spAutoFit/>
          </a:bodyPr>
          <a:lstStyle/>
          <a:p>
            <a:pPr marL="184785" indent="-172720">
              <a:lnSpc>
                <a:spcPct val="150000"/>
              </a:lnSpc>
              <a:spcBef>
                <a:spcPts val="100"/>
              </a:spcBef>
              <a:buFont typeface="Arial MT"/>
              <a:buChar char="•"/>
              <a:tabLst>
                <a:tab pos="185420" algn="l"/>
              </a:tabLst>
            </a:pPr>
            <a:r>
              <a:rPr lang="zh-TW" altLang="en-US" sz="1400" b="1" spc="80" dirty="0">
                <a:solidFill>
                  <a:srgbClr val="001F48"/>
                </a:solidFill>
                <a:latin typeface="Arial"/>
                <a:cs typeface="Arial"/>
              </a:rPr>
              <a:t>阿聯酋購物中心 </a:t>
            </a:r>
            <a:r>
              <a:rPr lang="en-US" altLang="zh-TW" sz="1400" b="1" spc="80" dirty="0">
                <a:solidFill>
                  <a:srgbClr val="001F48"/>
                </a:solidFill>
                <a:latin typeface="Arial"/>
                <a:cs typeface="Arial"/>
              </a:rPr>
              <a:t>– 5 </a:t>
            </a:r>
            <a:r>
              <a:rPr lang="zh-TW" altLang="en-US" sz="1400" b="1" spc="80" dirty="0">
                <a:solidFill>
                  <a:srgbClr val="001F48"/>
                </a:solidFill>
                <a:latin typeface="Arial"/>
                <a:cs typeface="Arial"/>
              </a:rPr>
              <a:t>分鐘</a:t>
            </a:r>
          </a:p>
          <a:p>
            <a:pPr marL="184785" indent="-172720">
              <a:lnSpc>
                <a:spcPct val="150000"/>
              </a:lnSpc>
              <a:spcBef>
                <a:spcPts val="100"/>
              </a:spcBef>
              <a:buFont typeface="Arial MT"/>
              <a:buChar char="•"/>
              <a:tabLst>
                <a:tab pos="185420" algn="l"/>
              </a:tabLst>
            </a:pPr>
            <a:r>
              <a:rPr lang="en-US" sz="1400" b="1" spc="80" dirty="0" err="1">
                <a:solidFill>
                  <a:srgbClr val="001F48"/>
                </a:solidFill>
                <a:latin typeface="Arial"/>
                <a:cs typeface="Arial"/>
              </a:rPr>
              <a:t>朱美拉古堡酒店</a:t>
            </a:r>
            <a:r>
              <a:rPr lang="en-US" sz="1400" b="1" spc="80" dirty="0">
                <a:solidFill>
                  <a:srgbClr val="001F48"/>
                </a:solidFill>
                <a:latin typeface="Arial"/>
                <a:cs typeface="Arial"/>
              </a:rPr>
              <a:t> – 5 </a:t>
            </a:r>
            <a:r>
              <a:rPr lang="zh-TW" altLang="en-US" sz="1400" b="1" spc="80" dirty="0">
                <a:solidFill>
                  <a:srgbClr val="001F48"/>
                </a:solidFill>
                <a:latin typeface="Arial"/>
                <a:cs typeface="Arial"/>
              </a:rPr>
              <a:t>分鐘</a:t>
            </a:r>
          </a:p>
          <a:p>
            <a:pPr marL="184785" indent="-172720">
              <a:lnSpc>
                <a:spcPct val="150000"/>
              </a:lnSpc>
              <a:spcBef>
                <a:spcPts val="100"/>
              </a:spcBef>
              <a:buFont typeface="Arial MT"/>
              <a:buChar char="•"/>
              <a:tabLst>
                <a:tab pos="185420" algn="l"/>
              </a:tabLst>
            </a:pPr>
            <a:r>
              <a:rPr lang="zh-TW" altLang="en-US" sz="1400" b="1" spc="80" dirty="0">
                <a:solidFill>
                  <a:srgbClr val="001F48"/>
                </a:solidFill>
                <a:latin typeface="Arial"/>
                <a:cs typeface="Arial"/>
              </a:rPr>
              <a:t>朱美拉海灘 </a:t>
            </a:r>
            <a:r>
              <a:rPr lang="en-US" altLang="zh-TW" sz="1400" b="1" spc="80" dirty="0">
                <a:solidFill>
                  <a:srgbClr val="001F48"/>
                </a:solidFill>
                <a:latin typeface="Arial"/>
                <a:cs typeface="Arial"/>
              </a:rPr>
              <a:t>– 10 </a:t>
            </a:r>
            <a:r>
              <a:rPr lang="zh-TW" altLang="en-US" sz="1400" b="1" spc="80" dirty="0">
                <a:solidFill>
                  <a:srgbClr val="001F48"/>
                </a:solidFill>
                <a:latin typeface="Arial"/>
                <a:cs typeface="Arial"/>
              </a:rPr>
              <a:t>分鐘</a:t>
            </a:r>
          </a:p>
          <a:p>
            <a:pPr marL="184785" indent="-172720">
              <a:lnSpc>
                <a:spcPct val="150000"/>
              </a:lnSpc>
              <a:spcBef>
                <a:spcPts val="100"/>
              </a:spcBef>
              <a:buFont typeface="Arial MT"/>
              <a:buChar char="•"/>
              <a:tabLst>
                <a:tab pos="185420" algn="l"/>
              </a:tabLst>
            </a:pPr>
            <a:r>
              <a:rPr lang="en-US" sz="1400" b="1" spc="80" dirty="0" err="1">
                <a:solidFill>
                  <a:srgbClr val="001F48"/>
                </a:solidFill>
                <a:latin typeface="Arial"/>
                <a:cs typeface="Arial"/>
              </a:rPr>
              <a:t>帆船飯店</a:t>
            </a:r>
            <a:r>
              <a:rPr lang="en-US" sz="1400" b="1" spc="80" dirty="0">
                <a:solidFill>
                  <a:srgbClr val="001F48"/>
                </a:solidFill>
                <a:latin typeface="Arial"/>
                <a:cs typeface="Arial"/>
              </a:rPr>
              <a:t>– 5 </a:t>
            </a:r>
            <a:r>
              <a:rPr lang="zh-TW" altLang="en-US" sz="1400" b="1" spc="80" dirty="0">
                <a:solidFill>
                  <a:srgbClr val="001F48"/>
                </a:solidFill>
                <a:latin typeface="Arial"/>
                <a:cs typeface="Arial"/>
              </a:rPr>
              <a:t>分鐘</a:t>
            </a:r>
          </a:p>
          <a:p>
            <a:pPr marL="184785" indent="-172720">
              <a:lnSpc>
                <a:spcPct val="150000"/>
              </a:lnSpc>
              <a:spcBef>
                <a:spcPts val="100"/>
              </a:spcBef>
              <a:buFont typeface="Arial MT"/>
              <a:buChar char="•"/>
              <a:tabLst>
                <a:tab pos="185420" algn="l"/>
              </a:tabLst>
            </a:pPr>
            <a:r>
              <a:rPr lang="en-US" sz="1400" b="1" spc="80" dirty="0" err="1">
                <a:solidFill>
                  <a:srgbClr val="001F48"/>
                </a:solidFill>
                <a:latin typeface="Arial"/>
                <a:cs typeface="Arial"/>
              </a:rPr>
              <a:t>朱美拉逸宮酒店</a:t>
            </a:r>
            <a:r>
              <a:rPr lang="en-US" sz="1400" b="1" spc="80" dirty="0">
                <a:solidFill>
                  <a:srgbClr val="001F48"/>
                </a:solidFill>
                <a:latin typeface="Arial"/>
                <a:cs typeface="Arial"/>
              </a:rPr>
              <a:t>– 5 </a:t>
            </a:r>
            <a:r>
              <a:rPr lang="zh-TW" altLang="en-US" sz="1400" b="1" spc="80" dirty="0">
                <a:solidFill>
                  <a:srgbClr val="001F48"/>
                </a:solidFill>
                <a:latin typeface="Arial"/>
                <a:cs typeface="Arial"/>
              </a:rPr>
              <a:t>分鐘</a:t>
            </a:r>
          </a:p>
          <a:p>
            <a:pPr marL="184785" indent="-172720">
              <a:lnSpc>
                <a:spcPct val="150000"/>
              </a:lnSpc>
              <a:spcBef>
                <a:spcPts val="100"/>
              </a:spcBef>
              <a:buFont typeface="Arial MT"/>
              <a:buChar char="•"/>
              <a:tabLst>
                <a:tab pos="185420" algn="l"/>
              </a:tabLst>
            </a:pPr>
            <a:r>
              <a:rPr lang="zh-TW" altLang="en-US" sz="1400" b="1" spc="80" dirty="0">
                <a:solidFill>
                  <a:srgbClr val="001F48"/>
                </a:solidFill>
                <a:latin typeface="Arial"/>
                <a:cs typeface="Arial"/>
              </a:rPr>
              <a:t>迪拜購物中心</a:t>
            </a:r>
            <a:r>
              <a:rPr lang="en-US" altLang="zh-TW" sz="1400" b="1" spc="80" dirty="0">
                <a:solidFill>
                  <a:srgbClr val="001F48"/>
                </a:solidFill>
                <a:latin typeface="Arial"/>
                <a:cs typeface="Arial"/>
              </a:rPr>
              <a:t>– 10 </a:t>
            </a:r>
            <a:r>
              <a:rPr lang="zh-TW" altLang="en-US" sz="1400" b="1" spc="80" dirty="0">
                <a:solidFill>
                  <a:srgbClr val="001F48"/>
                </a:solidFill>
                <a:latin typeface="Arial"/>
                <a:cs typeface="Arial"/>
              </a:rPr>
              <a:t>分鐘</a:t>
            </a:r>
            <a:endParaRPr sz="1400" dirty="0">
              <a:latin typeface="Arial"/>
              <a:cs typeface="Arial"/>
            </a:endParaRPr>
          </a:p>
        </p:txBody>
      </p:sp>
      <p:sp>
        <p:nvSpPr>
          <p:cNvPr id="11" name="object 11"/>
          <p:cNvSpPr txBox="1"/>
          <p:nvPr/>
        </p:nvSpPr>
        <p:spPr>
          <a:xfrm>
            <a:off x="8223250" y="3643960"/>
            <a:ext cx="1511300"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20" dirty="0">
                <a:solidFill>
                  <a:srgbClr val="001F48"/>
                </a:solidFill>
                <a:latin typeface="Arial"/>
                <a:cs typeface="Arial"/>
              </a:rPr>
              <a:t>附近有什麼？</a:t>
            </a:r>
            <a:endParaRPr sz="1600" dirty="0">
              <a:latin typeface="Arial"/>
              <a:cs typeface="Arial"/>
            </a:endParaRPr>
          </a:p>
        </p:txBody>
      </p:sp>
      <p:grpSp>
        <p:nvGrpSpPr>
          <p:cNvPr id="12" name="object 12"/>
          <p:cNvGrpSpPr/>
          <p:nvPr/>
        </p:nvGrpSpPr>
        <p:grpSpPr>
          <a:xfrm>
            <a:off x="7162800" y="0"/>
            <a:ext cx="5029200" cy="3558540"/>
            <a:chOff x="7162800" y="0"/>
            <a:chExt cx="5029200" cy="3558540"/>
          </a:xfrm>
        </p:grpSpPr>
        <p:sp>
          <p:nvSpPr>
            <p:cNvPr id="13" name="object 13"/>
            <p:cNvSpPr/>
            <p:nvPr/>
          </p:nvSpPr>
          <p:spPr>
            <a:xfrm>
              <a:off x="7162800" y="0"/>
              <a:ext cx="5029200" cy="3558540"/>
            </a:xfrm>
            <a:custGeom>
              <a:avLst/>
              <a:gdLst/>
              <a:ahLst/>
              <a:cxnLst/>
              <a:rect l="l" t="t" r="r" b="b"/>
              <a:pathLst>
                <a:path w="5029200" h="3558540">
                  <a:moveTo>
                    <a:pt x="5029187" y="0"/>
                  </a:moveTo>
                  <a:lnTo>
                    <a:pt x="922782" y="0"/>
                  </a:lnTo>
                  <a:lnTo>
                    <a:pt x="922782" y="648970"/>
                  </a:lnTo>
                  <a:lnTo>
                    <a:pt x="0" y="648970"/>
                  </a:lnTo>
                  <a:lnTo>
                    <a:pt x="0" y="1093470"/>
                  </a:lnTo>
                  <a:lnTo>
                    <a:pt x="448310" y="1093470"/>
                  </a:lnTo>
                  <a:lnTo>
                    <a:pt x="448310" y="1779270"/>
                  </a:lnTo>
                  <a:lnTo>
                    <a:pt x="0" y="1779270"/>
                  </a:lnTo>
                  <a:lnTo>
                    <a:pt x="0" y="3558540"/>
                  </a:lnTo>
                  <a:lnTo>
                    <a:pt x="5029187" y="3558540"/>
                  </a:lnTo>
                  <a:lnTo>
                    <a:pt x="5029187" y="1779270"/>
                  </a:lnTo>
                  <a:lnTo>
                    <a:pt x="5029187" y="1093470"/>
                  </a:lnTo>
                  <a:lnTo>
                    <a:pt x="5029187" y="648970"/>
                  </a:lnTo>
                  <a:lnTo>
                    <a:pt x="5029187" y="0"/>
                  </a:lnTo>
                  <a:close/>
                </a:path>
              </a:pathLst>
            </a:custGeom>
            <a:solidFill>
              <a:srgbClr val="BEBEBE"/>
            </a:solidFill>
          </p:spPr>
          <p:txBody>
            <a:bodyPr wrap="square" lIns="0" tIns="0" rIns="0" bIns="0" rtlCol="0"/>
            <a:lstStyle/>
            <a:p>
              <a:endParaRPr/>
            </a:p>
          </p:txBody>
        </p:sp>
        <p:pic>
          <p:nvPicPr>
            <p:cNvPr id="14" name="object 14"/>
            <p:cNvPicPr/>
            <p:nvPr/>
          </p:nvPicPr>
          <p:blipFill>
            <a:blip r:embed="rId2" cstate="print"/>
            <a:stretch>
              <a:fillRect/>
            </a:stretch>
          </p:blipFill>
          <p:spPr>
            <a:xfrm>
              <a:off x="7162800" y="0"/>
              <a:ext cx="5029200" cy="3558540"/>
            </a:xfrm>
            <a:prstGeom prst="rect">
              <a:avLst/>
            </a:prstGeom>
          </p:spPr>
        </p:pic>
      </p:grpSp>
      <p:grpSp>
        <p:nvGrpSpPr>
          <p:cNvPr id="15" name="object 15"/>
          <p:cNvGrpSpPr/>
          <p:nvPr/>
        </p:nvGrpSpPr>
        <p:grpSpPr>
          <a:xfrm>
            <a:off x="0" y="2463800"/>
            <a:ext cx="4043679" cy="4394200"/>
            <a:chOff x="0" y="2463800"/>
            <a:chExt cx="4043679" cy="4394200"/>
          </a:xfrm>
        </p:grpSpPr>
        <p:sp>
          <p:nvSpPr>
            <p:cNvPr id="16" name="object 16"/>
            <p:cNvSpPr/>
            <p:nvPr/>
          </p:nvSpPr>
          <p:spPr>
            <a:xfrm>
              <a:off x="0" y="2463799"/>
              <a:ext cx="4043679" cy="4394200"/>
            </a:xfrm>
            <a:custGeom>
              <a:avLst/>
              <a:gdLst/>
              <a:ahLst/>
              <a:cxnLst/>
              <a:rect l="l" t="t" r="r" b="b"/>
              <a:pathLst>
                <a:path w="4043679" h="4394200">
                  <a:moveTo>
                    <a:pt x="4043172" y="801370"/>
                  </a:moveTo>
                  <a:lnTo>
                    <a:pt x="3304032" y="801370"/>
                  </a:lnTo>
                  <a:lnTo>
                    <a:pt x="3304032" y="0"/>
                  </a:lnTo>
                  <a:lnTo>
                    <a:pt x="0" y="0"/>
                  </a:lnTo>
                  <a:lnTo>
                    <a:pt x="0" y="801370"/>
                  </a:lnTo>
                  <a:lnTo>
                    <a:pt x="0" y="1350010"/>
                  </a:lnTo>
                  <a:lnTo>
                    <a:pt x="0" y="2198370"/>
                  </a:lnTo>
                  <a:lnTo>
                    <a:pt x="0" y="4394200"/>
                  </a:lnTo>
                  <a:lnTo>
                    <a:pt x="4043172" y="4394200"/>
                  </a:lnTo>
                  <a:lnTo>
                    <a:pt x="4043172" y="2198370"/>
                  </a:lnTo>
                  <a:lnTo>
                    <a:pt x="3684143" y="2198370"/>
                  </a:lnTo>
                  <a:lnTo>
                    <a:pt x="3684143" y="1350010"/>
                  </a:lnTo>
                  <a:lnTo>
                    <a:pt x="4043172" y="1350010"/>
                  </a:lnTo>
                  <a:lnTo>
                    <a:pt x="4043172" y="801370"/>
                  </a:lnTo>
                  <a:close/>
                </a:path>
              </a:pathLst>
            </a:custGeom>
            <a:solidFill>
              <a:srgbClr val="BEBEBE"/>
            </a:solidFill>
          </p:spPr>
          <p:txBody>
            <a:bodyPr wrap="square" lIns="0" tIns="0" rIns="0" bIns="0" rtlCol="0"/>
            <a:lstStyle/>
            <a:p>
              <a:endParaRPr/>
            </a:p>
          </p:txBody>
        </p:sp>
        <p:pic>
          <p:nvPicPr>
            <p:cNvPr id="17" name="object 17"/>
            <p:cNvPicPr/>
            <p:nvPr/>
          </p:nvPicPr>
          <p:blipFill>
            <a:blip r:embed="rId3" cstate="print"/>
            <a:stretch>
              <a:fillRect/>
            </a:stretch>
          </p:blipFill>
          <p:spPr>
            <a:xfrm>
              <a:off x="0" y="2464307"/>
              <a:ext cx="4043171" cy="4393688"/>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1605260" cy="6858000"/>
            <a:chOff x="0" y="0"/>
            <a:chExt cx="11605260" cy="6858000"/>
          </a:xfrm>
        </p:grpSpPr>
        <p:sp>
          <p:nvSpPr>
            <p:cNvPr id="3" name="object 3"/>
            <p:cNvSpPr/>
            <p:nvPr/>
          </p:nvSpPr>
          <p:spPr>
            <a:xfrm>
              <a:off x="0" y="0"/>
              <a:ext cx="7824470" cy="6858000"/>
            </a:xfrm>
            <a:custGeom>
              <a:avLst/>
              <a:gdLst/>
              <a:ahLst/>
              <a:cxnLst/>
              <a:rect l="l" t="t" r="r" b="b"/>
              <a:pathLst>
                <a:path w="7824470" h="6858000">
                  <a:moveTo>
                    <a:pt x="7824216" y="0"/>
                  </a:moveTo>
                  <a:lnTo>
                    <a:pt x="0" y="0"/>
                  </a:lnTo>
                  <a:lnTo>
                    <a:pt x="0" y="6858000"/>
                  </a:lnTo>
                  <a:lnTo>
                    <a:pt x="7824216" y="6858000"/>
                  </a:lnTo>
                  <a:lnTo>
                    <a:pt x="7824216" y="0"/>
                  </a:lnTo>
                  <a:close/>
                </a:path>
              </a:pathLst>
            </a:custGeom>
            <a:solidFill>
              <a:srgbClr val="F0DCCC"/>
            </a:solidFill>
          </p:spPr>
          <p:txBody>
            <a:bodyPr wrap="square" lIns="0" tIns="0" rIns="0" bIns="0" rtlCol="0"/>
            <a:lstStyle/>
            <a:p>
              <a:endParaRPr/>
            </a:p>
          </p:txBody>
        </p:sp>
        <p:sp>
          <p:nvSpPr>
            <p:cNvPr id="4" name="object 4"/>
            <p:cNvSpPr/>
            <p:nvPr/>
          </p:nvSpPr>
          <p:spPr>
            <a:xfrm>
              <a:off x="18275" y="295274"/>
              <a:ext cx="7806055" cy="6539865"/>
            </a:xfrm>
            <a:custGeom>
              <a:avLst/>
              <a:gdLst/>
              <a:ahLst/>
              <a:cxnLst/>
              <a:rect l="l" t="t" r="r" b="b"/>
              <a:pathLst>
                <a:path w="7806055" h="6539865">
                  <a:moveTo>
                    <a:pt x="556653" y="6098591"/>
                  </a:moveTo>
                  <a:lnTo>
                    <a:pt x="253720" y="6098591"/>
                  </a:lnTo>
                  <a:lnTo>
                    <a:pt x="253720" y="6469875"/>
                  </a:lnTo>
                  <a:lnTo>
                    <a:pt x="556653" y="6469875"/>
                  </a:lnTo>
                  <a:lnTo>
                    <a:pt x="556653" y="6098591"/>
                  </a:lnTo>
                  <a:close/>
                </a:path>
                <a:path w="7806055" h="6539865">
                  <a:moveTo>
                    <a:pt x="1001598" y="6098591"/>
                  </a:moveTo>
                  <a:lnTo>
                    <a:pt x="700557" y="6098591"/>
                  </a:lnTo>
                  <a:lnTo>
                    <a:pt x="700557" y="6469875"/>
                  </a:lnTo>
                  <a:lnTo>
                    <a:pt x="1001598" y="6469875"/>
                  </a:lnTo>
                  <a:lnTo>
                    <a:pt x="1001598" y="6098591"/>
                  </a:lnTo>
                  <a:close/>
                </a:path>
                <a:path w="7806055" h="6539865">
                  <a:moveTo>
                    <a:pt x="1268552" y="5496471"/>
                  </a:moveTo>
                  <a:lnTo>
                    <a:pt x="829310" y="5496471"/>
                  </a:lnTo>
                  <a:lnTo>
                    <a:pt x="829310" y="4386465"/>
                  </a:lnTo>
                  <a:lnTo>
                    <a:pt x="435470" y="4386465"/>
                  </a:lnTo>
                  <a:lnTo>
                    <a:pt x="435470" y="5496471"/>
                  </a:lnTo>
                  <a:lnTo>
                    <a:pt x="0" y="5496471"/>
                  </a:lnTo>
                  <a:lnTo>
                    <a:pt x="0" y="5860046"/>
                  </a:lnTo>
                  <a:lnTo>
                    <a:pt x="1268552" y="5860046"/>
                  </a:lnTo>
                  <a:lnTo>
                    <a:pt x="1268552" y="5496471"/>
                  </a:lnTo>
                  <a:close/>
                </a:path>
                <a:path w="7806055" h="6539865">
                  <a:moveTo>
                    <a:pt x="2624391" y="1155280"/>
                  </a:moveTo>
                  <a:lnTo>
                    <a:pt x="2459698" y="1155280"/>
                  </a:lnTo>
                  <a:lnTo>
                    <a:pt x="2434221" y="1153109"/>
                  </a:lnTo>
                  <a:lnTo>
                    <a:pt x="2386927" y="1135761"/>
                  </a:lnTo>
                  <a:lnTo>
                    <a:pt x="2343239" y="1101737"/>
                  </a:lnTo>
                  <a:lnTo>
                    <a:pt x="2309698" y="1054671"/>
                  </a:lnTo>
                  <a:lnTo>
                    <a:pt x="2296833" y="763778"/>
                  </a:lnTo>
                  <a:lnTo>
                    <a:pt x="2296210" y="714133"/>
                  </a:lnTo>
                  <a:lnTo>
                    <a:pt x="2294051" y="659091"/>
                  </a:lnTo>
                  <a:lnTo>
                    <a:pt x="2290470" y="606399"/>
                  </a:lnTo>
                  <a:lnTo>
                    <a:pt x="2285441" y="556082"/>
                  </a:lnTo>
                  <a:lnTo>
                    <a:pt x="2278977" y="508190"/>
                  </a:lnTo>
                  <a:lnTo>
                    <a:pt x="2271077" y="462737"/>
                  </a:lnTo>
                  <a:lnTo>
                    <a:pt x="2261755" y="419760"/>
                  </a:lnTo>
                  <a:lnTo>
                    <a:pt x="2250986" y="379298"/>
                  </a:lnTo>
                  <a:lnTo>
                    <a:pt x="2243759" y="356819"/>
                  </a:lnTo>
                  <a:lnTo>
                    <a:pt x="2238794" y="341363"/>
                  </a:lnTo>
                  <a:lnTo>
                    <a:pt x="2219934" y="296506"/>
                  </a:lnTo>
                  <a:lnTo>
                    <a:pt x="2196592" y="254508"/>
                  </a:lnTo>
                  <a:lnTo>
                    <a:pt x="2168817" y="215404"/>
                  </a:lnTo>
                  <a:lnTo>
                    <a:pt x="2136635" y="179247"/>
                  </a:lnTo>
                  <a:lnTo>
                    <a:pt x="2100084" y="146062"/>
                  </a:lnTo>
                  <a:lnTo>
                    <a:pt x="2059203" y="115874"/>
                  </a:lnTo>
                  <a:lnTo>
                    <a:pt x="2014016" y="88722"/>
                  </a:lnTo>
                  <a:lnTo>
                    <a:pt x="1979422" y="71704"/>
                  </a:lnTo>
                  <a:lnTo>
                    <a:pt x="1941944" y="56527"/>
                  </a:lnTo>
                  <a:lnTo>
                    <a:pt x="1901571" y="43180"/>
                  </a:lnTo>
                  <a:lnTo>
                    <a:pt x="1895805" y="41656"/>
                  </a:lnTo>
                  <a:lnTo>
                    <a:pt x="1895805" y="763778"/>
                  </a:lnTo>
                  <a:lnTo>
                    <a:pt x="1895805" y="1155280"/>
                  </a:lnTo>
                  <a:lnTo>
                    <a:pt x="1267980" y="1155280"/>
                  </a:lnTo>
                  <a:lnTo>
                    <a:pt x="1260729" y="1119517"/>
                  </a:lnTo>
                  <a:lnTo>
                    <a:pt x="1253667" y="1078865"/>
                  </a:lnTo>
                  <a:lnTo>
                    <a:pt x="1246987" y="1033513"/>
                  </a:lnTo>
                  <a:lnTo>
                    <a:pt x="1240840" y="983640"/>
                  </a:lnTo>
                  <a:lnTo>
                    <a:pt x="1234630" y="930478"/>
                  </a:lnTo>
                  <a:lnTo>
                    <a:pt x="1230426" y="878039"/>
                  </a:lnTo>
                  <a:lnTo>
                    <a:pt x="1228039" y="826325"/>
                  </a:lnTo>
                  <a:lnTo>
                    <a:pt x="1227277" y="775347"/>
                  </a:lnTo>
                  <a:lnTo>
                    <a:pt x="1227912" y="731862"/>
                  </a:lnTo>
                  <a:lnTo>
                    <a:pt x="1229817" y="686739"/>
                  </a:lnTo>
                  <a:lnTo>
                    <a:pt x="1233004" y="640003"/>
                  </a:lnTo>
                  <a:lnTo>
                    <a:pt x="1237449" y="591629"/>
                  </a:lnTo>
                  <a:lnTo>
                    <a:pt x="1243177" y="541629"/>
                  </a:lnTo>
                  <a:lnTo>
                    <a:pt x="1250175" y="490016"/>
                  </a:lnTo>
                  <a:lnTo>
                    <a:pt x="1258443" y="436765"/>
                  </a:lnTo>
                  <a:lnTo>
                    <a:pt x="1267980" y="381889"/>
                  </a:lnTo>
                  <a:lnTo>
                    <a:pt x="1314272" y="372618"/>
                  </a:lnTo>
                  <a:lnTo>
                    <a:pt x="1360182" y="365569"/>
                  </a:lnTo>
                  <a:lnTo>
                    <a:pt x="1405826" y="360641"/>
                  </a:lnTo>
                  <a:lnTo>
                    <a:pt x="1451279" y="357759"/>
                  </a:lnTo>
                  <a:lnTo>
                    <a:pt x="1496631" y="356819"/>
                  </a:lnTo>
                  <a:lnTo>
                    <a:pt x="1560703" y="358825"/>
                  </a:lnTo>
                  <a:lnTo>
                    <a:pt x="1618399" y="364845"/>
                  </a:lnTo>
                  <a:lnTo>
                    <a:pt x="1669757" y="374878"/>
                  </a:lnTo>
                  <a:lnTo>
                    <a:pt x="1714804" y="388937"/>
                  </a:lnTo>
                  <a:lnTo>
                    <a:pt x="1753590" y="406996"/>
                  </a:lnTo>
                  <a:lnTo>
                    <a:pt x="1786140" y="429069"/>
                  </a:lnTo>
                  <a:lnTo>
                    <a:pt x="1834794" y="485622"/>
                  </a:lnTo>
                  <a:lnTo>
                    <a:pt x="1853577" y="520725"/>
                  </a:lnTo>
                  <a:lnTo>
                    <a:pt x="1868868" y="560425"/>
                  </a:lnTo>
                  <a:lnTo>
                    <a:pt x="1880704" y="604647"/>
                  </a:lnTo>
                  <a:lnTo>
                    <a:pt x="1889112" y="653326"/>
                  </a:lnTo>
                  <a:lnTo>
                    <a:pt x="1894128" y="706386"/>
                  </a:lnTo>
                  <a:lnTo>
                    <a:pt x="1895805" y="763778"/>
                  </a:lnTo>
                  <a:lnTo>
                    <a:pt x="1895805" y="41656"/>
                  </a:lnTo>
                  <a:lnTo>
                    <a:pt x="1858327" y="31661"/>
                  </a:lnTo>
                  <a:lnTo>
                    <a:pt x="1812239" y="21932"/>
                  </a:lnTo>
                  <a:lnTo>
                    <a:pt x="1763293" y="14008"/>
                  </a:lnTo>
                  <a:lnTo>
                    <a:pt x="1711502" y="7861"/>
                  </a:lnTo>
                  <a:lnTo>
                    <a:pt x="1656892" y="3479"/>
                  </a:lnTo>
                  <a:lnTo>
                    <a:pt x="1599476" y="863"/>
                  </a:lnTo>
                  <a:lnTo>
                    <a:pt x="1539252" y="0"/>
                  </a:lnTo>
                  <a:lnTo>
                    <a:pt x="1484325" y="584"/>
                  </a:lnTo>
                  <a:lnTo>
                    <a:pt x="1430820" y="2362"/>
                  </a:lnTo>
                  <a:lnTo>
                    <a:pt x="1378737" y="5308"/>
                  </a:lnTo>
                  <a:lnTo>
                    <a:pt x="1328089" y="9448"/>
                  </a:lnTo>
                  <a:lnTo>
                    <a:pt x="1278839" y="14757"/>
                  </a:lnTo>
                  <a:lnTo>
                    <a:pt x="1231023" y="21247"/>
                  </a:lnTo>
                  <a:lnTo>
                    <a:pt x="1184630" y="28917"/>
                  </a:lnTo>
                  <a:lnTo>
                    <a:pt x="1123937" y="40944"/>
                  </a:lnTo>
                  <a:lnTo>
                    <a:pt x="1069657" y="53797"/>
                  </a:lnTo>
                  <a:lnTo>
                    <a:pt x="1021689" y="67398"/>
                  </a:lnTo>
                  <a:lnTo>
                    <a:pt x="979957" y="81635"/>
                  </a:lnTo>
                  <a:lnTo>
                    <a:pt x="944359" y="96431"/>
                  </a:lnTo>
                  <a:lnTo>
                    <a:pt x="932853" y="137058"/>
                  </a:lnTo>
                  <a:lnTo>
                    <a:pt x="921588" y="179616"/>
                  </a:lnTo>
                  <a:lnTo>
                    <a:pt x="910564" y="224116"/>
                  </a:lnTo>
                  <a:lnTo>
                    <a:pt x="899769" y="270611"/>
                  </a:lnTo>
                  <a:lnTo>
                    <a:pt x="889203" y="319138"/>
                  </a:lnTo>
                  <a:lnTo>
                    <a:pt x="878878" y="369709"/>
                  </a:lnTo>
                  <a:lnTo>
                    <a:pt x="868794" y="422376"/>
                  </a:lnTo>
                  <a:lnTo>
                    <a:pt x="860259" y="475640"/>
                  </a:lnTo>
                  <a:lnTo>
                    <a:pt x="852944" y="527951"/>
                  </a:lnTo>
                  <a:lnTo>
                    <a:pt x="846886" y="579310"/>
                  </a:lnTo>
                  <a:lnTo>
                    <a:pt x="842111" y="629742"/>
                  </a:lnTo>
                  <a:lnTo>
                    <a:pt x="838657" y="679221"/>
                  </a:lnTo>
                  <a:lnTo>
                    <a:pt x="836561" y="727760"/>
                  </a:lnTo>
                  <a:lnTo>
                    <a:pt x="835863" y="775347"/>
                  </a:lnTo>
                  <a:lnTo>
                    <a:pt x="836574" y="817295"/>
                  </a:lnTo>
                  <a:lnTo>
                    <a:pt x="838708" y="860742"/>
                  </a:lnTo>
                  <a:lnTo>
                    <a:pt x="842187" y="905725"/>
                  </a:lnTo>
                  <a:lnTo>
                    <a:pt x="847001" y="952296"/>
                  </a:lnTo>
                  <a:lnTo>
                    <a:pt x="853071" y="1000493"/>
                  </a:lnTo>
                  <a:lnTo>
                    <a:pt x="860374" y="1050353"/>
                  </a:lnTo>
                  <a:lnTo>
                    <a:pt x="868857" y="1101940"/>
                  </a:lnTo>
                  <a:lnTo>
                    <a:pt x="878471" y="1155280"/>
                  </a:lnTo>
                  <a:lnTo>
                    <a:pt x="411492" y="1155280"/>
                  </a:lnTo>
                  <a:lnTo>
                    <a:pt x="411492" y="1519809"/>
                  </a:lnTo>
                  <a:lnTo>
                    <a:pt x="2296934" y="1519821"/>
                  </a:lnTo>
                  <a:lnTo>
                    <a:pt x="2296934" y="1390586"/>
                  </a:lnTo>
                  <a:lnTo>
                    <a:pt x="2309698" y="1418082"/>
                  </a:lnTo>
                  <a:lnTo>
                    <a:pt x="2343239" y="1464360"/>
                  </a:lnTo>
                  <a:lnTo>
                    <a:pt x="2386927" y="1498663"/>
                  </a:lnTo>
                  <a:lnTo>
                    <a:pt x="2434221" y="1517345"/>
                  </a:lnTo>
                  <a:lnTo>
                    <a:pt x="2459698" y="1519821"/>
                  </a:lnTo>
                  <a:lnTo>
                    <a:pt x="2624391" y="1519821"/>
                  </a:lnTo>
                  <a:lnTo>
                    <a:pt x="2624391" y="1390586"/>
                  </a:lnTo>
                  <a:lnTo>
                    <a:pt x="2624391" y="1155280"/>
                  </a:lnTo>
                  <a:close/>
                </a:path>
                <a:path w="7806055" h="6539865">
                  <a:moveTo>
                    <a:pt x="7805941" y="6156325"/>
                  </a:moveTo>
                  <a:lnTo>
                    <a:pt x="7422121" y="6156325"/>
                  </a:lnTo>
                  <a:lnTo>
                    <a:pt x="7422121" y="6182131"/>
                  </a:lnTo>
                  <a:lnTo>
                    <a:pt x="7028980" y="6182131"/>
                  </a:lnTo>
                  <a:lnTo>
                    <a:pt x="7028980" y="4878552"/>
                  </a:lnTo>
                  <a:lnTo>
                    <a:pt x="6639598" y="4878552"/>
                  </a:lnTo>
                  <a:lnTo>
                    <a:pt x="6639598" y="6182131"/>
                  </a:lnTo>
                  <a:lnTo>
                    <a:pt x="6272796" y="6182131"/>
                  </a:lnTo>
                  <a:lnTo>
                    <a:pt x="6272796" y="6539738"/>
                  </a:lnTo>
                  <a:lnTo>
                    <a:pt x="7805941" y="6539738"/>
                  </a:lnTo>
                  <a:lnTo>
                    <a:pt x="7805941" y="6182131"/>
                  </a:lnTo>
                  <a:lnTo>
                    <a:pt x="7805941" y="6156325"/>
                  </a:lnTo>
                  <a:close/>
                </a:path>
              </a:pathLst>
            </a:custGeom>
            <a:solidFill>
              <a:srgbClr val="DCA880"/>
            </a:solidFill>
          </p:spPr>
          <p:txBody>
            <a:bodyPr wrap="square" lIns="0" tIns="0" rIns="0" bIns="0" rtlCol="0"/>
            <a:lstStyle/>
            <a:p>
              <a:endParaRPr/>
            </a:p>
          </p:txBody>
        </p:sp>
        <p:sp>
          <p:nvSpPr>
            <p:cNvPr id="5" name="object 5"/>
            <p:cNvSpPr/>
            <p:nvPr/>
          </p:nvSpPr>
          <p:spPr>
            <a:xfrm>
              <a:off x="5434838" y="4248150"/>
              <a:ext cx="6169025" cy="2203450"/>
            </a:xfrm>
            <a:custGeom>
              <a:avLst/>
              <a:gdLst/>
              <a:ahLst/>
              <a:cxnLst/>
              <a:rect l="l" t="t" r="r" b="b"/>
              <a:pathLst>
                <a:path w="6169025" h="2203450">
                  <a:moveTo>
                    <a:pt x="6168885" y="0"/>
                  </a:moveTo>
                  <a:lnTo>
                    <a:pt x="0" y="0"/>
                  </a:lnTo>
                  <a:lnTo>
                    <a:pt x="0" y="759460"/>
                  </a:lnTo>
                  <a:lnTo>
                    <a:pt x="0" y="2203450"/>
                  </a:lnTo>
                  <a:lnTo>
                    <a:pt x="1126985" y="2203450"/>
                  </a:lnTo>
                  <a:lnTo>
                    <a:pt x="1126985" y="759460"/>
                  </a:lnTo>
                  <a:lnTo>
                    <a:pt x="1747012" y="759460"/>
                  </a:lnTo>
                  <a:lnTo>
                    <a:pt x="1747012" y="2203450"/>
                  </a:lnTo>
                  <a:lnTo>
                    <a:pt x="6168047" y="2203450"/>
                  </a:lnTo>
                  <a:lnTo>
                    <a:pt x="6168047" y="759460"/>
                  </a:lnTo>
                  <a:lnTo>
                    <a:pt x="6168885" y="759460"/>
                  </a:lnTo>
                  <a:lnTo>
                    <a:pt x="6168885" y="0"/>
                  </a:lnTo>
                  <a:close/>
                </a:path>
              </a:pathLst>
            </a:custGeom>
            <a:solidFill>
              <a:srgbClr val="BEBEBE"/>
            </a:solidFill>
          </p:spPr>
          <p:txBody>
            <a:bodyPr wrap="square" lIns="0" tIns="0" rIns="0" bIns="0" rtlCol="0"/>
            <a:lstStyle/>
            <a:p>
              <a:endParaRPr/>
            </a:p>
          </p:txBody>
        </p:sp>
        <p:pic>
          <p:nvPicPr>
            <p:cNvPr id="6" name="object 6"/>
            <p:cNvPicPr/>
            <p:nvPr/>
          </p:nvPicPr>
          <p:blipFill>
            <a:blip r:embed="rId2" cstate="print"/>
            <a:stretch>
              <a:fillRect/>
            </a:stretch>
          </p:blipFill>
          <p:spPr>
            <a:xfrm>
              <a:off x="4873752" y="2608579"/>
              <a:ext cx="6731507" cy="3842512"/>
            </a:xfrm>
            <a:prstGeom prst="rect">
              <a:avLst/>
            </a:prstGeom>
          </p:spPr>
        </p:pic>
        <p:pic>
          <p:nvPicPr>
            <p:cNvPr id="7" name="object 7"/>
            <p:cNvPicPr/>
            <p:nvPr/>
          </p:nvPicPr>
          <p:blipFill>
            <a:blip r:embed="rId3" cstate="print"/>
            <a:stretch>
              <a:fillRect/>
            </a:stretch>
          </p:blipFill>
          <p:spPr>
            <a:xfrm>
              <a:off x="838200" y="131063"/>
              <a:ext cx="3628644" cy="5443727"/>
            </a:xfrm>
            <a:prstGeom prst="rect">
              <a:avLst/>
            </a:prstGeom>
          </p:spPr>
        </p:pic>
      </p:grpSp>
      <p:sp>
        <p:nvSpPr>
          <p:cNvPr id="8" name="object 8"/>
          <p:cNvSpPr txBox="1">
            <a:spLocks noGrp="1"/>
          </p:cNvSpPr>
          <p:nvPr>
            <p:ph type="title"/>
          </p:nvPr>
        </p:nvSpPr>
        <p:spPr>
          <a:xfrm>
            <a:off x="6109208" y="1056512"/>
            <a:ext cx="4253992" cy="504625"/>
          </a:xfrm>
          <a:prstGeom prst="rect">
            <a:avLst/>
          </a:prstGeom>
        </p:spPr>
        <p:txBody>
          <a:bodyPr vert="horz" wrap="square" lIns="0" tIns="12065" rIns="0" bIns="0" rtlCol="0">
            <a:spAutoFit/>
          </a:bodyPr>
          <a:lstStyle/>
          <a:p>
            <a:pPr marL="12700" algn="dist">
              <a:lnSpc>
                <a:spcPct val="100000"/>
              </a:lnSpc>
              <a:spcBef>
                <a:spcPts val="95"/>
              </a:spcBef>
            </a:pPr>
            <a:r>
              <a:rPr lang="zh-TW" altLang="en-US" sz="3200" spc="25" dirty="0">
                <a:solidFill>
                  <a:srgbClr val="001F48"/>
                </a:solidFill>
              </a:rPr>
              <a:t>充滿活力的學生生活</a:t>
            </a:r>
            <a:endParaRPr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144509" cy="2849880"/>
            <a:chOff x="0" y="0"/>
            <a:chExt cx="8144509" cy="2849880"/>
          </a:xfrm>
        </p:grpSpPr>
        <p:sp>
          <p:nvSpPr>
            <p:cNvPr id="3" name="object 3"/>
            <p:cNvSpPr/>
            <p:nvPr/>
          </p:nvSpPr>
          <p:spPr>
            <a:xfrm>
              <a:off x="0" y="0"/>
              <a:ext cx="8144509" cy="2849880"/>
            </a:xfrm>
            <a:custGeom>
              <a:avLst/>
              <a:gdLst/>
              <a:ahLst/>
              <a:cxnLst/>
              <a:rect l="l" t="t" r="r" b="b"/>
              <a:pathLst>
                <a:path w="8144509" h="2849880">
                  <a:moveTo>
                    <a:pt x="8144256" y="0"/>
                  </a:moveTo>
                  <a:lnTo>
                    <a:pt x="0" y="0"/>
                  </a:lnTo>
                  <a:lnTo>
                    <a:pt x="0" y="2849879"/>
                  </a:lnTo>
                  <a:lnTo>
                    <a:pt x="8144256" y="2849879"/>
                  </a:lnTo>
                  <a:lnTo>
                    <a:pt x="8144256" y="0"/>
                  </a:lnTo>
                  <a:close/>
                </a:path>
              </a:pathLst>
            </a:custGeom>
            <a:solidFill>
              <a:srgbClr val="D9D9D9"/>
            </a:solidFill>
          </p:spPr>
          <p:txBody>
            <a:bodyPr wrap="square" lIns="0" tIns="0" rIns="0" bIns="0" rtlCol="0"/>
            <a:lstStyle/>
            <a:p>
              <a:endParaRPr/>
            </a:p>
          </p:txBody>
        </p:sp>
        <p:sp>
          <p:nvSpPr>
            <p:cNvPr id="4" name="object 4"/>
            <p:cNvSpPr/>
            <p:nvPr/>
          </p:nvSpPr>
          <p:spPr>
            <a:xfrm>
              <a:off x="0" y="0"/>
              <a:ext cx="1148080" cy="1466215"/>
            </a:xfrm>
            <a:custGeom>
              <a:avLst/>
              <a:gdLst/>
              <a:ahLst/>
              <a:cxnLst/>
              <a:rect l="l" t="t" r="r" b="b"/>
              <a:pathLst>
                <a:path w="1148080" h="1466215">
                  <a:moveTo>
                    <a:pt x="270636" y="831486"/>
                  </a:moveTo>
                  <a:lnTo>
                    <a:pt x="212892" y="836562"/>
                  </a:lnTo>
                  <a:lnTo>
                    <a:pt x="160828" y="851686"/>
                  </a:lnTo>
                  <a:lnTo>
                    <a:pt x="114444" y="876699"/>
                  </a:lnTo>
                  <a:lnTo>
                    <a:pt x="73739" y="911444"/>
                  </a:lnTo>
                  <a:lnTo>
                    <a:pt x="39634" y="952638"/>
                  </a:lnTo>
                  <a:lnTo>
                    <a:pt x="15468" y="997346"/>
                  </a:lnTo>
                  <a:lnTo>
                    <a:pt x="1085" y="1045885"/>
                  </a:lnTo>
                  <a:lnTo>
                    <a:pt x="0" y="1057897"/>
                  </a:lnTo>
                  <a:lnTo>
                    <a:pt x="0" y="1142759"/>
                  </a:lnTo>
                  <a:lnTo>
                    <a:pt x="12481" y="1192776"/>
                  </a:lnTo>
                  <a:lnTo>
                    <a:pt x="32676" y="1235386"/>
                  </a:lnTo>
                  <a:lnTo>
                    <a:pt x="60949" y="1274893"/>
                  </a:lnTo>
                  <a:lnTo>
                    <a:pt x="97299" y="1311215"/>
                  </a:lnTo>
                  <a:lnTo>
                    <a:pt x="0" y="1337537"/>
                  </a:lnTo>
                  <a:lnTo>
                    <a:pt x="0" y="1438524"/>
                  </a:lnTo>
                  <a:lnTo>
                    <a:pt x="6422" y="1466023"/>
                  </a:lnTo>
                  <a:lnTo>
                    <a:pt x="576929" y="1353745"/>
                  </a:lnTo>
                  <a:lnTo>
                    <a:pt x="558327" y="1268685"/>
                  </a:lnTo>
                  <a:lnTo>
                    <a:pt x="257167" y="1268685"/>
                  </a:lnTo>
                  <a:lnTo>
                    <a:pt x="229692" y="1245078"/>
                  </a:lnTo>
                  <a:lnTo>
                    <a:pt x="210262" y="1217646"/>
                  </a:lnTo>
                  <a:lnTo>
                    <a:pt x="198719" y="1186386"/>
                  </a:lnTo>
                  <a:lnTo>
                    <a:pt x="194907" y="1151295"/>
                  </a:lnTo>
                  <a:lnTo>
                    <a:pt x="197142" y="1124216"/>
                  </a:lnTo>
                  <a:lnTo>
                    <a:pt x="215497" y="1076426"/>
                  </a:lnTo>
                  <a:lnTo>
                    <a:pt x="252385" y="1038438"/>
                  </a:lnTo>
                  <a:lnTo>
                    <a:pt x="301503" y="1019199"/>
                  </a:lnTo>
                  <a:lnTo>
                    <a:pt x="329532" y="1016913"/>
                  </a:lnTo>
                  <a:lnTo>
                    <a:pt x="446521" y="1016913"/>
                  </a:lnTo>
                  <a:lnTo>
                    <a:pt x="472583" y="894437"/>
                  </a:lnTo>
                  <a:lnTo>
                    <a:pt x="422094" y="867371"/>
                  </a:lnTo>
                  <a:lnTo>
                    <a:pt x="371609" y="847646"/>
                  </a:lnTo>
                  <a:lnTo>
                    <a:pt x="321125" y="835579"/>
                  </a:lnTo>
                  <a:lnTo>
                    <a:pt x="270636" y="831486"/>
                  </a:lnTo>
                  <a:close/>
                </a:path>
                <a:path w="1148080" h="1466215">
                  <a:moveTo>
                    <a:pt x="541587" y="1192136"/>
                  </a:moveTo>
                  <a:lnTo>
                    <a:pt x="257167" y="1268685"/>
                  </a:lnTo>
                  <a:lnTo>
                    <a:pt x="558327" y="1268685"/>
                  </a:lnTo>
                  <a:lnTo>
                    <a:pt x="541587" y="1192136"/>
                  </a:lnTo>
                  <a:close/>
                </a:path>
                <a:path w="1148080" h="1466215">
                  <a:moveTo>
                    <a:pt x="446521" y="1016913"/>
                  </a:moveTo>
                  <a:lnTo>
                    <a:pt x="329532" y="1016913"/>
                  </a:lnTo>
                  <a:lnTo>
                    <a:pt x="347841" y="1017578"/>
                  </a:lnTo>
                  <a:lnTo>
                    <a:pt x="364883" y="1019677"/>
                  </a:lnTo>
                  <a:lnTo>
                    <a:pt x="408401" y="1034213"/>
                  </a:lnTo>
                  <a:lnTo>
                    <a:pt x="438921" y="1052629"/>
                  </a:lnTo>
                  <a:lnTo>
                    <a:pt x="446521" y="1016913"/>
                  </a:lnTo>
                  <a:close/>
                </a:path>
                <a:path w="1148080" h="1466215">
                  <a:moveTo>
                    <a:pt x="1147561" y="0"/>
                  </a:moveTo>
                  <a:lnTo>
                    <a:pt x="804110" y="0"/>
                  </a:lnTo>
                  <a:lnTo>
                    <a:pt x="804110" y="300717"/>
                  </a:lnTo>
                  <a:lnTo>
                    <a:pt x="0" y="300717"/>
                  </a:lnTo>
                  <a:lnTo>
                    <a:pt x="0" y="620526"/>
                  </a:lnTo>
                  <a:lnTo>
                    <a:pt x="1147561" y="620526"/>
                  </a:lnTo>
                  <a:lnTo>
                    <a:pt x="1147561" y="0"/>
                  </a:lnTo>
                  <a:close/>
                </a:path>
                <a:path w="1148080" h="1466215">
                  <a:moveTo>
                    <a:pt x="452390" y="0"/>
                  </a:moveTo>
                  <a:lnTo>
                    <a:pt x="104029" y="0"/>
                  </a:lnTo>
                  <a:lnTo>
                    <a:pt x="104029" y="300717"/>
                  </a:lnTo>
                  <a:lnTo>
                    <a:pt x="452390" y="300717"/>
                  </a:lnTo>
                  <a:lnTo>
                    <a:pt x="452390" y="0"/>
                  </a:lnTo>
                  <a:close/>
                </a:path>
              </a:pathLst>
            </a:custGeom>
            <a:solidFill>
              <a:srgbClr val="E7EAEB"/>
            </a:solidFill>
          </p:spPr>
          <p:txBody>
            <a:bodyPr wrap="square" lIns="0" tIns="0" rIns="0" bIns="0" rtlCol="0"/>
            <a:lstStyle/>
            <a:p>
              <a:endParaRPr/>
            </a:p>
          </p:txBody>
        </p:sp>
      </p:grpSp>
      <p:sp>
        <p:nvSpPr>
          <p:cNvPr id="5" name="object 5"/>
          <p:cNvSpPr/>
          <p:nvPr/>
        </p:nvSpPr>
        <p:spPr>
          <a:xfrm>
            <a:off x="11097755" y="4718240"/>
            <a:ext cx="814705" cy="1421765"/>
          </a:xfrm>
          <a:custGeom>
            <a:avLst/>
            <a:gdLst/>
            <a:ahLst/>
            <a:cxnLst/>
            <a:rect l="l" t="t" r="r" b="b"/>
            <a:pathLst>
              <a:path w="814704" h="1421764">
                <a:moveTo>
                  <a:pt x="814514" y="0"/>
                </a:moveTo>
                <a:lnTo>
                  <a:pt x="427723" y="0"/>
                </a:lnTo>
                <a:lnTo>
                  <a:pt x="427723" y="1069835"/>
                </a:lnTo>
                <a:lnTo>
                  <a:pt x="0" y="1069835"/>
                </a:lnTo>
                <a:lnTo>
                  <a:pt x="0" y="1421371"/>
                </a:lnTo>
                <a:lnTo>
                  <a:pt x="814514" y="1421371"/>
                </a:lnTo>
                <a:lnTo>
                  <a:pt x="814514" y="1069835"/>
                </a:lnTo>
                <a:lnTo>
                  <a:pt x="814514" y="0"/>
                </a:lnTo>
                <a:close/>
              </a:path>
            </a:pathLst>
          </a:custGeom>
          <a:solidFill>
            <a:srgbClr val="E7EAEB"/>
          </a:solidFill>
        </p:spPr>
        <p:txBody>
          <a:bodyPr wrap="square" lIns="0" tIns="0" rIns="0" bIns="0" rtlCol="0"/>
          <a:lstStyle/>
          <a:p>
            <a:endParaRPr/>
          </a:p>
        </p:txBody>
      </p:sp>
      <p:sp>
        <p:nvSpPr>
          <p:cNvPr id="6" name="object 6"/>
          <p:cNvSpPr/>
          <p:nvPr/>
        </p:nvSpPr>
        <p:spPr>
          <a:xfrm>
            <a:off x="11793264" y="6369115"/>
            <a:ext cx="284480" cy="358140"/>
          </a:xfrm>
          <a:custGeom>
            <a:avLst/>
            <a:gdLst/>
            <a:ahLst/>
            <a:cxnLst/>
            <a:rect l="l" t="t" r="r" b="b"/>
            <a:pathLst>
              <a:path w="284479" h="358140">
                <a:moveTo>
                  <a:pt x="284435" y="0"/>
                </a:moveTo>
                <a:lnTo>
                  <a:pt x="0" y="0"/>
                </a:lnTo>
                <a:lnTo>
                  <a:pt x="0" y="357981"/>
                </a:lnTo>
                <a:lnTo>
                  <a:pt x="284435" y="357981"/>
                </a:lnTo>
                <a:lnTo>
                  <a:pt x="284435" y="0"/>
                </a:lnTo>
                <a:close/>
              </a:path>
            </a:pathLst>
          </a:custGeom>
          <a:solidFill>
            <a:srgbClr val="E7EAEB"/>
          </a:solidFill>
        </p:spPr>
        <p:txBody>
          <a:bodyPr wrap="square" lIns="0" tIns="0" rIns="0" bIns="0" rtlCol="0"/>
          <a:lstStyle/>
          <a:p>
            <a:endParaRPr/>
          </a:p>
        </p:txBody>
      </p:sp>
      <p:sp>
        <p:nvSpPr>
          <p:cNvPr id="7" name="object 7"/>
          <p:cNvSpPr/>
          <p:nvPr/>
        </p:nvSpPr>
        <p:spPr>
          <a:xfrm>
            <a:off x="11356261" y="6369115"/>
            <a:ext cx="295910" cy="358140"/>
          </a:xfrm>
          <a:custGeom>
            <a:avLst/>
            <a:gdLst/>
            <a:ahLst/>
            <a:cxnLst/>
            <a:rect l="l" t="t" r="r" b="b"/>
            <a:pathLst>
              <a:path w="295909" h="358140">
                <a:moveTo>
                  <a:pt x="295665" y="0"/>
                </a:moveTo>
                <a:lnTo>
                  <a:pt x="0" y="0"/>
                </a:lnTo>
                <a:lnTo>
                  <a:pt x="0" y="357981"/>
                </a:lnTo>
                <a:lnTo>
                  <a:pt x="295666" y="357981"/>
                </a:lnTo>
                <a:lnTo>
                  <a:pt x="295665" y="0"/>
                </a:lnTo>
                <a:close/>
              </a:path>
            </a:pathLst>
          </a:custGeom>
          <a:solidFill>
            <a:srgbClr val="E7EAEB"/>
          </a:solidFill>
        </p:spPr>
        <p:txBody>
          <a:bodyPr wrap="square" lIns="0" tIns="0" rIns="0" bIns="0" rtlCol="0"/>
          <a:lstStyle/>
          <a:p>
            <a:endParaRPr/>
          </a:p>
        </p:txBody>
      </p:sp>
      <p:grpSp>
        <p:nvGrpSpPr>
          <p:cNvPr id="8" name="object 8"/>
          <p:cNvGrpSpPr/>
          <p:nvPr/>
        </p:nvGrpSpPr>
        <p:grpSpPr>
          <a:xfrm>
            <a:off x="0" y="2463800"/>
            <a:ext cx="4043679" cy="4394200"/>
            <a:chOff x="0" y="2463800"/>
            <a:chExt cx="4043679" cy="4394200"/>
          </a:xfrm>
        </p:grpSpPr>
        <p:sp>
          <p:nvSpPr>
            <p:cNvPr id="9" name="object 9"/>
            <p:cNvSpPr/>
            <p:nvPr/>
          </p:nvSpPr>
          <p:spPr>
            <a:xfrm>
              <a:off x="0" y="2463799"/>
              <a:ext cx="4043679" cy="4394200"/>
            </a:xfrm>
            <a:custGeom>
              <a:avLst/>
              <a:gdLst/>
              <a:ahLst/>
              <a:cxnLst/>
              <a:rect l="l" t="t" r="r" b="b"/>
              <a:pathLst>
                <a:path w="4043679" h="4394200">
                  <a:moveTo>
                    <a:pt x="4043172" y="0"/>
                  </a:moveTo>
                  <a:lnTo>
                    <a:pt x="739165" y="0"/>
                  </a:lnTo>
                  <a:lnTo>
                    <a:pt x="739165" y="801370"/>
                  </a:lnTo>
                  <a:lnTo>
                    <a:pt x="0" y="801370"/>
                  </a:lnTo>
                  <a:lnTo>
                    <a:pt x="0" y="1350010"/>
                  </a:lnTo>
                  <a:lnTo>
                    <a:pt x="359067" y="1350010"/>
                  </a:lnTo>
                  <a:lnTo>
                    <a:pt x="359067" y="2198370"/>
                  </a:lnTo>
                  <a:lnTo>
                    <a:pt x="0" y="2198370"/>
                  </a:lnTo>
                  <a:lnTo>
                    <a:pt x="0" y="4394200"/>
                  </a:lnTo>
                  <a:lnTo>
                    <a:pt x="4043172" y="4394200"/>
                  </a:lnTo>
                  <a:lnTo>
                    <a:pt x="4043172" y="2198370"/>
                  </a:lnTo>
                  <a:lnTo>
                    <a:pt x="4043172" y="1350010"/>
                  </a:lnTo>
                  <a:lnTo>
                    <a:pt x="4043172" y="801370"/>
                  </a:lnTo>
                  <a:lnTo>
                    <a:pt x="4043172" y="0"/>
                  </a:lnTo>
                  <a:close/>
                </a:path>
              </a:pathLst>
            </a:custGeom>
            <a:solidFill>
              <a:srgbClr val="BEBEBE"/>
            </a:solidFill>
          </p:spPr>
          <p:txBody>
            <a:bodyPr wrap="square" lIns="0" tIns="0" rIns="0" bIns="0" rtlCol="0"/>
            <a:lstStyle/>
            <a:p>
              <a:endParaRPr/>
            </a:p>
          </p:txBody>
        </p:sp>
        <p:pic>
          <p:nvPicPr>
            <p:cNvPr id="10" name="object 10"/>
            <p:cNvPicPr/>
            <p:nvPr/>
          </p:nvPicPr>
          <p:blipFill>
            <a:blip r:embed="rId3" cstate="print"/>
            <a:stretch>
              <a:fillRect/>
            </a:stretch>
          </p:blipFill>
          <p:spPr>
            <a:xfrm>
              <a:off x="0" y="2464307"/>
              <a:ext cx="4043171" cy="4393690"/>
            </a:xfrm>
            <a:prstGeom prst="rect">
              <a:avLst/>
            </a:prstGeom>
          </p:spPr>
        </p:pic>
      </p:grpSp>
      <p:sp>
        <p:nvSpPr>
          <p:cNvPr id="11" name="object 11"/>
          <p:cNvSpPr txBox="1">
            <a:spLocks noGrp="1"/>
          </p:cNvSpPr>
          <p:nvPr>
            <p:ph type="title"/>
          </p:nvPr>
        </p:nvSpPr>
        <p:spPr>
          <a:xfrm>
            <a:off x="702665" y="1009014"/>
            <a:ext cx="4641850" cy="422275"/>
          </a:xfrm>
          <a:prstGeom prst="rect">
            <a:avLst/>
          </a:prstGeom>
        </p:spPr>
        <p:txBody>
          <a:bodyPr vert="horz" wrap="square" lIns="0" tIns="13335" rIns="0" bIns="0" rtlCol="0">
            <a:spAutoFit/>
          </a:bodyPr>
          <a:lstStyle/>
          <a:p>
            <a:pPr marL="12700">
              <a:lnSpc>
                <a:spcPct val="100000"/>
              </a:lnSpc>
              <a:spcBef>
                <a:spcPts val="105"/>
              </a:spcBef>
            </a:pPr>
            <a:r>
              <a:rPr lang="zh-TW" altLang="en-US" sz="2600" spc="-5" dirty="0">
                <a:solidFill>
                  <a:srgbClr val="001F48"/>
                </a:solidFill>
              </a:rPr>
              <a:t>你的宿舍</a:t>
            </a:r>
            <a:endParaRPr sz="2600" dirty="0"/>
          </a:p>
        </p:txBody>
      </p:sp>
      <p:sp>
        <p:nvSpPr>
          <p:cNvPr id="12" name="object 12"/>
          <p:cNvSpPr txBox="1"/>
          <p:nvPr/>
        </p:nvSpPr>
        <p:spPr>
          <a:xfrm>
            <a:off x="4460240" y="3509010"/>
            <a:ext cx="2174875" cy="3052118"/>
          </a:xfrm>
          <a:prstGeom prst="rect">
            <a:avLst/>
          </a:prstGeom>
        </p:spPr>
        <p:txBody>
          <a:bodyPr vert="horz" wrap="square" lIns="0" tIns="88900" rIns="0" bIns="0" rtlCol="0">
            <a:spAutoFit/>
          </a:bodyPr>
          <a:lstStyle/>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最先進的圖書館</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學生休息室</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保全</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維護中心</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咖啡店</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健身房</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水池</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小型商店</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乾洗</a:t>
            </a:r>
          </a:p>
          <a:p>
            <a:pPr marL="184785" indent="-172720">
              <a:lnSpc>
                <a:spcPct val="100000"/>
              </a:lnSpc>
              <a:spcBef>
                <a:spcPts val="700"/>
              </a:spcBef>
              <a:buFont typeface="Arial MT"/>
              <a:buChar char="•"/>
              <a:tabLst>
                <a:tab pos="185420" algn="l"/>
              </a:tabLst>
            </a:pPr>
            <a:r>
              <a:rPr lang="zh-TW" altLang="en-US" sz="1400" spc="-10" dirty="0">
                <a:solidFill>
                  <a:srgbClr val="001F48"/>
                </a:solidFill>
                <a:latin typeface="Lucida Sans Unicode"/>
                <a:cs typeface="Lucida Sans Unicode"/>
              </a:rPr>
              <a:t>多功能運動場</a:t>
            </a:r>
            <a:endParaRPr sz="1400" dirty="0">
              <a:latin typeface="Lucida Sans Unicode"/>
              <a:cs typeface="Lucida Sans Unicode"/>
            </a:endParaRPr>
          </a:p>
        </p:txBody>
      </p:sp>
      <p:sp>
        <p:nvSpPr>
          <p:cNvPr id="13" name="object 13"/>
          <p:cNvSpPr txBox="1"/>
          <p:nvPr/>
        </p:nvSpPr>
        <p:spPr>
          <a:xfrm>
            <a:off x="4460240" y="3264154"/>
            <a:ext cx="1683385"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15" dirty="0">
                <a:solidFill>
                  <a:srgbClr val="001F48"/>
                </a:solidFill>
                <a:latin typeface="Arial"/>
                <a:cs typeface="Arial"/>
              </a:rPr>
              <a:t>校園設施</a:t>
            </a:r>
            <a:endParaRPr sz="1600" dirty="0">
              <a:latin typeface="Arial"/>
              <a:cs typeface="Arial"/>
            </a:endParaRPr>
          </a:p>
        </p:txBody>
      </p:sp>
      <p:sp>
        <p:nvSpPr>
          <p:cNvPr id="14" name="object 14"/>
          <p:cNvSpPr txBox="1"/>
          <p:nvPr/>
        </p:nvSpPr>
        <p:spPr>
          <a:xfrm>
            <a:off x="8223250" y="3569970"/>
            <a:ext cx="3235325" cy="2764218"/>
          </a:xfrm>
          <a:prstGeom prst="rect">
            <a:avLst/>
          </a:prstGeom>
        </p:spPr>
        <p:txBody>
          <a:bodyPr vert="horz" wrap="square" lIns="0" tIns="45720" rIns="0" bIns="0" rtlCol="0">
            <a:spAutoFit/>
          </a:bodyPr>
          <a:lstStyle/>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一室公寓面積為 </a:t>
            </a:r>
            <a:r>
              <a:rPr lang="en-US" altLang="zh-TW" sz="1400" dirty="0">
                <a:latin typeface="Lucida Sans Unicode"/>
                <a:cs typeface="Lucida Sans Unicode"/>
              </a:rPr>
              <a:t>20 </a:t>
            </a:r>
            <a:r>
              <a:rPr lang="zh-TW" altLang="en-US" sz="1400" dirty="0">
                <a:latin typeface="Lucida Sans Unicode"/>
                <a:cs typeface="Lucida Sans Unicode"/>
              </a:rPr>
              <a:t>平方米，包括浴室、廚房和起居區。</a:t>
            </a:r>
          </a:p>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附有爐灶、冰箱、鍋、餐具和陶器的廚房 電視（有 </a:t>
            </a:r>
            <a:r>
              <a:rPr lang="en-US" altLang="zh-TW" sz="1400" dirty="0">
                <a:latin typeface="Lucida Sans Unicode"/>
                <a:cs typeface="Lucida Sans Unicode"/>
              </a:rPr>
              <a:t>50 </a:t>
            </a:r>
            <a:r>
              <a:rPr lang="zh-TW" altLang="en-US" sz="1400" dirty="0">
                <a:latin typeface="Lucida Sans Unicode"/>
                <a:cs typeface="Lucida Sans Unicode"/>
              </a:rPr>
              <a:t>多個免費頻道）</a:t>
            </a:r>
          </a:p>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儲藏空間</a:t>
            </a:r>
            <a:endParaRPr lang="en-US" altLang="zh-TW" sz="1400" dirty="0">
              <a:latin typeface="Lucida Sans Unicode"/>
              <a:cs typeface="Lucida Sans Unicode"/>
            </a:endParaRPr>
          </a:p>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電話（本地電話免費！）</a:t>
            </a:r>
          </a:p>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免費</a:t>
            </a:r>
            <a:r>
              <a:rPr lang="en-US" sz="1400" dirty="0" err="1">
                <a:latin typeface="Lucida Sans Unicode"/>
                <a:cs typeface="Lucida Sans Unicode"/>
              </a:rPr>
              <a:t>WiFi</a:t>
            </a:r>
            <a:endParaRPr lang="en-US" sz="1400" dirty="0">
              <a:latin typeface="Lucida Sans Unicode"/>
              <a:cs typeface="Lucida Sans Unicode"/>
            </a:endParaRPr>
          </a:p>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熨斗和熨衣板</a:t>
            </a:r>
          </a:p>
          <a:p>
            <a:pPr marL="184785" indent="-172720">
              <a:lnSpc>
                <a:spcPts val="2080"/>
              </a:lnSpc>
              <a:spcBef>
                <a:spcPts val="360"/>
              </a:spcBef>
              <a:buFont typeface="Arial MT"/>
              <a:buChar char="•"/>
              <a:tabLst>
                <a:tab pos="185420" algn="l"/>
              </a:tabLst>
            </a:pPr>
            <a:r>
              <a:rPr lang="zh-TW" altLang="en-US" sz="1400" dirty="0">
                <a:latin typeface="Lucida Sans Unicode"/>
                <a:cs typeface="Lucida Sans Unicode"/>
              </a:rPr>
              <a:t>洗衣機（每層都有）</a:t>
            </a:r>
            <a:endParaRPr sz="1400" dirty="0">
              <a:latin typeface="Lucida Sans Unicode"/>
              <a:cs typeface="Lucida Sans Unicode"/>
            </a:endParaRPr>
          </a:p>
        </p:txBody>
      </p:sp>
      <p:sp>
        <p:nvSpPr>
          <p:cNvPr id="16" name="object 16"/>
          <p:cNvSpPr txBox="1"/>
          <p:nvPr/>
        </p:nvSpPr>
        <p:spPr>
          <a:xfrm>
            <a:off x="8223250" y="3264154"/>
            <a:ext cx="2220595"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10" dirty="0">
                <a:solidFill>
                  <a:srgbClr val="001F48"/>
                </a:solidFill>
                <a:latin typeface="Arial"/>
                <a:cs typeface="Arial"/>
              </a:rPr>
              <a:t>您房間的設施</a:t>
            </a:r>
            <a:endParaRPr sz="1600" dirty="0">
              <a:latin typeface="Arial"/>
              <a:cs typeface="Arial"/>
            </a:endParaRPr>
          </a:p>
        </p:txBody>
      </p:sp>
      <p:pic>
        <p:nvPicPr>
          <p:cNvPr id="17" name="object 17"/>
          <p:cNvPicPr/>
          <p:nvPr/>
        </p:nvPicPr>
        <p:blipFill>
          <a:blip r:embed="rId4" cstate="print"/>
          <a:stretch>
            <a:fillRect/>
          </a:stretch>
        </p:blipFill>
        <p:spPr>
          <a:xfrm>
            <a:off x="6096000" y="0"/>
            <a:ext cx="6096000" cy="28544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7291" y="2567762"/>
            <a:ext cx="5757417" cy="1576394"/>
          </a:xfrm>
          <a:prstGeom prst="rect">
            <a:avLst/>
          </a:prstGeom>
        </p:spPr>
        <p:txBody>
          <a:bodyPr vert="horz" wrap="square" lIns="0" tIns="12700" rIns="0" bIns="0" rtlCol="0">
            <a:spAutoFit/>
          </a:bodyPr>
          <a:lstStyle/>
          <a:p>
            <a:pPr marL="635" algn="ctr">
              <a:lnSpc>
                <a:spcPct val="150000"/>
              </a:lnSpc>
              <a:spcBef>
                <a:spcPts val="100"/>
              </a:spcBef>
            </a:pPr>
            <a:r>
              <a:rPr lang="zh-TW" altLang="en-US" spc="25" dirty="0"/>
              <a:t>歡迎來到學院：</a:t>
            </a:r>
            <a:br>
              <a:rPr lang="zh-TW" altLang="en-US" spc="25" dirty="0"/>
            </a:br>
            <a:r>
              <a:rPr lang="zh-TW" altLang="en-US" spc="25" dirty="0"/>
              <a:t>實習</a:t>
            </a:r>
            <a:endParaRPr spc="5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6"/>
            </a:xfrm>
            <a:prstGeom prst="rect">
              <a:avLst/>
            </a:prstGeom>
          </p:spPr>
        </p:pic>
        <p:sp>
          <p:nvSpPr>
            <p:cNvPr id="4" name="object 4"/>
            <p:cNvSpPr/>
            <p:nvPr/>
          </p:nvSpPr>
          <p:spPr>
            <a:xfrm>
              <a:off x="11452463" y="302569"/>
              <a:ext cx="349250" cy="14604"/>
            </a:xfrm>
            <a:custGeom>
              <a:avLst/>
              <a:gdLst/>
              <a:ahLst/>
              <a:cxnLst/>
              <a:rect l="l" t="t" r="r" b="b"/>
              <a:pathLst>
                <a:path w="349250" h="14604">
                  <a:moveTo>
                    <a:pt x="227200" y="0"/>
                  </a:moveTo>
                  <a:lnTo>
                    <a:pt x="0" y="9840"/>
                  </a:lnTo>
                  <a:lnTo>
                    <a:pt x="74477" y="14163"/>
                  </a:lnTo>
                  <a:lnTo>
                    <a:pt x="349062" y="2437"/>
                  </a:lnTo>
                  <a:lnTo>
                    <a:pt x="227200" y="0"/>
                  </a:lnTo>
                  <a:close/>
                </a:path>
              </a:pathLst>
            </a:custGeom>
            <a:solidFill>
              <a:srgbClr val="FDFDFD"/>
            </a:solidFill>
          </p:spPr>
          <p:txBody>
            <a:bodyPr wrap="square" lIns="0" tIns="0" rIns="0" bIns="0" rtlCol="0"/>
            <a:lstStyle/>
            <a:p>
              <a:endParaRPr/>
            </a:p>
          </p:txBody>
        </p:sp>
        <p:pic>
          <p:nvPicPr>
            <p:cNvPr id="5" name="object 5"/>
            <p:cNvPicPr/>
            <p:nvPr/>
          </p:nvPicPr>
          <p:blipFill>
            <a:blip r:embed="rId3" cstate="print"/>
            <a:stretch>
              <a:fillRect/>
            </a:stretch>
          </p:blipFill>
          <p:spPr>
            <a:xfrm>
              <a:off x="9409175" y="302569"/>
              <a:ext cx="2491622" cy="480606"/>
            </a:xfrm>
            <a:prstGeom prst="rect">
              <a:avLst/>
            </a:prstGeom>
          </p:spPr>
        </p:pic>
      </p:grpSp>
      <p:sp>
        <p:nvSpPr>
          <p:cNvPr id="6" name="object 6"/>
          <p:cNvSpPr txBox="1">
            <a:spLocks noGrp="1"/>
          </p:cNvSpPr>
          <p:nvPr>
            <p:ph type="ctrTitle"/>
          </p:nvPr>
        </p:nvSpPr>
        <p:spPr>
          <a:xfrm>
            <a:off x="1745615" y="2035852"/>
            <a:ext cx="8700769" cy="783548"/>
          </a:xfrm>
          <a:prstGeom prst="rect">
            <a:avLst/>
          </a:prstGeom>
        </p:spPr>
        <p:txBody>
          <a:bodyPr vert="horz" wrap="square" lIns="0" tIns="140970" rIns="0" bIns="0" rtlCol="0">
            <a:spAutoFit/>
          </a:bodyPr>
          <a:lstStyle/>
          <a:p>
            <a:pPr marL="1094740" marR="5080" indent="1150620">
              <a:lnSpc>
                <a:spcPts val="4990"/>
              </a:lnSpc>
              <a:spcBef>
                <a:spcPts val="1110"/>
              </a:spcBef>
            </a:pPr>
            <a:r>
              <a:rPr lang="en-US" spc="25" dirty="0" err="1"/>
              <a:t>EAHM海外學期課程</a:t>
            </a:r>
            <a:endParaRPr spc="-6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144509" cy="2849880"/>
            <a:chOff x="0" y="0"/>
            <a:chExt cx="8144509" cy="2849880"/>
          </a:xfrm>
        </p:grpSpPr>
        <p:sp>
          <p:nvSpPr>
            <p:cNvPr id="3" name="object 3"/>
            <p:cNvSpPr/>
            <p:nvPr/>
          </p:nvSpPr>
          <p:spPr>
            <a:xfrm>
              <a:off x="0" y="0"/>
              <a:ext cx="8144509" cy="2849880"/>
            </a:xfrm>
            <a:custGeom>
              <a:avLst/>
              <a:gdLst/>
              <a:ahLst/>
              <a:cxnLst/>
              <a:rect l="l" t="t" r="r" b="b"/>
              <a:pathLst>
                <a:path w="8144509" h="2849880">
                  <a:moveTo>
                    <a:pt x="8144256" y="0"/>
                  </a:moveTo>
                  <a:lnTo>
                    <a:pt x="0" y="0"/>
                  </a:lnTo>
                  <a:lnTo>
                    <a:pt x="0" y="2849879"/>
                  </a:lnTo>
                  <a:lnTo>
                    <a:pt x="8144256" y="2849879"/>
                  </a:lnTo>
                  <a:lnTo>
                    <a:pt x="8144256" y="0"/>
                  </a:lnTo>
                  <a:close/>
                </a:path>
              </a:pathLst>
            </a:custGeom>
            <a:solidFill>
              <a:srgbClr val="D9D9D9"/>
            </a:solidFill>
          </p:spPr>
          <p:txBody>
            <a:bodyPr wrap="square" lIns="0" tIns="0" rIns="0" bIns="0" rtlCol="0"/>
            <a:lstStyle/>
            <a:p>
              <a:endParaRPr/>
            </a:p>
          </p:txBody>
        </p:sp>
        <p:sp>
          <p:nvSpPr>
            <p:cNvPr id="4" name="object 4"/>
            <p:cNvSpPr/>
            <p:nvPr/>
          </p:nvSpPr>
          <p:spPr>
            <a:xfrm>
              <a:off x="0" y="0"/>
              <a:ext cx="1148080" cy="1466215"/>
            </a:xfrm>
            <a:custGeom>
              <a:avLst/>
              <a:gdLst/>
              <a:ahLst/>
              <a:cxnLst/>
              <a:rect l="l" t="t" r="r" b="b"/>
              <a:pathLst>
                <a:path w="1148080" h="1466215">
                  <a:moveTo>
                    <a:pt x="270636" y="831486"/>
                  </a:moveTo>
                  <a:lnTo>
                    <a:pt x="212892" y="836562"/>
                  </a:lnTo>
                  <a:lnTo>
                    <a:pt x="160828" y="851686"/>
                  </a:lnTo>
                  <a:lnTo>
                    <a:pt x="114444" y="876699"/>
                  </a:lnTo>
                  <a:lnTo>
                    <a:pt x="73739" y="911444"/>
                  </a:lnTo>
                  <a:lnTo>
                    <a:pt x="39634" y="952638"/>
                  </a:lnTo>
                  <a:lnTo>
                    <a:pt x="15468" y="997346"/>
                  </a:lnTo>
                  <a:lnTo>
                    <a:pt x="1085" y="1045885"/>
                  </a:lnTo>
                  <a:lnTo>
                    <a:pt x="0" y="1057897"/>
                  </a:lnTo>
                  <a:lnTo>
                    <a:pt x="0" y="1142759"/>
                  </a:lnTo>
                  <a:lnTo>
                    <a:pt x="12481" y="1192776"/>
                  </a:lnTo>
                  <a:lnTo>
                    <a:pt x="32676" y="1235386"/>
                  </a:lnTo>
                  <a:lnTo>
                    <a:pt x="60949" y="1274893"/>
                  </a:lnTo>
                  <a:lnTo>
                    <a:pt x="97299" y="1311215"/>
                  </a:lnTo>
                  <a:lnTo>
                    <a:pt x="0" y="1337537"/>
                  </a:lnTo>
                  <a:lnTo>
                    <a:pt x="0" y="1438524"/>
                  </a:lnTo>
                  <a:lnTo>
                    <a:pt x="6422" y="1466023"/>
                  </a:lnTo>
                  <a:lnTo>
                    <a:pt x="576929" y="1353745"/>
                  </a:lnTo>
                  <a:lnTo>
                    <a:pt x="558327" y="1268685"/>
                  </a:lnTo>
                  <a:lnTo>
                    <a:pt x="257167" y="1268685"/>
                  </a:lnTo>
                  <a:lnTo>
                    <a:pt x="229692" y="1245078"/>
                  </a:lnTo>
                  <a:lnTo>
                    <a:pt x="210262" y="1217646"/>
                  </a:lnTo>
                  <a:lnTo>
                    <a:pt x="198719" y="1186386"/>
                  </a:lnTo>
                  <a:lnTo>
                    <a:pt x="194907" y="1151295"/>
                  </a:lnTo>
                  <a:lnTo>
                    <a:pt x="197142" y="1124216"/>
                  </a:lnTo>
                  <a:lnTo>
                    <a:pt x="215497" y="1076426"/>
                  </a:lnTo>
                  <a:lnTo>
                    <a:pt x="252385" y="1038438"/>
                  </a:lnTo>
                  <a:lnTo>
                    <a:pt x="301503" y="1019199"/>
                  </a:lnTo>
                  <a:lnTo>
                    <a:pt x="329532" y="1016913"/>
                  </a:lnTo>
                  <a:lnTo>
                    <a:pt x="446521" y="1016913"/>
                  </a:lnTo>
                  <a:lnTo>
                    <a:pt x="472583" y="894437"/>
                  </a:lnTo>
                  <a:lnTo>
                    <a:pt x="422094" y="867371"/>
                  </a:lnTo>
                  <a:lnTo>
                    <a:pt x="371609" y="847646"/>
                  </a:lnTo>
                  <a:lnTo>
                    <a:pt x="321125" y="835579"/>
                  </a:lnTo>
                  <a:lnTo>
                    <a:pt x="270636" y="831486"/>
                  </a:lnTo>
                  <a:close/>
                </a:path>
                <a:path w="1148080" h="1466215">
                  <a:moveTo>
                    <a:pt x="541587" y="1192136"/>
                  </a:moveTo>
                  <a:lnTo>
                    <a:pt x="257167" y="1268685"/>
                  </a:lnTo>
                  <a:lnTo>
                    <a:pt x="558327" y="1268685"/>
                  </a:lnTo>
                  <a:lnTo>
                    <a:pt x="541587" y="1192136"/>
                  </a:lnTo>
                  <a:close/>
                </a:path>
                <a:path w="1148080" h="1466215">
                  <a:moveTo>
                    <a:pt x="446521" y="1016913"/>
                  </a:moveTo>
                  <a:lnTo>
                    <a:pt x="329532" y="1016913"/>
                  </a:lnTo>
                  <a:lnTo>
                    <a:pt x="347841" y="1017578"/>
                  </a:lnTo>
                  <a:lnTo>
                    <a:pt x="364883" y="1019677"/>
                  </a:lnTo>
                  <a:lnTo>
                    <a:pt x="408401" y="1034213"/>
                  </a:lnTo>
                  <a:lnTo>
                    <a:pt x="438921" y="1052629"/>
                  </a:lnTo>
                  <a:lnTo>
                    <a:pt x="446521" y="1016913"/>
                  </a:lnTo>
                  <a:close/>
                </a:path>
                <a:path w="1148080" h="1466215">
                  <a:moveTo>
                    <a:pt x="1147561" y="0"/>
                  </a:moveTo>
                  <a:lnTo>
                    <a:pt x="804110" y="0"/>
                  </a:lnTo>
                  <a:lnTo>
                    <a:pt x="804110" y="300717"/>
                  </a:lnTo>
                  <a:lnTo>
                    <a:pt x="0" y="300717"/>
                  </a:lnTo>
                  <a:lnTo>
                    <a:pt x="0" y="620526"/>
                  </a:lnTo>
                  <a:lnTo>
                    <a:pt x="1147561" y="620526"/>
                  </a:lnTo>
                  <a:lnTo>
                    <a:pt x="1147561" y="0"/>
                  </a:lnTo>
                  <a:close/>
                </a:path>
                <a:path w="1148080" h="1466215">
                  <a:moveTo>
                    <a:pt x="452390" y="0"/>
                  </a:moveTo>
                  <a:lnTo>
                    <a:pt x="104029" y="0"/>
                  </a:lnTo>
                  <a:lnTo>
                    <a:pt x="104029" y="300717"/>
                  </a:lnTo>
                  <a:lnTo>
                    <a:pt x="452390" y="300717"/>
                  </a:lnTo>
                  <a:lnTo>
                    <a:pt x="452390" y="0"/>
                  </a:lnTo>
                  <a:close/>
                </a:path>
              </a:pathLst>
            </a:custGeom>
            <a:solidFill>
              <a:srgbClr val="E7EAEB"/>
            </a:solidFill>
          </p:spPr>
          <p:txBody>
            <a:bodyPr wrap="square" lIns="0" tIns="0" rIns="0" bIns="0" rtlCol="0"/>
            <a:lstStyle/>
            <a:p>
              <a:endParaRPr/>
            </a:p>
          </p:txBody>
        </p:sp>
      </p:grpSp>
      <p:sp>
        <p:nvSpPr>
          <p:cNvPr id="5" name="object 5"/>
          <p:cNvSpPr/>
          <p:nvPr/>
        </p:nvSpPr>
        <p:spPr>
          <a:xfrm>
            <a:off x="11097755" y="4718240"/>
            <a:ext cx="814705" cy="1421765"/>
          </a:xfrm>
          <a:custGeom>
            <a:avLst/>
            <a:gdLst/>
            <a:ahLst/>
            <a:cxnLst/>
            <a:rect l="l" t="t" r="r" b="b"/>
            <a:pathLst>
              <a:path w="814704" h="1421764">
                <a:moveTo>
                  <a:pt x="814514" y="0"/>
                </a:moveTo>
                <a:lnTo>
                  <a:pt x="427723" y="0"/>
                </a:lnTo>
                <a:lnTo>
                  <a:pt x="427723" y="1069835"/>
                </a:lnTo>
                <a:lnTo>
                  <a:pt x="0" y="1069835"/>
                </a:lnTo>
                <a:lnTo>
                  <a:pt x="0" y="1421371"/>
                </a:lnTo>
                <a:lnTo>
                  <a:pt x="814514" y="1421371"/>
                </a:lnTo>
                <a:lnTo>
                  <a:pt x="814514" y="1069835"/>
                </a:lnTo>
                <a:lnTo>
                  <a:pt x="814514" y="0"/>
                </a:lnTo>
                <a:close/>
              </a:path>
            </a:pathLst>
          </a:custGeom>
          <a:solidFill>
            <a:srgbClr val="E7EAEB"/>
          </a:solidFill>
        </p:spPr>
        <p:txBody>
          <a:bodyPr wrap="square" lIns="0" tIns="0" rIns="0" bIns="0" rtlCol="0"/>
          <a:lstStyle/>
          <a:p>
            <a:endParaRPr/>
          </a:p>
        </p:txBody>
      </p:sp>
      <p:sp>
        <p:nvSpPr>
          <p:cNvPr id="6" name="object 6"/>
          <p:cNvSpPr/>
          <p:nvPr/>
        </p:nvSpPr>
        <p:spPr>
          <a:xfrm>
            <a:off x="11793264" y="6369115"/>
            <a:ext cx="284480" cy="358140"/>
          </a:xfrm>
          <a:custGeom>
            <a:avLst/>
            <a:gdLst/>
            <a:ahLst/>
            <a:cxnLst/>
            <a:rect l="l" t="t" r="r" b="b"/>
            <a:pathLst>
              <a:path w="284479" h="358140">
                <a:moveTo>
                  <a:pt x="284435" y="0"/>
                </a:moveTo>
                <a:lnTo>
                  <a:pt x="0" y="0"/>
                </a:lnTo>
                <a:lnTo>
                  <a:pt x="0" y="357981"/>
                </a:lnTo>
                <a:lnTo>
                  <a:pt x="284435" y="357981"/>
                </a:lnTo>
                <a:lnTo>
                  <a:pt x="284435" y="0"/>
                </a:lnTo>
                <a:close/>
              </a:path>
            </a:pathLst>
          </a:custGeom>
          <a:solidFill>
            <a:srgbClr val="E7EAEB"/>
          </a:solidFill>
        </p:spPr>
        <p:txBody>
          <a:bodyPr wrap="square" lIns="0" tIns="0" rIns="0" bIns="0" rtlCol="0"/>
          <a:lstStyle/>
          <a:p>
            <a:endParaRPr/>
          </a:p>
        </p:txBody>
      </p:sp>
      <p:sp>
        <p:nvSpPr>
          <p:cNvPr id="7" name="object 7"/>
          <p:cNvSpPr/>
          <p:nvPr/>
        </p:nvSpPr>
        <p:spPr>
          <a:xfrm>
            <a:off x="11356261" y="6369115"/>
            <a:ext cx="295910" cy="358140"/>
          </a:xfrm>
          <a:custGeom>
            <a:avLst/>
            <a:gdLst/>
            <a:ahLst/>
            <a:cxnLst/>
            <a:rect l="l" t="t" r="r" b="b"/>
            <a:pathLst>
              <a:path w="295909" h="358140">
                <a:moveTo>
                  <a:pt x="295665" y="0"/>
                </a:moveTo>
                <a:lnTo>
                  <a:pt x="0" y="0"/>
                </a:lnTo>
                <a:lnTo>
                  <a:pt x="0" y="357981"/>
                </a:lnTo>
                <a:lnTo>
                  <a:pt x="295666" y="357981"/>
                </a:lnTo>
                <a:lnTo>
                  <a:pt x="295665" y="0"/>
                </a:lnTo>
                <a:close/>
              </a:path>
            </a:pathLst>
          </a:custGeom>
          <a:solidFill>
            <a:srgbClr val="E7EAEB"/>
          </a:solidFill>
        </p:spPr>
        <p:txBody>
          <a:bodyPr wrap="square" lIns="0" tIns="0" rIns="0" bIns="0" rtlCol="0"/>
          <a:lstStyle/>
          <a:p>
            <a:endParaRPr/>
          </a:p>
        </p:txBody>
      </p:sp>
      <p:sp>
        <p:nvSpPr>
          <p:cNvPr id="8" name="object 8"/>
          <p:cNvSpPr txBox="1">
            <a:spLocks noGrp="1"/>
          </p:cNvSpPr>
          <p:nvPr>
            <p:ph type="title"/>
          </p:nvPr>
        </p:nvSpPr>
        <p:spPr>
          <a:xfrm>
            <a:off x="1794230" y="312191"/>
            <a:ext cx="5245735" cy="413575"/>
          </a:xfrm>
          <a:prstGeom prst="rect">
            <a:avLst/>
          </a:prstGeom>
        </p:spPr>
        <p:txBody>
          <a:bodyPr vert="horz" wrap="square" lIns="0" tIns="13335" rIns="0" bIns="0" rtlCol="0">
            <a:spAutoFit/>
          </a:bodyPr>
          <a:lstStyle/>
          <a:p>
            <a:pPr marL="12700" marR="5080">
              <a:lnSpc>
                <a:spcPct val="100000"/>
              </a:lnSpc>
              <a:spcBef>
                <a:spcPts val="105"/>
              </a:spcBef>
            </a:pPr>
            <a:r>
              <a:rPr lang="zh-TW" altLang="en-US" sz="2600" spc="30" dirty="0">
                <a:solidFill>
                  <a:srgbClr val="001F48"/>
                </a:solidFill>
              </a:rPr>
              <a:t>在七星級酒店裡實習</a:t>
            </a:r>
            <a:endParaRPr sz="2600" dirty="0"/>
          </a:p>
        </p:txBody>
      </p:sp>
      <p:sp>
        <p:nvSpPr>
          <p:cNvPr id="9" name="object 9"/>
          <p:cNvSpPr txBox="1"/>
          <p:nvPr/>
        </p:nvSpPr>
        <p:spPr>
          <a:xfrm>
            <a:off x="5260340" y="3593719"/>
            <a:ext cx="2216150" cy="2952090"/>
          </a:xfrm>
          <a:prstGeom prst="rect">
            <a:avLst/>
          </a:prstGeom>
        </p:spPr>
        <p:txBody>
          <a:bodyPr vert="horz" wrap="square" lIns="0" tIns="12700" rIns="0" bIns="0" rtlCol="0">
            <a:spAutoFit/>
          </a:bodyPr>
          <a:lstStyle/>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四季酒店</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卓美拉酒店及度假村</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伊瑪爾地產</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約翰朗拉薩爾</a:t>
            </a:r>
          </a:p>
          <a:p>
            <a:pPr marL="184785" indent="-172720">
              <a:lnSpc>
                <a:spcPts val="1980"/>
              </a:lnSpc>
              <a:spcBef>
                <a:spcPts val="100"/>
              </a:spcBef>
              <a:buFont typeface="Arial MT"/>
              <a:buChar char="•"/>
              <a:tabLst>
                <a:tab pos="185420" algn="l"/>
              </a:tabLst>
            </a:pPr>
            <a:r>
              <a:rPr lang="en-US" sz="1400" spc="-25" dirty="0">
                <a:solidFill>
                  <a:srgbClr val="001F48"/>
                </a:solidFill>
                <a:latin typeface="Lucida Sans Unicode"/>
                <a:cs typeface="Lucida Sans Unicode"/>
              </a:rPr>
              <a:t>HVS</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萬豪酒店</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麗思卡爾頓酒店</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洲際</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凱悅</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寶格麗酒店及度假村</a:t>
            </a:r>
          </a:p>
          <a:p>
            <a:pPr marL="184785" indent="-172720">
              <a:lnSpc>
                <a:spcPts val="198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亞特蘭蒂斯酒店及度假村</a:t>
            </a:r>
            <a:endParaRPr sz="1400" dirty="0">
              <a:latin typeface="Lucida Sans Unicode"/>
              <a:cs typeface="Lucida Sans Unicode"/>
            </a:endParaRPr>
          </a:p>
        </p:txBody>
      </p:sp>
      <p:sp>
        <p:nvSpPr>
          <p:cNvPr id="10" name="object 10"/>
          <p:cNvSpPr txBox="1"/>
          <p:nvPr/>
        </p:nvSpPr>
        <p:spPr>
          <a:xfrm>
            <a:off x="5155438" y="3195954"/>
            <a:ext cx="1975485"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10" dirty="0">
                <a:solidFill>
                  <a:srgbClr val="001F48"/>
                </a:solidFill>
                <a:latin typeface="Arial"/>
                <a:cs typeface="Arial"/>
              </a:rPr>
              <a:t>酒店合作夥伴</a:t>
            </a:r>
            <a:endParaRPr sz="1600" dirty="0">
              <a:latin typeface="Arial"/>
              <a:cs typeface="Arial"/>
            </a:endParaRPr>
          </a:p>
        </p:txBody>
      </p:sp>
      <p:sp>
        <p:nvSpPr>
          <p:cNvPr id="11" name="object 11"/>
          <p:cNvSpPr txBox="1"/>
          <p:nvPr/>
        </p:nvSpPr>
        <p:spPr>
          <a:xfrm>
            <a:off x="8985631" y="3631819"/>
            <a:ext cx="1672589" cy="2814232"/>
          </a:xfrm>
          <a:prstGeom prst="rect">
            <a:avLst/>
          </a:prstGeom>
        </p:spPr>
        <p:txBody>
          <a:bodyPr vert="horz" wrap="square" lIns="0" tIns="12700" rIns="0" bIns="0" rtlCol="0">
            <a:spAutoFit/>
          </a:bodyPr>
          <a:lstStyle/>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前台</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房務清潔</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食品與飲品</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烹飪</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房間</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行銷</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銷售</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休閒運營</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宴會及活動</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資訊</a:t>
            </a:r>
          </a:p>
          <a:p>
            <a:pPr marL="184785" indent="-172720">
              <a:lnSpc>
                <a:spcPts val="1940"/>
              </a:lnSpc>
              <a:spcBef>
                <a:spcPts val="100"/>
              </a:spcBef>
              <a:buFont typeface="Arial MT"/>
              <a:buChar char="•"/>
              <a:tabLst>
                <a:tab pos="185420" algn="l"/>
              </a:tabLst>
            </a:pPr>
            <a:r>
              <a:rPr lang="zh-TW" altLang="en-US" sz="1400" spc="-25" dirty="0">
                <a:solidFill>
                  <a:srgbClr val="001F48"/>
                </a:solidFill>
                <a:latin typeface="Lucida Sans Unicode"/>
                <a:cs typeface="Lucida Sans Unicode"/>
              </a:rPr>
              <a:t>金融</a:t>
            </a:r>
            <a:endParaRPr sz="1400" dirty="0">
              <a:latin typeface="Lucida Sans Unicode"/>
              <a:cs typeface="Lucida Sans Unicode"/>
            </a:endParaRPr>
          </a:p>
        </p:txBody>
      </p:sp>
      <p:sp>
        <p:nvSpPr>
          <p:cNvPr id="12" name="object 12"/>
          <p:cNvSpPr txBox="1"/>
          <p:nvPr/>
        </p:nvSpPr>
        <p:spPr>
          <a:xfrm>
            <a:off x="8985631" y="3195954"/>
            <a:ext cx="2286000"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15" dirty="0">
                <a:solidFill>
                  <a:srgbClr val="001F48"/>
                </a:solidFill>
                <a:latin typeface="Arial"/>
                <a:cs typeface="Arial"/>
              </a:rPr>
              <a:t>各種職位可選</a:t>
            </a:r>
            <a:endParaRPr sz="1600" dirty="0">
              <a:latin typeface="Arial"/>
              <a:cs typeface="Arial"/>
            </a:endParaRPr>
          </a:p>
        </p:txBody>
      </p:sp>
      <p:pic>
        <p:nvPicPr>
          <p:cNvPr id="13" name="object 13"/>
          <p:cNvPicPr/>
          <p:nvPr/>
        </p:nvPicPr>
        <p:blipFill>
          <a:blip r:embed="rId2" cstate="print"/>
          <a:stretch>
            <a:fillRect/>
          </a:stretch>
        </p:blipFill>
        <p:spPr>
          <a:xfrm>
            <a:off x="8148828" y="0"/>
            <a:ext cx="4043172" cy="2849879"/>
          </a:xfrm>
          <a:prstGeom prst="rect">
            <a:avLst/>
          </a:prstGeom>
        </p:spPr>
      </p:pic>
      <p:grpSp>
        <p:nvGrpSpPr>
          <p:cNvPr id="14" name="object 14"/>
          <p:cNvGrpSpPr/>
          <p:nvPr/>
        </p:nvGrpSpPr>
        <p:grpSpPr>
          <a:xfrm>
            <a:off x="1523" y="1940051"/>
            <a:ext cx="4525010" cy="4916805"/>
            <a:chOff x="1523" y="1940051"/>
            <a:chExt cx="4525010" cy="4916805"/>
          </a:xfrm>
        </p:grpSpPr>
        <p:sp>
          <p:nvSpPr>
            <p:cNvPr id="15" name="object 15"/>
            <p:cNvSpPr/>
            <p:nvPr/>
          </p:nvSpPr>
          <p:spPr>
            <a:xfrm>
              <a:off x="1511" y="1940559"/>
              <a:ext cx="4525010" cy="4916170"/>
            </a:xfrm>
            <a:custGeom>
              <a:avLst/>
              <a:gdLst/>
              <a:ahLst/>
              <a:cxnLst/>
              <a:rect l="l" t="t" r="r" b="b"/>
              <a:pathLst>
                <a:path w="4525010" h="4916170">
                  <a:moveTo>
                    <a:pt x="4524768" y="897890"/>
                  </a:moveTo>
                  <a:lnTo>
                    <a:pt x="3699776" y="897890"/>
                  </a:lnTo>
                  <a:lnTo>
                    <a:pt x="3699776" y="435610"/>
                  </a:lnTo>
                  <a:lnTo>
                    <a:pt x="3699776" y="0"/>
                  </a:lnTo>
                  <a:lnTo>
                    <a:pt x="3135261" y="0"/>
                  </a:lnTo>
                  <a:lnTo>
                    <a:pt x="3135261" y="435610"/>
                  </a:lnTo>
                  <a:lnTo>
                    <a:pt x="2262009" y="435610"/>
                  </a:lnTo>
                  <a:lnTo>
                    <a:pt x="2262009" y="0"/>
                  </a:lnTo>
                  <a:lnTo>
                    <a:pt x="0" y="0"/>
                  </a:lnTo>
                  <a:lnTo>
                    <a:pt x="0" y="435610"/>
                  </a:lnTo>
                  <a:lnTo>
                    <a:pt x="0" y="897890"/>
                  </a:lnTo>
                  <a:lnTo>
                    <a:pt x="12" y="4916170"/>
                  </a:lnTo>
                  <a:lnTo>
                    <a:pt x="4524768" y="4916170"/>
                  </a:lnTo>
                  <a:lnTo>
                    <a:pt x="4524768" y="897890"/>
                  </a:lnTo>
                  <a:close/>
                </a:path>
              </a:pathLst>
            </a:custGeom>
            <a:solidFill>
              <a:srgbClr val="BEBEBE"/>
            </a:solidFill>
          </p:spPr>
          <p:txBody>
            <a:bodyPr wrap="square" lIns="0" tIns="0" rIns="0" bIns="0" rtlCol="0"/>
            <a:lstStyle/>
            <a:p>
              <a:endParaRPr/>
            </a:p>
          </p:txBody>
        </p:sp>
        <p:pic>
          <p:nvPicPr>
            <p:cNvPr id="16" name="object 16"/>
            <p:cNvPicPr/>
            <p:nvPr/>
          </p:nvPicPr>
          <p:blipFill>
            <a:blip r:embed="rId3" cstate="print"/>
            <a:stretch>
              <a:fillRect/>
            </a:stretch>
          </p:blipFill>
          <p:spPr>
            <a:xfrm>
              <a:off x="1525" y="1940051"/>
              <a:ext cx="4524753" cy="4916420"/>
            </a:xfrm>
            <a:prstGeom prst="rect">
              <a:avLst/>
            </a:prstGeom>
          </p:spPr>
        </p:pic>
      </p:grpSp>
      <p:sp>
        <p:nvSpPr>
          <p:cNvPr id="21" name="文字方塊 20">
            <a:extLst>
              <a:ext uri="{FF2B5EF4-FFF2-40B4-BE49-F238E27FC236}">
                <a16:creationId xmlns:a16="http://schemas.microsoft.com/office/drawing/2014/main" id="{70C8970D-6C05-97F5-0A96-DE11CB33D55E}"/>
              </a:ext>
            </a:extLst>
          </p:cNvPr>
          <p:cNvSpPr txBox="1"/>
          <p:nvPr/>
        </p:nvSpPr>
        <p:spPr>
          <a:xfrm>
            <a:off x="4155518" y="1164367"/>
            <a:ext cx="3845482" cy="1477328"/>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dirty="0">
                <a:latin typeface="Times New Roman" panose="02020603050405020304" pitchFamily="18" charset="0"/>
                <a:ea typeface="BiauKai" panose="02010601000101010101" pitchFamily="2" charset="-120"/>
                <a:cs typeface="Times New Roman" panose="02020603050405020304" pitchFamily="18" charset="0"/>
              </a:rPr>
              <a:t>學校會幫忙安排面試，但都是</a:t>
            </a:r>
            <a:r>
              <a:rPr kumimoji="1" lang="en-US" altLang="zh-TW" dirty="0">
                <a:latin typeface="Times New Roman" panose="02020603050405020304" pitchFamily="18" charset="0"/>
                <a:ea typeface="BiauKai" panose="02010601000101010101" pitchFamily="2" charset="-120"/>
                <a:cs typeface="Times New Roman" panose="02020603050405020304" pitchFamily="18" charset="0"/>
              </a:rPr>
              <a:t>Jumeirah</a:t>
            </a:r>
            <a:r>
              <a:rPr kumimoji="1" lang="zh-TW" altLang="en-US" dirty="0">
                <a:latin typeface="Times New Roman" panose="02020603050405020304" pitchFamily="18" charset="0"/>
                <a:ea typeface="BiauKai" panose="02010601000101010101" pitchFamily="2" charset="-120"/>
                <a:cs typeface="Times New Roman" panose="02020603050405020304" pitchFamily="18" charset="0"/>
              </a:rPr>
              <a:t>集團如果沒面試成功會再幫忙找別的</a:t>
            </a:r>
          </a:p>
          <a:p>
            <a:pPr marL="285750" indent="-285750">
              <a:buFont typeface="Arial" panose="020B0604020202020204" pitchFamily="34" charset="0"/>
              <a:buChar char="•"/>
            </a:pPr>
            <a:r>
              <a:rPr kumimoji="1" lang="zh-TW" altLang="en-US" dirty="0">
                <a:latin typeface="Times New Roman" panose="02020603050405020304" pitchFamily="18" charset="0"/>
                <a:ea typeface="BiauKai" panose="02010601000101010101" pitchFamily="2" charset="-120"/>
                <a:cs typeface="Times New Roman" panose="02020603050405020304" pitchFamily="18" charset="0"/>
              </a:rPr>
              <a:t>實習住宿的地點要看公司提供哪邊，有機會住宿舍</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sp>
          <p:nvSpPr>
            <p:cNvPr id="4" name="object 4"/>
            <p:cNvSpPr/>
            <p:nvPr/>
          </p:nvSpPr>
          <p:spPr>
            <a:xfrm>
              <a:off x="11444965" y="296478"/>
              <a:ext cx="347980" cy="14604"/>
            </a:xfrm>
            <a:custGeom>
              <a:avLst/>
              <a:gdLst/>
              <a:ahLst/>
              <a:cxnLst/>
              <a:rect l="l" t="t" r="r" b="b"/>
              <a:pathLst>
                <a:path w="347979" h="14604">
                  <a:moveTo>
                    <a:pt x="226366" y="0"/>
                  </a:moveTo>
                  <a:lnTo>
                    <a:pt x="0" y="9809"/>
                  </a:lnTo>
                  <a:lnTo>
                    <a:pt x="74203" y="14118"/>
                  </a:lnTo>
                  <a:lnTo>
                    <a:pt x="347781" y="2429"/>
                  </a:lnTo>
                  <a:lnTo>
                    <a:pt x="226366" y="0"/>
                  </a:lnTo>
                  <a:close/>
                </a:path>
              </a:pathLst>
            </a:custGeom>
            <a:solidFill>
              <a:srgbClr val="A19060"/>
            </a:solidFill>
          </p:spPr>
          <p:txBody>
            <a:bodyPr wrap="square" lIns="0" tIns="0" rIns="0" bIns="0" rtlCol="0"/>
            <a:lstStyle/>
            <a:p>
              <a:endParaRPr/>
            </a:p>
          </p:txBody>
        </p:sp>
        <p:pic>
          <p:nvPicPr>
            <p:cNvPr id="5" name="object 5"/>
            <p:cNvPicPr/>
            <p:nvPr/>
          </p:nvPicPr>
          <p:blipFill>
            <a:blip r:embed="rId3" cstate="print"/>
            <a:stretch>
              <a:fillRect/>
            </a:stretch>
          </p:blipFill>
          <p:spPr>
            <a:xfrm>
              <a:off x="9409175" y="296478"/>
              <a:ext cx="2482479" cy="479077"/>
            </a:xfrm>
            <a:prstGeom prst="rect">
              <a:avLst/>
            </a:prstGeom>
          </p:spPr>
        </p:pic>
      </p:grpSp>
      <p:sp>
        <p:nvSpPr>
          <p:cNvPr id="6" name="object 6"/>
          <p:cNvSpPr txBox="1"/>
          <p:nvPr/>
        </p:nvSpPr>
        <p:spPr>
          <a:xfrm>
            <a:off x="702665" y="906602"/>
            <a:ext cx="5605780" cy="1423035"/>
          </a:xfrm>
          <a:prstGeom prst="rect">
            <a:avLst/>
          </a:prstGeom>
        </p:spPr>
        <p:txBody>
          <a:bodyPr vert="horz" wrap="square" lIns="0" tIns="141605" rIns="0" bIns="0" rtlCol="0">
            <a:spAutoFit/>
          </a:bodyPr>
          <a:lstStyle/>
          <a:p>
            <a:pPr marL="12700" marR="5080">
              <a:lnSpc>
                <a:spcPts val="4990"/>
              </a:lnSpc>
              <a:spcBef>
                <a:spcPts val="1115"/>
              </a:spcBef>
            </a:pPr>
            <a:r>
              <a:rPr lang="zh-TW" altLang="en-US" sz="5000" b="1" spc="70" dirty="0">
                <a:solidFill>
                  <a:srgbClr val="001F48"/>
                </a:solidFill>
                <a:latin typeface="Arial"/>
                <a:cs typeface="Arial"/>
              </a:rPr>
              <a:t>與我們一起開始您的旅程。</a:t>
            </a:r>
            <a:endParaRPr sz="5000" dirty="0">
              <a:latin typeface="Arial"/>
              <a:cs typeface="Arial"/>
            </a:endParaRPr>
          </a:p>
        </p:txBody>
      </p:sp>
      <p:sp>
        <p:nvSpPr>
          <p:cNvPr id="7" name="object 7"/>
          <p:cNvSpPr txBox="1"/>
          <p:nvPr/>
        </p:nvSpPr>
        <p:spPr>
          <a:xfrm>
            <a:off x="702665" y="2597276"/>
            <a:ext cx="5823585" cy="330835"/>
          </a:xfrm>
          <a:prstGeom prst="rect">
            <a:avLst/>
          </a:prstGeom>
        </p:spPr>
        <p:txBody>
          <a:bodyPr vert="horz" wrap="square" lIns="0" tIns="13335" rIns="0" bIns="0" rtlCol="0">
            <a:spAutoFit/>
          </a:bodyPr>
          <a:lstStyle/>
          <a:p>
            <a:pPr marL="12700">
              <a:lnSpc>
                <a:spcPct val="100000"/>
              </a:lnSpc>
              <a:spcBef>
                <a:spcPts val="105"/>
              </a:spcBef>
            </a:pPr>
            <a:r>
              <a:rPr lang="en-US" altLang="zh-TW" sz="2000" b="1" spc="65" dirty="0">
                <a:solidFill>
                  <a:srgbClr val="643A46"/>
                </a:solidFill>
                <a:latin typeface="Arial"/>
                <a:cs typeface="Arial"/>
              </a:rPr>
              <a:t>2023 </a:t>
            </a:r>
            <a:r>
              <a:rPr lang="zh-TW" altLang="en-US" sz="2000" b="1" spc="65" dirty="0">
                <a:solidFill>
                  <a:srgbClr val="643A46"/>
                </a:solidFill>
                <a:latin typeface="Arial"/>
                <a:cs typeface="Arial"/>
              </a:rPr>
              <a:t>年入學時間：</a:t>
            </a:r>
            <a:r>
              <a:rPr lang="en-US" altLang="zh-TW" sz="2000" b="1" spc="65" dirty="0">
                <a:solidFill>
                  <a:srgbClr val="643A46"/>
                </a:solidFill>
                <a:latin typeface="Arial"/>
                <a:cs typeface="Arial"/>
              </a:rPr>
              <a:t>9 </a:t>
            </a:r>
            <a:r>
              <a:rPr lang="zh-TW" altLang="en-US" sz="2000" b="1" spc="65" dirty="0">
                <a:solidFill>
                  <a:srgbClr val="643A46"/>
                </a:solidFill>
                <a:latin typeface="Arial"/>
                <a:cs typeface="Arial"/>
              </a:rPr>
              <a:t>月</a:t>
            </a:r>
            <a:endParaRPr sz="200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DCC0"/>
          </a:solidFill>
        </p:spPr>
        <p:txBody>
          <a:bodyPr wrap="square" lIns="0" tIns="0" rIns="0" bIns="0" rtlCol="0"/>
          <a:lstStyle/>
          <a:p>
            <a:endParaRPr/>
          </a:p>
        </p:txBody>
      </p:sp>
      <p:sp>
        <p:nvSpPr>
          <p:cNvPr id="3" name="object 3"/>
          <p:cNvSpPr txBox="1">
            <a:spLocks noGrp="1"/>
          </p:cNvSpPr>
          <p:nvPr>
            <p:ph type="title"/>
          </p:nvPr>
        </p:nvSpPr>
        <p:spPr>
          <a:xfrm>
            <a:off x="4658995" y="1464690"/>
            <a:ext cx="2874010" cy="864235"/>
          </a:xfrm>
          <a:prstGeom prst="rect">
            <a:avLst/>
          </a:prstGeom>
        </p:spPr>
        <p:txBody>
          <a:bodyPr vert="horz" wrap="square" lIns="0" tIns="88900" rIns="0" bIns="0" rtlCol="0">
            <a:spAutoFit/>
          </a:bodyPr>
          <a:lstStyle/>
          <a:p>
            <a:pPr marL="12700" marR="5080" indent="30480" algn="ctr">
              <a:lnSpc>
                <a:spcPts val="3000"/>
              </a:lnSpc>
              <a:spcBef>
                <a:spcPts val="700"/>
              </a:spcBef>
            </a:pPr>
            <a:r>
              <a:rPr lang="zh-TW" altLang="en-US" sz="3000" spc="20" dirty="0">
                <a:solidFill>
                  <a:srgbClr val="643A46"/>
                </a:solidFill>
              </a:rPr>
              <a:t>在杜拜學習。 </a:t>
            </a:r>
            <a:br>
              <a:rPr lang="en-US" altLang="zh-TW" sz="3000" spc="20" dirty="0">
                <a:solidFill>
                  <a:srgbClr val="643A46"/>
                </a:solidFill>
              </a:rPr>
            </a:br>
            <a:r>
              <a:rPr lang="zh-TW" altLang="en-US" sz="3000" spc="20" dirty="0">
                <a:solidFill>
                  <a:srgbClr val="643A46"/>
                </a:solidFill>
              </a:rPr>
              <a:t>引領世界。</a:t>
            </a:r>
            <a:endParaRPr sz="3000" dirty="0"/>
          </a:p>
        </p:txBody>
      </p:sp>
      <p:sp>
        <p:nvSpPr>
          <p:cNvPr id="4" name="object 4"/>
          <p:cNvSpPr txBox="1"/>
          <p:nvPr/>
        </p:nvSpPr>
        <p:spPr>
          <a:xfrm>
            <a:off x="3402838" y="2544554"/>
            <a:ext cx="5385435" cy="579646"/>
          </a:xfrm>
          <a:prstGeom prst="rect">
            <a:avLst/>
          </a:prstGeom>
        </p:spPr>
        <p:txBody>
          <a:bodyPr vert="horz" wrap="square" lIns="0" tIns="12700" rIns="0" bIns="0" rtlCol="0">
            <a:spAutoFit/>
          </a:bodyPr>
          <a:lstStyle/>
          <a:p>
            <a:pPr marL="3175" algn="ctr">
              <a:spcBef>
                <a:spcPts val="100"/>
              </a:spcBef>
            </a:pPr>
            <a:r>
              <a:rPr lang="zh-TW" altLang="en-US" sz="1800" spc="-10" dirty="0">
                <a:solidFill>
                  <a:srgbClr val="28221F"/>
                </a:solidFill>
                <a:latin typeface="Lucida Sans Unicode"/>
                <a:cs typeface="Lucida Sans Unicode"/>
              </a:rPr>
              <a:t>在阿聯酋酒店管理學院</a:t>
            </a:r>
            <a:endParaRPr lang="zh-TW" altLang="en-US" sz="1800" dirty="0">
              <a:latin typeface="Lucida Sans Unicode"/>
              <a:cs typeface="Lucida Sans Unicode"/>
            </a:endParaRPr>
          </a:p>
          <a:p>
            <a:pPr marL="3175" algn="ctr">
              <a:lnSpc>
                <a:spcPct val="100000"/>
              </a:lnSpc>
              <a:spcBef>
                <a:spcPts val="100"/>
              </a:spcBef>
            </a:pPr>
            <a:r>
              <a:rPr lang="zh-TW" altLang="en-US" sz="1800" spc="-10" dirty="0">
                <a:solidFill>
                  <a:srgbClr val="28221F"/>
                </a:solidFill>
                <a:latin typeface="Lucida Sans Unicode"/>
                <a:cs typeface="Lucida Sans Unicode"/>
              </a:rPr>
              <a:t>建立一個有價值的職業</a:t>
            </a:r>
          </a:p>
        </p:txBody>
      </p:sp>
      <p:sp>
        <p:nvSpPr>
          <p:cNvPr id="5" name="object 5"/>
          <p:cNvSpPr txBox="1"/>
          <p:nvPr/>
        </p:nvSpPr>
        <p:spPr>
          <a:xfrm>
            <a:off x="5253354" y="3608984"/>
            <a:ext cx="1684020" cy="1447800"/>
          </a:xfrm>
          <a:prstGeom prst="rect">
            <a:avLst/>
          </a:prstGeom>
        </p:spPr>
        <p:txBody>
          <a:bodyPr vert="horz" wrap="square" lIns="0" tIns="12700" rIns="0" bIns="0" rtlCol="0">
            <a:spAutoFit/>
          </a:bodyPr>
          <a:lstStyle/>
          <a:p>
            <a:pPr marL="12700" marR="5080" algn="ctr">
              <a:lnSpc>
                <a:spcPct val="133000"/>
              </a:lnSpc>
              <a:spcBef>
                <a:spcPts val="100"/>
              </a:spcBef>
            </a:pPr>
            <a:r>
              <a:rPr sz="1000" spc="30" dirty="0">
                <a:solidFill>
                  <a:srgbClr val="28221F"/>
                </a:solidFill>
                <a:latin typeface="Lucida Sans Unicode"/>
                <a:cs typeface="Lucida Sans Unicode"/>
              </a:rPr>
              <a:t>Bu</a:t>
            </a:r>
            <a:r>
              <a:rPr sz="1000" spc="-40" dirty="0">
                <a:solidFill>
                  <a:srgbClr val="28221F"/>
                </a:solidFill>
                <a:latin typeface="Lucida Sans Unicode"/>
                <a:cs typeface="Lucida Sans Unicode"/>
              </a:rPr>
              <a:t>ilding</a:t>
            </a:r>
            <a:r>
              <a:rPr sz="1000" spc="-60" dirty="0">
                <a:solidFill>
                  <a:srgbClr val="28221F"/>
                </a:solidFill>
                <a:latin typeface="Lucida Sans Unicode"/>
                <a:cs typeface="Lucida Sans Unicode"/>
              </a:rPr>
              <a:t> </a:t>
            </a:r>
            <a:r>
              <a:rPr sz="1000" spc="-75" dirty="0">
                <a:solidFill>
                  <a:srgbClr val="28221F"/>
                </a:solidFill>
                <a:latin typeface="Lucida Sans Unicode"/>
                <a:cs typeface="Lucida Sans Unicode"/>
              </a:rPr>
              <a:t>69,</a:t>
            </a:r>
            <a:r>
              <a:rPr sz="1000" spc="-25" dirty="0">
                <a:solidFill>
                  <a:srgbClr val="28221F"/>
                </a:solidFill>
                <a:latin typeface="Lucida Sans Unicode"/>
                <a:cs typeface="Lucida Sans Unicode"/>
              </a:rPr>
              <a:t> </a:t>
            </a:r>
            <a:r>
              <a:rPr sz="1000" spc="-55" dirty="0">
                <a:solidFill>
                  <a:srgbClr val="28221F"/>
                </a:solidFill>
                <a:latin typeface="Lucida Sans Unicode"/>
                <a:cs typeface="Lucida Sans Unicode"/>
              </a:rPr>
              <a:t>A</a:t>
            </a:r>
            <a:r>
              <a:rPr sz="1000" spc="-40" dirty="0">
                <a:solidFill>
                  <a:srgbClr val="28221F"/>
                </a:solidFill>
                <a:latin typeface="Lucida Sans Unicode"/>
                <a:cs typeface="Lucida Sans Unicode"/>
              </a:rPr>
              <a:t>l</a:t>
            </a:r>
            <a:r>
              <a:rPr sz="1000" spc="-55" dirty="0">
                <a:solidFill>
                  <a:srgbClr val="28221F"/>
                </a:solidFill>
                <a:latin typeface="Lucida Sans Unicode"/>
                <a:cs typeface="Lucida Sans Unicode"/>
              </a:rPr>
              <a:t> </a:t>
            </a:r>
            <a:r>
              <a:rPr sz="1000" spc="5" dirty="0">
                <a:solidFill>
                  <a:srgbClr val="28221F"/>
                </a:solidFill>
                <a:latin typeface="Lucida Sans Unicode"/>
                <a:cs typeface="Lucida Sans Unicode"/>
              </a:rPr>
              <a:t>S</a:t>
            </a:r>
            <a:r>
              <a:rPr sz="1000" spc="-20" dirty="0">
                <a:solidFill>
                  <a:srgbClr val="28221F"/>
                </a:solidFill>
                <a:latin typeface="Lucida Sans Unicode"/>
                <a:cs typeface="Lucida Sans Unicode"/>
              </a:rPr>
              <a:t>aqoo</a:t>
            </a:r>
            <a:r>
              <a:rPr sz="1000" spc="-40" dirty="0">
                <a:solidFill>
                  <a:srgbClr val="28221F"/>
                </a:solidFill>
                <a:latin typeface="Lucida Sans Unicode"/>
                <a:cs typeface="Lucida Sans Unicode"/>
              </a:rPr>
              <a:t>l</a:t>
            </a:r>
            <a:r>
              <a:rPr sz="1000" spc="-65" dirty="0">
                <a:solidFill>
                  <a:srgbClr val="28221F"/>
                </a:solidFill>
                <a:latin typeface="Lucida Sans Unicode"/>
                <a:cs typeface="Lucida Sans Unicode"/>
              </a:rPr>
              <a:t> </a:t>
            </a:r>
            <a:r>
              <a:rPr sz="1000" spc="5" dirty="0">
                <a:solidFill>
                  <a:srgbClr val="28221F"/>
                </a:solidFill>
                <a:latin typeface="Lucida Sans Unicode"/>
                <a:cs typeface="Lucida Sans Unicode"/>
              </a:rPr>
              <a:t>S</a:t>
            </a:r>
            <a:r>
              <a:rPr sz="1000" spc="-30" dirty="0">
                <a:solidFill>
                  <a:srgbClr val="28221F"/>
                </a:solidFill>
                <a:latin typeface="Lucida Sans Unicode"/>
                <a:cs typeface="Lucida Sans Unicode"/>
              </a:rPr>
              <a:t>t</a:t>
            </a:r>
            <a:r>
              <a:rPr sz="1000" spc="-10" dirty="0">
                <a:solidFill>
                  <a:srgbClr val="28221F"/>
                </a:solidFill>
                <a:latin typeface="Lucida Sans Unicode"/>
                <a:cs typeface="Lucida Sans Unicode"/>
              </a:rPr>
              <a:t>r</a:t>
            </a:r>
            <a:r>
              <a:rPr sz="1000" dirty="0">
                <a:solidFill>
                  <a:srgbClr val="28221F"/>
                </a:solidFill>
                <a:latin typeface="Lucida Sans Unicode"/>
                <a:cs typeface="Lucida Sans Unicode"/>
              </a:rPr>
              <a:t>ee</a:t>
            </a:r>
            <a:r>
              <a:rPr sz="1000" spc="-25" dirty="0">
                <a:solidFill>
                  <a:srgbClr val="28221F"/>
                </a:solidFill>
                <a:latin typeface="Lucida Sans Unicode"/>
                <a:cs typeface="Lucida Sans Unicode"/>
              </a:rPr>
              <a:t>t  </a:t>
            </a:r>
            <a:r>
              <a:rPr sz="1000" dirty="0">
                <a:solidFill>
                  <a:srgbClr val="28221F"/>
                </a:solidFill>
                <a:latin typeface="Lucida Sans Unicode"/>
                <a:cs typeface="Lucida Sans Unicode"/>
              </a:rPr>
              <a:t>Umm</a:t>
            </a:r>
            <a:r>
              <a:rPr sz="1000" spc="-65" dirty="0">
                <a:solidFill>
                  <a:srgbClr val="28221F"/>
                </a:solidFill>
                <a:latin typeface="Lucida Sans Unicode"/>
                <a:cs typeface="Lucida Sans Unicode"/>
              </a:rPr>
              <a:t> </a:t>
            </a:r>
            <a:r>
              <a:rPr sz="1000" spc="-10" dirty="0">
                <a:solidFill>
                  <a:srgbClr val="28221F"/>
                </a:solidFill>
                <a:latin typeface="Lucida Sans Unicode"/>
                <a:cs typeface="Lucida Sans Unicode"/>
              </a:rPr>
              <a:t>Suqeim</a:t>
            </a:r>
            <a:r>
              <a:rPr sz="1000" spc="-65" dirty="0">
                <a:solidFill>
                  <a:srgbClr val="28221F"/>
                </a:solidFill>
                <a:latin typeface="Lucida Sans Unicode"/>
                <a:cs typeface="Lucida Sans Unicode"/>
              </a:rPr>
              <a:t> 3</a:t>
            </a:r>
            <a:endParaRPr sz="1000" dirty="0">
              <a:latin typeface="Lucida Sans Unicode"/>
              <a:cs typeface="Lucida Sans Unicode"/>
            </a:endParaRPr>
          </a:p>
          <a:p>
            <a:pPr marL="2540" algn="ctr">
              <a:lnSpc>
                <a:spcPct val="100000"/>
              </a:lnSpc>
              <a:spcBef>
                <a:spcPts val="405"/>
              </a:spcBef>
            </a:pPr>
            <a:r>
              <a:rPr sz="1000" spc="-20" dirty="0">
                <a:solidFill>
                  <a:srgbClr val="28221F"/>
                </a:solidFill>
                <a:latin typeface="Lucida Sans Unicode"/>
                <a:cs typeface="Lucida Sans Unicode"/>
              </a:rPr>
              <a:t>Dubai</a:t>
            </a:r>
            <a:endParaRPr sz="1000" dirty="0">
              <a:latin typeface="Lucida Sans Unicode"/>
              <a:cs typeface="Lucida Sans Unicode"/>
            </a:endParaRPr>
          </a:p>
          <a:p>
            <a:pPr algn="ctr">
              <a:lnSpc>
                <a:spcPct val="100000"/>
              </a:lnSpc>
              <a:spcBef>
                <a:spcPts val="400"/>
              </a:spcBef>
            </a:pPr>
            <a:r>
              <a:rPr sz="1000" spc="20" dirty="0">
                <a:solidFill>
                  <a:srgbClr val="28221F"/>
                </a:solidFill>
                <a:latin typeface="Lucida Sans Unicode"/>
                <a:cs typeface="Lucida Sans Unicode"/>
              </a:rPr>
              <a:t>U</a:t>
            </a:r>
            <a:r>
              <a:rPr sz="1000" spc="-25" dirty="0">
                <a:solidFill>
                  <a:srgbClr val="28221F"/>
                </a:solidFill>
                <a:latin typeface="Lucida Sans Unicode"/>
                <a:cs typeface="Lucida Sans Unicode"/>
              </a:rPr>
              <a:t>ni</a:t>
            </a:r>
            <a:r>
              <a:rPr sz="1000" spc="-30" dirty="0">
                <a:solidFill>
                  <a:srgbClr val="28221F"/>
                </a:solidFill>
                <a:latin typeface="Lucida Sans Unicode"/>
                <a:cs typeface="Lucida Sans Unicode"/>
              </a:rPr>
              <a:t>t</a:t>
            </a:r>
            <a:r>
              <a:rPr sz="1000" dirty="0">
                <a:solidFill>
                  <a:srgbClr val="28221F"/>
                </a:solidFill>
                <a:latin typeface="Lucida Sans Unicode"/>
                <a:cs typeface="Lucida Sans Unicode"/>
              </a:rPr>
              <a:t>e</a:t>
            </a:r>
            <a:r>
              <a:rPr sz="1000" spc="-20" dirty="0">
                <a:solidFill>
                  <a:srgbClr val="28221F"/>
                </a:solidFill>
                <a:latin typeface="Lucida Sans Unicode"/>
                <a:cs typeface="Lucida Sans Unicode"/>
              </a:rPr>
              <a:t>d</a:t>
            </a:r>
            <a:r>
              <a:rPr sz="1000" spc="-55" dirty="0">
                <a:solidFill>
                  <a:srgbClr val="28221F"/>
                </a:solidFill>
                <a:latin typeface="Lucida Sans Unicode"/>
                <a:cs typeface="Lucida Sans Unicode"/>
              </a:rPr>
              <a:t> </a:t>
            </a:r>
            <a:r>
              <a:rPr sz="1000" spc="-60" dirty="0">
                <a:solidFill>
                  <a:srgbClr val="28221F"/>
                </a:solidFill>
                <a:latin typeface="Lucida Sans Unicode"/>
                <a:cs typeface="Lucida Sans Unicode"/>
              </a:rPr>
              <a:t>A</a:t>
            </a:r>
            <a:r>
              <a:rPr sz="1000" spc="-10" dirty="0">
                <a:solidFill>
                  <a:srgbClr val="28221F"/>
                </a:solidFill>
                <a:latin typeface="Lucida Sans Unicode"/>
                <a:cs typeface="Lucida Sans Unicode"/>
              </a:rPr>
              <a:t>rab</a:t>
            </a:r>
            <a:r>
              <a:rPr sz="1000" spc="-60" dirty="0">
                <a:solidFill>
                  <a:srgbClr val="28221F"/>
                </a:solidFill>
                <a:latin typeface="Lucida Sans Unicode"/>
                <a:cs typeface="Lucida Sans Unicode"/>
              </a:rPr>
              <a:t> </a:t>
            </a:r>
            <a:r>
              <a:rPr sz="1000" spc="-5" dirty="0">
                <a:solidFill>
                  <a:srgbClr val="28221F"/>
                </a:solidFill>
                <a:latin typeface="Lucida Sans Unicode"/>
                <a:cs typeface="Lucida Sans Unicode"/>
              </a:rPr>
              <a:t>Em</a:t>
            </a:r>
            <a:r>
              <a:rPr sz="1000" spc="-10" dirty="0">
                <a:solidFill>
                  <a:srgbClr val="28221F"/>
                </a:solidFill>
                <a:latin typeface="Lucida Sans Unicode"/>
                <a:cs typeface="Lucida Sans Unicode"/>
              </a:rPr>
              <a:t>ir</a:t>
            </a:r>
            <a:r>
              <a:rPr sz="1000" spc="-25" dirty="0">
                <a:solidFill>
                  <a:srgbClr val="28221F"/>
                </a:solidFill>
                <a:latin typeface="Lucida Sans Unicode"/>
                <a:cs typeface="Lucida Sans Unicode"/>
              </a:rPr>
              <a:t>a</a:t>
            </a:r>
            <a:r>
              <a:rPr sz="1000" spc="-30" dirty="0">
                <a:solidFill>
                  <a:srgbClr val="28221F"/>
                </a:solidFill>
                <a:latin typeface="Lucida Sans Unicode"/>
                <a:cs typeface="Lucida Sans Unicode"/>
              </a:rPr>
              <a:t>t</a:t>
            </a:r>
            <a:r>
              <a:rPr sz="1000" dirty="0">
                <a:solidFill>
                  <a:srgbClr val="28221F"/>
                </a:solidFill>
                <a:latin typeface="Lucida Sans Unicode"/>
                <a:cs typeface="Lucida Sans Unicode"/>
              </a:rPr>
              <a:t>e</a:t>
            </a:r>
            <a:r>
              <a:rPr sz="1000" spc="-35" dirty="0">
                <a:solidFill>
                  <a:srgbClr val="28221F"/>
                </a:solidFill>
                <a:latin typeface="Lucida Sans Unicode"/>
                <a:cs typeface="Lucida Sans Unicode"/>
              </a:rPr>
              <a:t>s</a:t>
            </a:r>
            <a:endParaRPr sz="1000" dirty="0">
              <a:latin typeface="Lucida Sans Unicode"/>
              <a:cs typeface="Lucida Sans Unicode"/>
            </a:endParaRPr>
          </a:p>
          <a:p>
            <a:pPr>
              <a:lnSpc>
                <a:spcPct val="100000"/>
              </a:lnSpc>
              <a:spcBef>
                <a:spcPts val="5"/>
              </a:spcBef>
            </a:pPr>
            <a:endParaRPr sz="1300" dirty="0">
              <a:latin typeface="Lucida Sans Unicode"/>
              <a:cs typeface="Lucida Sans Unicode"/>
            </a:endParaRPr>
          </a:p>
          <a:p>
            <a:pPr algn="ctr">
              <a:lnSpc>
                <a:spcPct val="100000"/>
              </a:lnSpc>
            </a:pPr>
            <a:r>
              <a:rPr sz="1000" spc="10" dirty="0">
                <a:solidFill>
                  <a:srgbClr val="28221F"/>
                </a:solidFill>
                <a:latin typeface="Lucida Sans Unicode"/>
                <a:cs typeface="Lucida Sans Unicode"/>
              </a:rPr>
              <a:t>E</a:t>
            </a:r>
            <a:r>
              <a:rPr sz="1000" spc="-75" dirty="0">
                <a:solidFill>
                  <a:srgbClr val="28221F"/>
                </a:solidFill>
                <a:latin typeface="Lucida Sans Unicode"/>
                <a:cs typeface="Lucida Sans Unicode"/>
              </a:rPr>
              <a:t> </a:t>
            </a:r>
            <a:r>
              <a:rPr sz="1000" b="1" spc="5" dirty="0">
                <a:solidFill>
                  <a:srgbClr val="28221F"/>
                </a:solidFill>
                <a:latin typeface="Arial"/>
                <a:cs typeface="Arial"/>
                <a:hlinkClick r:id="rId2"/>
              </a:rPr>
              <a:t>info@eahm.ae</a:t>
            </a:r>
            <a:endParaRPr sz="1000" dirty="0">
              <a:latin typeface="Arial"/>
              <a:cs typeface="Arial"/>
            </a:endParaRPr>
          </a:p>
          <a:p>
            <a:pPr marL="635" algn="ctr">
              <a:lnSpc>
                <a:spcPct val="100000"/>
              </a:lnSpc>
              <a:spcBef>
                <a:spcPts val="400"/>
              </a:spcBef>
            </a:pPr>
            <a:r>
              <a:rPr sz="1000" spc="-85" dirty="0">
                <a:solidFill>
                  <a:srgbClr val="28221F"/>
                </a:solidFill>
                <a:latin typeface="Lucida Sans Unicode"/>
                <a:cs typeface="Lucida Sans Unicode"/>
              </a:rPr>
              <a:t>T</a:t>
            </a:r>
            <a:r>
              <a:rPr sz="1000" spc="-55" dirty="0">
                <a:solidFill>
                  <a:srgbClr val="28221F"/>
                </a:solidFill>
                <a:latin typeface="Lucida Sans Unicode"/>
                <a:cs typeface="Lucida Sans Unicode"/>
              </a:rPr>
              <a:t> </a:t>
            </a:r>
            <a:r>
              <a:rPr sz="1000" b="1" spc="-25" dirty="0">
                <a:solidFill>
                  <a:srgbClr val="28221F"/>
                </a:solidFill>
                <a:latin typeface="Arial"/>
                <a:cs typeface="Arial"/>
              </a:rPr>
              <a:t>+</a:t>
            </a:r>
            <a:r>
              <a:rPr sz="1000" b="1" spc="5" dirty="0">
                <a:solidFill>
                  <a:srgbClr val="28221F"/>
                </a:solidFill>
                <a:latin typeface="Arial"/>
                <a:cs typeface="Arial"/>
              </a:rPr>
              <a:t>97</a:t>
            </a:r>
            <a:r>
              <a:rPr sz="1000" b="1" spc="10" dirty="0">
                <a:solidFill>
                  <a:srgbClr val="28221F"/>
                </a:solidFill>
                <a:latin typeface="Arial"/>
                <a:cs typeface="Arial"/>
              </a:rPr>
              <a:t>1</a:t>
            </a:r>
            <a:r>
              <a:rPr sz="1000" b="1" spc="15" dirty="0">
                <a:solidFill>
                  <a:srgbClr val="28221F"/>
                </a:solidFill>
                <a:latin typeface="Arial"/>
                <a:cs typeface="Arial"/>
              </a:rPr>
              <a:t> </a:t>
            </a:r>
            <a:r>
              <a:rPr sz="1000" b="1" spc="10" dirty="0">
                <a:solidFill>
                  <a:srgbClr val="28221F"/>
                </a:solidFill>
                <a:latin typeface="Arial"/>
                <a:cs typeface="Arial"/>
              </a:rPr>
              <a:t>4</a:t>
            </a:r>
            <a:r>
              <a:rPr sz="1000" b="1" spc="-10" dirty="0">
                <a:solidFill>
                  <a:srgbClr val="28221F"/>
                </a:solidFill>
                <a:latin typeface="Arial"/>
                <a:cs typeface="Arial"/>
              </a:rPr>
              <a:t> </a:t>
            </a:r>
            <a:r>
              <a:rPr sz="1000" b="1" spc="5" dirty="0">
                <a:solidFill>
                  <a:srgbClr val="28221F"/>
                </a:solidFill>
                <a:latin typeface="Arial"/>
                <a:cs typeface="Arial"/>
              </a:rPr>
              <a:t>31</a:t>
            </a:r>
            <a:r>
              <a:rPr sz="1000" b="1" spc="10" dirty="0">
                <a:solidFill>
                  <a:srgbClr val="28221F"/>
                </a:solidFill>
                <a:latin typeface="Arial"/>
                <a:cs typeface="Arial"/>
              </a:rPr>
              <a:t>5</a:t>
            </a:r>
            <a:r>
              <a:rPr sz="1000" b="1" spc="15" dirty="0">
                <a:solidFill>
                  <a:srgbClr val="28221F"/>
                </a:solidFill>
                <a:latin typeface="Arial"/>
                <a:cs typeface="Arial"/>
              </a:rPr>
              <a:t> </a:t>
            </a:r>
            <a:r>
              <a:rPr sz="1000" b="1" spc="5" dirty="0">
                <a:solidFill>
                  <a:srgbClr val="28221F"/>
                </a:solidFill>
                <a:latin typeface="Arial"/>
                <a:cs typeface="Arial"/>
              </a:rPr>
              <a:t>555</a:t>
            </a:r>
            <a:r>
              <a:rPr sz="1000" b="1" spc="10" dirty="0">
                <a:solidFill>
                  <a:srgbClr val="28221F"/>
                </a:solidFill>
                <a:latin typeface="Arial"/>
                <a:cs typeface="Arial"/>
              </a:rPr>
              <a:t>5</a:t>
            </a:r>
            <a:endParaRPr sz="1000" dirty="0">
              <a:latin typeface="Arial"/>
              <a:cs typeface="Arial"/>
            </a:endParaRPr>
          </a:p>
        </p:txBody>
      </p:sp>
      <p:sp>
        <p:nvSpPr>
          <p:cNvPr id="6" name="object 6"/>
          <p:cNvSpPr txBox="1"/>
          <p:nvPr/>
        </p:nvSpPr>
        <p:spPr>
          <a:xfrm>
            <a:off x="5000625" y="6088176"/>
            <a:ext cx="2191385" cy="177800"/>
          </a:xfrm>
          <a:prstGeom prst="rect">
            <a:avLst/>
          </a:prstGeom>
        </p:spPr>
        <p:txBody>
          <a:bodyPr vert="horz" wrap="square" lIns="0" tIns="12065" rIns="0" bIns="0" rtlCol="0">
            <a:spAutoFit/>
          </a:bodyPr>
          <a:lstStyle/>
          <a:p>
            <a:pPr marL="12700">
              <a:lnSpc>
                <a:spcPct val="100000"/>
              </a:lnSpc>
              <a:spcBef>
                <a:spcPts val="95"/>
              </a:spcBef>
            </a:pPr>
            <a:r>
              <a:rPr sz="1000" spc="-10" dirty="0">
                <a:latin typeface="Lucida Sans Unicode"/>
                <a:cs typeface="Lucida Sans Unicode"/>
              </a:rPr>
              <a:t>Search</a:t>
            </a:r>
            <a:r>
              <a:rPr sz="1000" spc="-70" dirty="0">
                <a:latin typeface="Lucida Sans Unicode"/>
                <a:cs typeface="Lucida Sans Unicode"/>
              </a:rPr>
              <a:t> </a:t>
            </a:r>
            <a:r>
              <a:rPr sz="1000" spc="-20" dirty="0">
                <a:solidFill>
                  <a:srgbClr val="360945"/>
                </a:solidFill>
                <a:latin typeface="Lucida Sans Unicode"/>
                <a:cs typeface="Lucida Sans Unicode"/>
              </a:rPr>
              <a:t>‘</a:t>
            </a:r>
            <a:r>
              <a:rPr sz="1000" b="1" spc="-20" dirty="0">
                <a:solidFill>
                  <a:srgbClr val="360945"/>
                </a:solidFill>
                <a:latin typeface="Arial"/>
                <a:cs typeface="Arial"/>
              </a:rPr>
              <a:t>Emirates</a:t>
            </a:r>
            <a:r>
              <a:rPr sz="1000" b="1" spc="-15" dirty="0">
                <a:solidFill>
                  <a:srgbClr val="360945"/>
                </a:solidFill>
                <a:latin typeface="Arial"/>
                <a:cs typeface="Arial"/>
              </a:rPr>
              <a:t> </a:t>
            </a:r>
            <a:r>
              <a:rPr sz="1000" b="1" spc="-30" dirty="0">
                <a:solidFill>
                  <a:srgbClr val="360945"/>
                </a:solidFill>
                <a:latin typeface="Arial"/>
                <a:cs typeface="Arial"/>
              </a:rPr>
              <a:t>Academy</a:t>
            </a:r>
            <a:r>
              <a:rPr sz="1000" spc="-30" dirty="0">
                <a:solidFill>
                  <a:srgbClr val="360945"/>
                </a:solidFill>
                <a:latin typeface="Lucida Sans Unicode"/>
                <a:cs typeface="Lucida Sans Unicode"/>
              </a:rPr>
              <a:t>’</a:t>
            </a:r>
            <a:r>
              <a:rPr sz="1000" spc="-35" dirty="0">
                <a:solidFill>
                  <a:srgbClr val="360945"/>
                </a:solidFill>
                <a:latin typeface="Lucida Sans Unicode"/>
                <a:cs typeface="Lucida Sans Unicode"/>
              </a:rPr>
              <a:t> </a:t>
            </a:r>
            <a:r>
              <a:rPr sz="1000" spc="-15" dirty="0">
                <a:latin typeface="Lucida Sans Unicode"/>
                <a:cs typeface="Lucida Sans Unicode"/>
              </a:rPr>
              <a:t>on</a:t>
            </a:r>
            <a:r>
              <a:rPr sz="1000" spc="-55" dirty="0">
                <a:latin typeface="Lucida Sans Unicode"/>
                <a:cs typeface="Lucida Sans Unicode"/>
              </a:rPr>
              <a:t> </a:t>
            </a:r>
            <a:r>
              <a:rPr sz="1000" spc="-30" dirty="0">
                <a:latin typeface="Lucida Sans Unicode"/>
                <a:cs typeface="Lucida Sans Unicode"/>
              </a:rPr>
              <a:t>social</a:t>
            </a:r>
            <a:endParaRPr sz="1000">
              <a:latin typeface="Lucida Sans Unicode"/>
              <a:cs typeface="Lucida Sans Unicode"/>
            </a:endParaRPr>
          </a:p>
        </p:txBody>
      </p:sp>
      <p:grpSp>
        <p:nvGrpSpPr>
          <p:cNvPr id="7" name="object 7"/>
          <p:cNvGrpSpPr/>
          <p:nvPr/>
        </p:nvGrpSpPr>
        <p:grpSpPr>
          <a:xfrm>
            <a:off x="5137403" y="5688121"/>
            <a:ext cx="274320" cy="280035"/>
            <a:chOff x="5137403" y="5688121"/>
            <a:chExt cx="274320" cy="280035"/>
          </a:xfrm>
        </p:grpSpPr>
        <p:sp>
          <p:nvSpPr>
            <p:cNvPr id="8" name="object 8"/>
            <p:cNvSpPr/>
            <p:nvPr/>
          </p:nvSpPr>
          <p:spPr>
            <a:xfrm>
              <a:off x="5137403" y="5688121"/>
              <a:ext cx="274320" cy="280035"/>
            </a:xfrm>
            <a:custGeom>
              <a:avLst/>
              <a:gdLst/>
              <a:ahLst/>
              <a:cxnLst/>
              <a:rect l="l" t="t" r="r" b="b"/>
              <a:pathLst>
                <a:path w="274320" h="280035">
                  <a:moveTo>
                    <a:pt x="136992" y="0"/>
                  </a:moveTo>
                  <a:lnTo>
                    <a:pt x="93520" y="6991"/>
                  </a:lnTo>
                  <a:lnTo>
                    <a:pt x="55893" y="26535"/>
                  </a:lnTo>
                  <a:lnTo>
                    <a:pt x="26302" y="56485"/>
                  </a:lnTo>
                  <a:lnTo>
                    <a:pt x="6941" y="94695"/>
                  </a:lnTo>
                  <a:lnTo>
                    <a:pt x="0" y="139020"/>
                  </a:lnTo>
                  <a:lnTo>
                    <a:pt x="6941" y="183547"/>
                  </a:lnTo>
                  <a:lnTo>
                    <a:pt x="26303" y="222241"/>
                  </a:lnTo>
                  <a:lnTo>
                    <a:pt x="55893" y="252769"/>
                  </a:lnTo>
                  <a:lnTo>
                    <a:pt x="93521" y="272796"/>
                  </a:lnTo>
                  <a:lnTo>
                    <a:pt x="136992" y="279991"/>
                  </a:lnTo>
                  <a:lnTo>
                    <a:pt x="180464" y="272796"/>
                  </a:lnTo>
                  <a:lnTo>
                    <a:pt x="218091" y="252769"/>
                  </a:lnTo>
                  <a:lnTo>
                    <a:pt x="247682" y="222241"/>
                  </a:lnTo>
                  <a:lnTo>
                    <a:pt x="267044" y="183547"/>
                  </a:lnTo>
                  <a:lnTo>
                    <a:pt x="273985" y="139020"/>
                  </a:lnTo>
                  <a:lnTo>
                    <a:pt x="267044" y="94695"/>
                  </a:lnTo>
                  <a:lnTo>
                    <a:pt x="247682" y="56485"/>
                  </a:lnTo>
                  <a:lnTo>
                    <a:pt x="218091" y="26535"/>
                  </a:lnTo>
                  <a:lnTo>
                    <a:pt x="180464" y="6991"/>
                  </a:lnTo>
                  <a:lnTo>
                    <a:pt x="136992" y="0"/>
                  </a:lnTo>
                  <a:close/>
                </a:path>
              </a:pathLst>
            </a:custGeom>
            <a:solidFill>
              <a:srgbClr val="530836"/>
            </a:solidFill>
          </p:spPr>
          <p:txBody>
            <a:bodyPr wrap="square" lIns="0" tIns="0" rIns="0" bIns="0" rtlCol="0"/>
            <a:lstStyle/>
            <a:p>
              <a:endParaRPr/>
            </a:p>
          </p:txBody>
        </p:sp>
        <p:pic>
          <p:nvPicPr>
            <p:cNvPr id="9" name="object 9"/>
            <p:cNvPicPr/>
            <p:nvPr/>
          </p:nvPicPr>
          <p:blipFill>
            <a:blip r:embed="rId3" cstate="print"/>
            <a:stretch>
              <a:fillRect/>
            </a:stretch>
          </p:blipFill>
          <p:spPr>
            <a:xfrm>
              <a:off x="5194485" y="5747426"/>
              <a:ext cx="159821" cy="159437"/>
            </a:xfrm>
            <a:prstGeom prst="rect">
              <a:avLst/>
            </a:prstGeom>
          </p:spPr>
        </p:pic>
      </p:grpSp>
      <p:grpSp>
        <p:nvGrpSpPr>
          <p:cNvPr id="10" name="object 10"/>
          <p:cNvGrpSpPr/>
          <p:nvPr/>
        </p:nvGrpSpPr>
        <p:grpSpPr>
          <a:xfrm>
            <a:off x="6367497" y="5688121"/>
            <a:ext cx="274955" cy="280035"/>
            <a:chOff x="6367497" y="5688121"/>
            <a:chExt cx="274955" cy="280035"/>
          </a:xfrm>
        </p:grpSpPr>
        <p:sp>
          <p:nvSpPr>
            <p:cNvPr id="11" name="object 11"/>
            <p:cNvSpPr/>
            <p:nvPr/>
          </p:nvSpPr>
          <p:spPr>
            <a:xfrm>
              <a:off x="6367497" y="5688121"/>
              <a:ext cx="274955" cy="280035"/>
            </a:xfrm>
            <a:custGeom>
              <a:avLst/>
              <a:gdLst/>
              <a:ahLst/>
              <a:cxnLst/>
              <a:rect l="l" t="t" r="r" b="b"/>
              <a:pathLst>
                <a:path w="274954" h="280035">
                  <a:moveTo>
                    <a:pt x="137931" y="0"/>
                  </a:moveTo>
                  <a:lnTo>
                    <a:pt x="94366" y="6991"/>
                  </a:lnTo>
                  <a:lnTo>
                    <a:pt x="56507" y="26535"/>
                  </a:lnTo>
                  <a:lnTo>
                    <a:pt x="26636" y="56485"/>
                  </a:lnTo>
                  <a:lnTo>
                    <a:pt x="7039" y="94695"/>
                  </a:lnTo>
                  <a:lnTo>
                    <a:pt x="0" y="139020"/>
                  </a:lnTo>
                  <a:lnTo>
                    <a:pt x="7039" y="183547"/>
                  </a:lnTo>
                  <a:lnTo>
                    <a:pt x="26637" y="222241"/>
                  </a:lnTo>
                  <a:lnTo>
                    <a:pt x="56507" y="252769"/>
                  </a:lnTo>
                  <a:lnTo>
                    <a:pt x="94366" y="272796"/>
                  </a:lnTo>
                  <a:lnTo>
                    <a:pt x="137931" y="279991"/>
                  </a:lnTo>
                  <a:lnTo>
                    <a:pt x="181395" y="272796"/>
                  </a:lnTo>
                  <a:lnTo>
                    <a:pt x="219015" y="252769"/>
                  </a:lnTo>
                  <a:lnTo>
                    <a:pt x="248600" y="222241"/>
                  </a:lnTo>
                  <a:lnTo>
                    <a:pt x="267958" y="183547"/>
                  </a:lnTo>
                  <a:lnTo>
                    <a:pt x="274898" y="139020"/>
                  </a:lnTo>
                  <a:lnTo>
                    <a:pt x="267958" y="94695"/>
                  </a:lnTo>
                  <a:lnTo>
                    <a:pt x="248600" y="56485"/>
                  </a:lnTo>
                  <a:lnTo>
                    <a:pt x="219015" y="26535"/>
                  </a:lnTo>
                  <a:lnTo>
                    <a:pt x="181395" y="6991"/>
                  </a:lnTo>
                  <a:lnTo>
                    <a:pt x="137931" y="0"/>
                  </a:lnTo>
                  <a:close/>
                </a:path>
              </a:pathLst>
            </a:custGeom>
            <a:solidFill>
              <a:srgbClr val="530836"/>
            </a:solidFill>
          </p:spPr>
          <p:txBody>
            <a:bodyPr wrap="square" lIns="0" tIns="0" rIns="0" bIns="0" rtlCol="0"/>
            <a:lstStyle/>
            <a:p>
              <a:endParaRPr/>
            </a:p>
          </p:txBody>
        </p:sp>
        <p:pic>
          <p:nvPicPr>
            <p:cNvPr id="12" name="object 12"/>
            <p:cNvPicPr/>
            <p:nvPr/>
          </p:nvPicPr>
          <p:blipFill>
            <a:blip r:embed="rId4" cstate="print"/>
            <a:stretch>
              <a:fillRect/>
            </a:stretch>
          </p:blipFill>
          <p:spPr>
            <a:xfrm>
              <a:off x="6468396" y="5745476"/>
              <a:ext cx="74190" cy="163331"/>
            </a:xfrm>
            <a:prstGeom prst="rect">
              <a:avLst/>
            </a:prstGeom>
          </p:spPr>
        </p:pic>
      </p:grpSp>
      <p:grpSp>
        <p:nvGrpSpPr>
          <p:cNvPr id="13" name="object 13"/>
          <p:cNvGrpSpPr/>
          <p:nvPr/>
        </p:nvGrpSpPr>
        <p:grpSpPr>
          <a:xfrm>
            <a:off x="5957470" y="5688121"/>
            <a:ext cx="274955" cy="280035"/>
            <a:chOff x="5957470" y="5688121"/>
            <a:chExt cx="274955" cy="280035"/>
          </a:xfrm>
        </p:grpSpPr>
        <p:sp>
          <p:nvSpPr>
            <p:cNvPr id="14" name="object 14"/>
            <p:cNvSpPr/>
            <p:nvPr/>
          </p:nvSpPr>
          <p:spPr>
            <a:xfrm>
              <a:off x="5957470" y="5688121"/>
              <a:ext cx="274955" cy="280035"/>
            </a:xfrm>
            <a:custGeom>
              <a:avLst/>
              <a:gdLst/>
              <a:ahLst/>
              <a:cxnLst/>
              <a:rect l="l" t="t" r="r" b="b"/>
              <a:pathLst>
                <a:path w="274954" h="280035">
                  <a:moveTo>
                    <a:pt x="137943" y="0"/>
                  </a:moveTo>
                  <a:lnTo>
                    <a:pt x="94372" y="6991"/>
                  </a:lnTo>
                  <a:lnTo>
                    <a:pt x="56509" y="26535"/>
                  </a:lnTo>
                  <a:lnTo>
                    <a:pt x="26637" y="56485"/>
                  </a:lnTo>
                  <a:lnTo>
                    <a:pt x="7039" y="94695"/>
                  </a:lnTo>
                  <a:lnTo>
                    <a:pt x="0" y="139020"/>
                  </a:lnTo>
                  <a:lnTo>
                    <a:pt x="7040" y="183547"/>
                  </a:lnTo>
                  <a:lnTo>
                    <a:pt x="26637" y="222241"/>
                  </a:lnTo>
                  <a:lnTo>
                    <a:pt x="56510" y="252769"/>
                  </a:lnTo>
                  <a:lnTo>
                    <a:pt x="94373" y="272796"/>
                  </a:lnTo>
                  <a:lnTo>
                    <a:pt x="137944" y="279991"/>
                  </a:lnTo>
                  <a:lnTo>
                    <a:pt x="181050" y="272796"/>
                  </a:lnTo>
                  <a:lnTo>
                    <a:pt x="218632" y="252769"/>
                  </a:lnTo>
                  <a:lnTo>
                    <a:pt x="248359" y="222241"/>
                  </a:lnTo>
                  <a:lnTo>
                    <a:pt x="267904" y="183547"/>
                  </a:lnTo>
                  <a:lnTo>
                    <a:pt x="274936" y="139020"/>
                  </a:lnTo>
                  <a:lnTo>
                    <a:pt x="267904" y="94695"/>
                  </a:lnTo>
                  <a:lnTo>
                    <a:pt x="248359" y="56485"/>
                  </a:lnTo>
                  <a:lnTo>
                    <a:pt x="218631" y="26535"/>
                  </a:lnTo>
                  <a:lnTo>
                    <a:pt x="181050" y="6991"/>
                  </a:lnTo>
                  <a:lnTo>
                    <a:pt x="137943" y="0"/>
                  </a:lnTo>
                  <a:close/>
                </a:path>
              </a:pathLst>
            </a:custGeom>
            <a:solidFill>
              <a:srgbClr val="530836"/>
            </a:solidFill>
          </p:spPr>
          <p:txBody>
            <a:bodyPr wrap="square" lIns="0" tIns="0" rIns="0" bIns="0" rtlCol="0"/>
            <a:lstStyle/>
            <a:p>
              <a:endParaRPr/>
            </a:p>
          </p:txBody>
        </p:sp>
        <p:pic>
          <p:nvPicPr>
            <p:cNvPr id="15" name="object 15"/>
            <p:cNvPicPr/>
            <p:nvPr/>
          </p:nvPicPr>
          <p:blipFill>
            <a:blip r:embed="rId5" cstate="print"/>
            <a:stretch>
              <a:fillRect/>
            </a:stretch>
          </p:blipFill>
          <p:spPr>
            <a:xfrm>
              <a:off x="6015504" y="5761029"/>
              <a:ext cx="158869" cy="132223"/>
            </a:xfrm>
            <a:prstGeom prst="rect">
              <a:avLst/>
            </a:prstGeom>
          </p:spPr>
        </p:pic>
      </p:grpSp>
      <p:grpSp>
        <p:nvGrpSpPr>
          <p:cNvPr id="16" name="object 16"/>
          <p:cNvGrpSpPr/>
          <p:nvPr/>
        </p:nvGrpSpPr>
        <p:grpSpPr>
          <a:xfrm>
            <a:off x="5547430" y="5688121"/>
            <a:ext cx="274955" cy="280035"/>
            <a:chOff x="5547430" y="5688121"/>
            <a:chExt cx="274955" cy="280035"/>
          </a:xfrm>
        </p:grpSpPr>
        <p:sp>
          <p:nvSpPr>
            <p:cNvPr id="17" name="object 17"/>
            <p:cNvSpPr/>
            <p:nvPr/>
          </p:nvSpPr>
          <p:spPr>
            <a:xfrm>
              <a:off x="5547430" y="5688121"/>
              <a:ext cx="274955" cy="280035"/>
            </a:xfrm>
            <a:custGeom>
              <a:avLst/>
              <a:gdLst/>
              <a:ahLst/>
              <a:cxnLst/>
              <a:rect l="l" t="t" r="r" b="b"/>
              <a:pathLst>
                <a:path w="274954" h="280035">
                  <a:moveTo>
                    <a:pt x="137005" y="0"/>
                  </a:moveTo>
                  <a:lnTo>
                    <a:pt x="93527" y="6991"/>
                  </a:lnTo>
                  <a:lnTo>
                    <a:pt x="55896" y="26535"/>
                  </a:lnTo>
                  <a:lnTo>
                    <a:pt x="26303" y="56485"/>
                  </a:lnTo>
                  <a:lnTo>
                    <a:pt x="6941" y="94695"/>
                  </a:lnTo>
                  <a:lnTo>
                    <a:pt x="0" y="139020"/>
                  </a:lnTo>
                  <a:lnTo>
                    <a:pt x="6941" y="183547"/>
                  </a:lnTo>
                  <a:lnTo>
                    <a:pt x="26303" y="222241"/>
                  </a:lnTo>
                  <a:lnTo>
                    <a:pt x="55896" y="252769"/>
                  </a:lnTo>
                  <a:lnTo>
                    <a:pt x="93527" y="272796"/>
                  </a:lnTo>
                  <a:lnTo>
                    <a:pt x="137005" y="279991"/>
                  </a:lnTo>
                  <a:lnTo>
                    <a:pt x="180576" y="272796"/>
                  </a:lnTo>
                  <a:lnTo>
                    <a:pt x="218439" y="252769"/>
                  </a:lnTo>
                  <a:lnTo>
                    <a:pt x="248311" y="222241"/>
                  </a:lnTo>
                  <a:lnTo>
                    <a:pt x="267909" y="183547"/>
                  </a:lnTo>
                  <a:lnTo>
                    <a:pt x="274949" y="139020"/>
                  </a:lnTo>
                  <a:lnTo>
                    <a:pt x="267909" y="94695"/>
                  </a:lnTo>
                  <a:lnTo>
                    <a:pt x="248311" y="56485"/>
                  </a:lnTo>
                  <a:lnTo>
                    <a:pt x="218439" y="26535"/>
                  </a:lnTo>
                  <a:lnTo>
                    <a:pt x="180575" y="6991"/>
                  </a:lnTo>
                  <a:lnTo>
                    <a:pt x="137005" y="0"/>
                  </a:lnTo>
                  <a:close/>
                </a:path>
              </a:pathLst>
            </a:custGeom>
            <a:solidFill>
              <a:srgbClr val="530836"/>
            </a:solidFill>
          </p:spPr>
          <p:txBody>
            <a:bodyPr wrap="square" lIns="0" tIns="0" rIns="0" bIns="0" rtlCol="0"/>
            <a:lstStyle/>
            <a:p>
              <a:endParaRPr/>
            </a:p>
          </p:txBody>
        </p:sp>
        <p:pic>
          <p:nvPicPr>
            <p:cNvPr id="18" name="object 18"/>
            <p:cNvPicPr/>
            <p:nvPr/>
          </p:nvPicPr>
          <p:blipFill>
            <a:blip r:embed="rId6" cstate="print"/>
            <a:stretch>
              <a:fillRect/>
            </a:stretch>
          </p:blipFill>
          <p:spPr>
            <a:xfrm>
              <a:off x="5601778" y="5742556"/>
              <a:ext cx="165421" cy="169168"/>
            </a:xfrm>
            <a:prstGeom prst="rect">
              <a:avLst/>
            </a:prstGeom>
          </p:spPr>
        </p:pic>
      </p:grpSp>
      <p:grpSp>
        <p:nvGrpSpPr>
          <p:cNvPr id="19" name="object 19"/>
          <p:cNvGrpSpPr/>
          <p:nvPr/>
        </p:nvGrpSpPr>
        <p:grpSpPr>
          <a:xfrm>
            <a:off x="6778475" y="5687139"/>
            <a:ext cx="274955" cy="280035"/>
            <a:chOff x="6778475" y="5687139"/>
            <a:chExt cx="274955" cy="280035"/>
          </a:xfrm>
        </p:grpSpPr>
        <p:sp>
          <p:nvSpPr>
            <p:cNvPr id="20" name="object 20"/>
            <p:cNvSpPr/>
            <p:nvPr/>
          </p:nvSpPr>
          <p:spPr>
            <a:xfrm>
              <a:off x="6778475" y="5687139"/>
              <a:ext cx="274955" cy="280035"/>
            </a:xfrm>
            <a:custGeom>
              <a:avLst/>
              <a:gdLst/>
              <a:ahLst/>
              <a:cxnLst/>
              <a:rect l="l" t="t" r="r" b="b"/>
              <a:pathLst>
                <a:path w="274954" h="280035">
                  <a:moveTo>
                    <a:pt x="136967" y="0"/>
                  </a:moveTo>
                  <a:lnTo>
                    <a:pt x="93502" y="7093"/>
                  </a:lnTo>
                  <a:lnTo>
                    <a:pt x="55882" y="26880"/>
                  </a:lnTo>
                  <a:lnTo>
                    <a:pt x="26297" y="57121"/>
                  </a:lnTo>
                  <a:lnTo>
                    <a:pt x="6939" y="95575"/>
                  </a:lnTo>
                  <a:lnTo>
                    <a:pt x="0" y="140002"/>
                  </a:lnTo>
                  <a:lnTo>
                    <a:pt x="6939" y="184428"/>
                  </a:lnTo>
                  <a:lnTo>
                    <a:pt x="26297" y="222881"/>
                  </a:lnTo>
                  <a:lnTo>
                    <a:pt x="55882" y="253120"/>
                  </a:lnTo>
                  <a:lnTo>
                    <a:pt x="93503" y="272907"/>
                  </a:lnTo>
                  <a:lnTo>
                    <a:pt x="136967" y="280000"/>
                  </a:lnTo>
                  <a:lnTo>
                    <a:pt x="180537" y="272907"/>
                  </a:lnTo>
                  <a:lnTo>
                    <a:pt x="218409" y="253120"/>
                  </a:lnTo>
                  <a:lnTo>
                    <a:pt x="248294" y="222881"/>
                  </a:lnTo>
                  <a:lnTo>
                    <a:pt x="267904" y="184428"/>
                  </a:lnTo>
                  <a:lnTo>
                    <a:pt x="274949" y="140002"/>
                  </a:lnTo>
                  <a:lnTo>
                    <a:pt x="267903" y="95575"/>
                  </a:lnTo>
                  <a:lnTo>
                    <a:pt x="248294" y="57121"/>
                  </a:lnTo>
                  <a:lnTo>
                    <a:pt x="218408" y="26880"/>
                  </a:lnTo>
                  <a:lnTo>
                    <a:pt x="180536" y="7093"/>
                  </a:lnTo>
                  <a:lnTo>
                    <a:pt x="136967" y="0"/>
                  </a:lnTo>
                  <a:close/>
                </a:path>
              </a:pathLst>
            </a:custGeom>
            <a:solidFill>
              <a:srgbClr val="530836"/>
            </a:solidFill>
          </p:spPr>
          <p:txBody>
            <a:bodyPr wrap="square" lIns="0" tIns="0" rIns="0" bIns="0" rtlCol="0"/>
            <a:lstStyle/>
            <a:p>
              <a:endParaRPr/>
            </a:p>
          </p:txBody>
        </p:sp>
        <p:pic>
          <p:nvPicPr>
            <p:cNvPr id="21" name="object 21"/>
            <p:cNvPicPr/>
            <p:nvPr/>
          </p:nvPicPr>
          <p:blipFill>
            <a:blip r:embed="rId7" cstate="print"/>
            <a:stretch>
              <a:fillRect/>
            </a:stretch>
          </p:blipFill>
          <p:spPr>
            <a:xfrm>
              <a:off x="6840364" y="5753252"/>
              <a:ext cx="150283" cy="147777"/>
            </a:xfrm>
            <a:prstGeom prst="rect">
              <a:avLst/>
            </a:prstGeom>
          </p:spPr>
        </p:pic>
      </p:grpSp>
      <p:sp>
        <p:nvSpPr>
          <p:cNvPr id="22" name="object 22"/>
          <p:cNvSpPr/>
          <p:nvPr/>
        </p:nvSpPr>
        <p:spPr>
          <a:xfrm>
            <a:off x="0" y="451103"/>
            <a:ext cx="2256155" cy="2532380"/>
          </a:xfrm>
          <a:custGeom>
            <a:avLst/>
            <a:gdLst/>
            <a:ahLst/>
            <a:cxnLst/>
            <a:rect l="l" t="t" r="r" b="b"/>
            <a:pathLst>
              <a:path w="2256155" h="2532380">
                <a:moveTo>
                  <a:pt x="0" y="1932680"/>
                </a:moveTo>
                <a:lnTo>
                  <a:pt x="0" y="2494473"/>
                </a:lnTo>
                <a:lnTo>
                  <a:pt x="39316" y="2500934"/>
                </a:lnTo>
                <a:lnTo>
                  <a:pt x="85388" y="2507480"/>
                </a:lnTo>
                <a:lnTo>
                  <a:pt x="132986" y="2513256"/>
                </a:lnTo>
                <a:lnTo>
                  <a:pt x="182081" y="2518262"/>
                </a:lnTo>
                <a:lnTo>
                  <a:pt x="232646" y="2522498"/>
                </a:lnTo>
                <a:lnTo>
                  <a:pt x="284655" y="2525964"/>
                </a:lnTo>
                <a:lnTo>
                  <a:pt x="338079" y="2528659"/>
                </a:lnTo>
                <a:lnTo>
                  <a:pt x="392892" y="2530584"/>
                </a:lnTo>
                <a:lnTo>
                  <a:pt x="449067" y="2531740"/>
                </a:lnTo>
                <a:lnTo>
                  <a:pt x="506576" y="2532125"/>
                </a:lnTo>
                <a:lnTo>
                  <a:pt x="2255566" y="2532125"/>
                </a:lnTo>
                <a:lnTo>
                  <a:pt x="2255566" y="2033079"/>
                </a:lnTo>
                <a:lnTo>
                  <a:pt x="443855" y="2033079"/>
                </a:lnTo>
                <a:lnTo>
                  <a:pt x="379028" y="2031783"/>
                </a:lnTo>
                <a:lnTo>
                  <a:pt x="317883" y="2027899"/>
                </a:lnTo>
                <a:lnTo>
                  <a:pt x="260424" y="2021429"/>
                </a:lnTo>
                <a:lnTo>
                  <a:pt x="206652" y="2012376"/>
                </a:lnTo>
                <a:lnTo>
                  <a:pt x="156570" y="2000742"/>
                </a:lnTo>
                <a:lnTo>
                  <a:pt x="110181" y="1986530"/>
                </a:lnTo>
                <a:lnTo>
                  <a:pt x="67488" y="1969744"/>
                </a:lnTo>
                <a:lnTo>
                  <a:pt x="28494" y="1950384"/>
                </a:lnTo>
                <a:lnTo>
                  <a:pt x="0" y="1932680"/>
                </a:lnTo>
                <a:close/>
              </a:path>
              <a:path w="2256155" h="2532380">
                <a:moveTo>
                  <a:pt x="2255566" y="485786"/>
                </a:moveTo>
                <a:lnTo>
                  <a:pt x="1714407" y="485786"/>
                </a:lnTo>
                <a:lnTo>
                  <a:pt x="1714407" y="2033079"/>
                </a:lnTo>
                <a:lnTo>
                  <a:pt x="2255566" y="2033079"/>
                </a:lnTo>
                <a:lnTo>
                  <a:pt x="2255566" y="485786"/>
                </a:lnTo>
                <a:close/>
              </a:path>
              <a:path w="2256155" h="2532380">
                <a:moveTo>
                  <a:pt x="734024" y="0"/>
                </a:moveTo>
                <a:lnTo>
                  <a:pt x="318353" y="0"/>
                </a:lnTo>
                <a:lnTo>
                  <a:pt x="318353" y="485785"/>
                </a:lnTo>
                <a:lnTo>
                  <a:pt x="734024" y="485786"/>
                </a:lnTo>
                <a:lnTo>
                  <a:pt x="734024" y="0"/>
                </a:lnTo>
                <a:close/>
              </a:path>
              <a:path w="2256155" h="2532380">
                <a:moveTo>
                  <a:pt x="1348387" y="0"/>
                </a:moveTo>
                <a:lnTo>
                  <a:pt x="932705" y="0"/>
                </a:lnTo>
                <a:lnTo>
                  <a:pt x="932705" y="485786"/>
                </a:lnTo>
                <a:lnTo>
                  <a:pt x="1348387" y="485786"/>
                </a:lnTo>
                <a:lnTo>
                  <a:pt x="1348387" y="0"/>
                </a:lnTo>
                <a:close/>
              </a:path>
            </a:pathLst>
          </a:custGeom>
          <a:solidFill>
            <a:srgbClr val="F0E2CD"/>
          </a:solidFill>
        </p:spPr>
        <p:txBody>
          <a:bodyPr wrap="square" lIns="0" tIns="0" rIns="0" bIns="0" rtlCol="0"/>
          <a:lstStyle/>
          <a:p>
            <a:endParaRPr/>
          </a:p>
        </p:txBody>
      </p:sp>
      <p:sp>
        <p:nvSpPr>
          <p:cNvPr id="23" name="object 23"/>
          <p:cNvSpPr/>
          <p:nvPr/>
        </p:nvSpPr>
        <p:spPr>
          <a:xfrm>
            <a:off x="0" y="4440987"/>
            <a:ext cx="1545590" cy="2120265"/>
          </a:xfrm>
          <a:custGeom>
            <a:avLst/>
            <a:gdLst/>
            <a:ahLst/>
            <a:cxnLst/>
            <a:rect l="l" t="t" r="r" b="b"/>
            <a:pathLst>
              <a:path w="1545590" h="2120265">
                <a:moveTo>
                  <a:pt x="1545324" y="1610734"/>
                </a:moveTo>
                <a:lnTo>
                  <a:pt x="0" y="1610734"/>
                </a:lnTo>
                <a:lnTo>
                  <a:pt x="0" y="2119832"/>
                </a:lnTo>
                <a:lnTo>
                  <a:pt x="1088029" y="2119832"/>
                </a:lnTo>
                <a:lnTo>
                  <a:pt x="1088029" y="1939362"/>
                </a:lnTo>
                <a:lnTo>
                  <a:pt x="1545324" y="1939362"/>
                </a:lnTo>
                <a:lnTo>
                  <a:pt x="1545324" y="1610734"/>
                </a:lnTo>
                <a:close/>
              </a:path>
              <a:path w="1545590" h="2120265">
                <a:moveTo>
                  <a:pt x="1545324" y="1939362"/>
                </a:moveTo>
                <a:lnTo>
                  <a:pt x="1088029" y="1939362"/>
                </a:lnTo>
                <a:lnTo>
                  <a:pt x="1105869" y="1977746"/>
                </a:lnTo>
                <a:lnTo>
                  <a:pt x="1127263" y="2012089"/>
                </a:lnTo>
                <a:lnTo>
                  <a:pt x="1152722" y="2042391"/>
                </a:lnTo>
                <a:lnTo>
                  <a:pt x="1182756" y="2068653"/>
                </a:lnTo>
                <a:lnTo>
                  <a:pt x="1246014" y="2106364"/>
                </a:lnTo>
                <a:lnTo>
                  <a:pt x="1315360" y="2119832"/>
                </a:lnTo>
                <a:lnTo>
                  <a:pt x="1545324" y="2119832"/>
                </a:lnTo>
                <a:lnTo>
                  <a:pt x="1545324" y="1939362"/>
                </a:lnTo>
                <a:close/>
              </a:path>
              <a:path w="1545590" h="2120265">
                <a:moveTo>
                  <a:pt x="152636" y="0"/>
                </a:moveTo>
                <a:lnTo>
                  <a:pt x="0" y="0"/>
                </a:lnTo>
                <a:lnTo>
                  <a:pt x="0" y="496274"/>
                </a:lnTo>
                <a:lnTo>
                  <a:pt x="33855" y="497006"/>
                </a:lnTo>
                <a:lnTo>
                  <a:pt x="93063" y="501126"/>
                </a:lnTo>
                <a:lnTo>
                  <a:pt x="147919" y="507993"/>
                </a:lnTo>
                <a:lnTo>
                  <a:pt x="198439" y="517606"/>
                </a:lnTo>
                <a:lnTo>
                  <a:pt x="244640" y="529966"/>
                </a:lnTo>
                <a:lnTo>
                  <a:pt x="286537" y="545073"/>
                </a:lnTo>
                <a:lnTo>
                  <a:pt x="324146" y="562927"/>
                </a:lnTo>
                <a:lnTo>
                  <a:pt x="357484" y="583528"/>
                </a:lnTo>
                <a:lnTo>
                  <a:pt x="411410" y="632969"/>
                </a:lnTo>
                <a:lnTo>
                  <a:pt x="436076" y="665488"/>
                </a:lnTo>
                <a:lnTo>
                  <a:pt x="457757" y="701952"/>
                </a:lnTo>
                <a:lnTo>
                  <a:pt x="476476" y="742317"/>
                </a:lnTo>
                <a:lnTo>
                  <a:pt x="492255" y="786540"/>
                </a:lnTo>
                <a:lnTo>
                  <a:pt x="505116" y="834576"/>
                </a:lnTo>
                <a:lnTo>
                  <a:pt x="515081" y="886381"/>
                </a:lnTo>
                <a:lnTo>
                  <a:pt x="522171" y="941912"/>
                </a:lnTo>
                <a:lnTo>
                  <a:pt x="526409" y="1001124"/>
                </a:lnTo>
                <a:lnTo>
                  <a:pt x="527817" y="1063973"/>
                </a:lnTo>
                <a:lnTo>
                  <a:pt x="527817" y="1610734"/>
                </a:lnTo>
                <a:lnTo>
                  <a:pt x="1315360" y="1610734"/>
                </a:lnTo>
                <a:lnTo>
                  <a:pt x="1246014" y="1598616"/>
                </a:lnTo>
                <a:lnTo>
                  <a:pt x="1182756" y="1562263"/>
                </a:lnTo>
                <a:lnTo>
                  <a:pt x="1152722" y="1535964"/>
                </a:lnTo>
                <a:lnTo>
                  <a:pt x="1127263" y="1505371"/>
                </a:lnTo>
                <a:lnTo>
                  <a:pt x="1105869" y="1470227"/>
                </a:lnTo>
                <a:lnTo>
                  <a:pt x="1088029" y="1430276"/>
                </a:lnTo>
                <a:lnTo>
                  <a:pt x="1087928" y="1063973"/>
                </a:lnTo>
                <a:lnTo>
                  <a:pt x="1087465" y="1014364"/>
                </a:lnTo>
                <a:lnTo>
                  <a:pt x="1085774" y="955798"/>
                </a:lnTo>
                <a:lnTo>
                  <a:pt x="1082956" y="899065"/>
                </a:lnTo>
                <a:lnTo>
                  <a:pt x="1079009" y="844184"/>
                </a:lnTo>
                <a:lnTo>
                  <a:pt x="1073935" y="791173"/>
                </a:lnTo>
                <a:lnTo>
                  <a:pt x="1067733" y="740051"/>
                </a:lnTo>
                <a:lnTo>
                  <a:pt x="1060403" y="690838"/>
                </a:lnTo>
                <a:lnTo>
                  <a:pt x="1051945" y="643552"/>
                </a:lnTo>
                <a:lnTo>
                  <a:pt x="1042359" y="598211"/>
                </a:lnTo>
                <a:lnTo>
                  <a:pt x="1031644" y="554835"/>
                </a:lnTo>
                <a:lnTo>
                  <a:pt x="1019801" y="513443"/>
                </a:lnTo>
                <a:lnTo>
                  <a:pt x="1006829" y="474053"/>
                </a:lnTo>
                <a:lnTo>
                  <a:pt x="989056" y="429774"/>
                </a:lnTo>
                <a:lnTo>
                  <a:pt x="968212" y="387451"/>
                </a:lnTo>
                <a:lnTo>
                  <a:pt x="944315" y="347099"/>
                </a:lnTo>
                <a:lnTo>
                  <a:pt x="917380" y="308735"/>
                </a:lnTo>
                <a:lnTo>
                  <a:pt x="887423" y="272375"/>
                </a:lnTo>
                <a:lnTo>
                  <a:pt x="854461" y="238036"/>
                </a:lnTo>
                <a:lnTo>
                  <a:pt x="818511" y="205734"/>
                </a:lnTo>
                <a:lnTo>
                  <a:pt x="779587" y="175486"/>
                </a:lnTo>
                <a:lnTo>
                  <a:pt x="737707" y="147307"/>
                </a:lnTo>
                <a:lnTo>
                  <a:pt x="692887" y="121215"/>
                </a:lnTo>
                <a:lnTo>
                  <a:pt x="658799" y="103978"/>
                </a:lnTo>
                <a:lnTo>
                  <a:pt x="622644" y="88055"/>
                </a:lnTo>
                <a:lnTo>
                  <a:pt x="584430" y="73440"/>
                </a:lnTo>
                <a:lnTo>
                  <a:pt x="544161" y="60127"/>
                </a:lnTo>
                <a:lnTo>
                  <a:pt x="501845" y="48111"/>
                </a:lnTo>
                <a:lnTo>
                  <a:pt x="457486" y="37384"/>
                </a:lnTo>
                <a:lnTo>
                  <a:pt x="411091" y="27942"/>
                </a:lnTo>
                <a:lnTo>
                  <a:pt x="362666" y="19779"/>
                </a:lnTo>
                <a:lnTo>
                  <a:pt x="312217" y="12887"/>
                </a:lnTo>
                <a:lnTo>
                  <a:pt x="259750" y="7262"/>
                </a:lnTo>
                <a:lnTo>
                  <a:pt x="205270" y="2898"/>
                </a:lnTo>
                <a:lnTo>
                  <a:pt x="152636" y="0"/>
                </a:lnTo>
                <a:close/>
              </a:path>
            </a:pathLst>
          </a:custGeom>
          <a:solidFill>
            <a:srgbClr val="F0E2CD"/>
          </a:solidFill>
        </p:spPr>
        <p:txBody>
          <a:bodyPr wrap="square" lIns="0" tIns="0" rIns="0" bIns="0" rtlCol="0"/>
          <a:lstStyle/>
          <a:p>
            <a:endParaRPr/>
          </a:p>
        </p:txBody>
      </p:sp>
      <p:sp>
        <p:nvSpPr>
          <p:cNvPr id="24" name="object 24"/>
          <p:cNvSpPr/>
          <p:nvPr/>
        </p:nvSpPr>
        <p:spPr>
          <a:xfrm>
            <a:off x="9933431" y="0"/>
            <a:ext cx="2252980" cy="3008630"/>
          </a:xfrm>
          <a:custGeom>
            <a:avLst/>
            <a:gdLst/>
            <a:ahLst/>
            <a:cxnLst/>
            <a:rect l="l" t="t" r="r" b="b"/>
            <a:pathLst>
              <a:path w="2252979" h="3008630">
                <a:moveTo>
                  <a:pt x="2252434" y="0"/>
                </a:moveTo>
                <a:lnTo>
                  <a:pt x="1742651" y="0"/>
                </a:lnTo>
                <a:lnTo>
                  <a:pt x="1742652" y="494400"/>
                </a:lnTo>
                <a:lnTo>
                  <a:pt x="2252434" y="494400"/>
                </a:lnTo>
                <a:lnTo>
                  <a:pt x="2252434" y="0"/>
                </a:lnTo>
                <a:close/>
              </a:path>
              <a:path w="2252979" h="3008630">
                <a:moveTo>
                  <a:pt x="2252435" y="2492355"/>
                </a:moveTo>
                <a:lnTo>
                  <a:pt x="0" y="2492355"/>
                </a:lnTo>
                <a:lnTo>
                  <a:pt x="0" y="3008376"/>
                </a:lnTo>
                <a:lnTo>
                  <a:pt x="2252435" y="3008376"/>
                </a:lnTo>
                <a:lnTo>
                  <a:pt x="2252435" y="2492355"/>
                </a:lnTo>
                <a:close/>
              </a:path>
              <a:path w="2252979" h="3008630">
                <a:moveTo>
                  <a:pt x="1117378" y="888491"/>
                </a:moveTo>
                <a:lnTo>
                  <a:pt x="554595" y="888490"/>
                </a:lnTo>
                <a:lnTo>
                  <a:pt x="554595" y="2492355"/>
                </a:lnTo>
                <a:lnTo>
                  <a:pt x="1117378" y="2492355"/>
                </a:lnTo>
                <a:lnTo>
                  <a:pt x="1117378" y="2295292"/>
                </a:lnTo>
                <a:lnTo>
                  <a:pt x="1140698" y="2249913"/>
                </a:lnTo>
                <a:lnTo>
                  <a:pt x="1164783" y="2205123"/>
                </a:lnTo>
                <a:lnTo>
                  <a:pt x="1189632" y="2160933"/>
                </a:lnTo>
                <a:lnTo>
                  <a:pt x="1215245" y="2117356"/>
                </a:lnTo>
                <a:lnTo>
                  <a:pt x="1241623" y="2074403"/>
                </a:lnTo>
                <a:lnTo>
                  <a:pt x="1268765" y="2032088"/>
                </a:lnTo>
                <a:lnTo>
                  <a:pt x="1296671" y="1990422"/>
                </a:lnTo>
                <a:lnTo>
                  <a:pt x="1325342" y="1949418"/>
                </a:lnTo>
                <a:lnTo>
                  <a:pt x="1354778" y="1909087"/>
                </a:lnTo>
                <a:lnTo>
                  <a:pt x="1384978" y="1869442"/>
                </a:lnTo>
                <a:lnTo>
                  <a:pt x="1415943" y="1830495"/>
                </a:lnTo>
                <a:lnTo>
                  <a:pt x="1447673" y="1792258"/>
                </a:lnTo>
                <a:lnTo>
                  <a:pt x="1480167" y="1754743"/>
                </a:lnTo>
                <a:lnTo>
                  <a:pt x="1513426" y="1717963"/>
                </a:lnTo>
                <a:lnTo>
                  <a:pt x="1547451" y="1681930"/>
                </a:lnTo>
                <a:lnTo>
                  <a:pt x="1582240" y="1646655"/>
                </a:lnTo>
                <a:lnTo>
                  <a:pt x="1626258" y="1604772"/>
                </a:lnTo>
                <a:lnTo>
                  <a:pt x="1669344" y="1567254"/>
                </a:lnTo>
                <a:lnTo>
                  <a:pt x="1117378" y="1567254"/>
                </a:lnTo>
                <a:lnTo>
                  <a:pt x="1117378" y="888491"/>
                </a:lnTo>
                <a:close/>
              </a:path>
              <a:path w="2252979" h="3008630">
                <a:moveTo>
                  <a:pt x="2252435" y="848222"/>
                </a:moveTo>
                <a:lnTo>
                  <a:pt x="2192179" y="851092"/>
                </a:lnTo>
                <a:lnTo>
                  <a:pt x="2141562" y="855658"/>
                </a:lnTo>
                <a:lnTo>
                  <a:pt x="2092202" y="862079"/>
                </a:lnTo>
                <a:lnTo>
                  <a:pt x="2044081" y="870373"/>
                </a:lnTo>
                <a:lnTo>
                  <a:pt x="1997183" y="880555"/>
                </a:lnTo>
                <a:lnTo>
                  <a:pt x="1951490" y="892642"/>
                </a:lnTo>
                <a:lnTo>
                  <a:pt x="1906987" y="906651"/>
                </a:lnTo>
                <a:lnTo>
                  <a:pt x="1863656" y="922599"/>
                </a:lnTo>
                <a:lnTo>
                  <a:pt x="1821481" y="940501"/>
                </a:lnTo>
                <a:lnTo>
                  <a:pt x="1775972" y="962097"/>
                </a:lnTo>
                <a:lnTo>
                  <a:pt x="1731872" y="984931"/>
                </a:lnTo>
                <a:lnTo>
                  <a:pt x="1689181" y="1009027"/>
                </a:lnTo>
                <a:lnTo>
                  <a:pt x="1647899" y="1034407"/>
                </a:lnTo>
                <a:lnTo>
                  <a:pt x="1608025" y="1061094"/>
                </a:lnTo>
                <a:lnTo>
                  <a:pt x="1569560" y="1089111"/>
                </a:lnTo>
                <a:lnTo>
                  <a:pt x="1532504" y="1118481"/>
                </a:lnTo>
                <a:lnTo>
                  <a:pt x="1496857" y="1149226"/>
                </a:lnTo>
                <a:lnTo>
                  <a:pt x="1462619" y="1181369"/>
                </a:lnTo>
                <a:lnTo>
                  <a:pt x="1431304" y="1211827"/>
                </a:lnTo>
                <a:lnTo>
                  <a:pt x="1399319" y="1244092"/>
                </a:lnTo>
                <a:lnTo>
                  <a:pt x="1366648" y="1278164"/>
                </a:lnTo>
                <a:lnTo>
                  <a:pt x="1333274" y="1314044"/>
                </a:lnTo>
                <a:lnTo>
                  <a:pt x="1299182" y="1351730"/>
                </a:lnTo>
                <a:lnTo>
                  <a:pt x="1264345" y="1391234"/>
                </a:lnTo>
                <a:lnTo>
                  <a:pt x="1228777" y="1432521"/>
                </a:lnTo>
                <a:lnTo>
                  <a:pt x="1192432" y="1475626"/>
                </a:lnTo>
                <a:lnTo>
                  <a:pt x="1155304" y="1520537"/>
                </a:lnTo>
                <a:lnTo>
                  <a:pt x="1117378" y="1567254"/>
                </a:lnTo>
                <a:lnTo>
                  <a:pt x="1669344" y="1567254"/>
                </a:lnTo>
                <a:lnTo>
                  <a:pt x="1670460" y="1566281"/>
                </a:lnTo>
                <a:lnTo>
                  <a:pt x="1714840" y="1531177"/>
                </a:lnTo>
                <a:lnTo>
                  <a:pt x="1759389" y="1499450"/>
                </a:lnTo>
                <a:lnTo>
                  <a:pt x="1804100" y="1471095"/>
                </a:lnTo>
                <a:lnTo>
                  <a:pt x="1848967" y="1446103"/>
                </a:lnTo>
                <a:lnTo>
                  <a:pt x="1893981" y="1424467"/>
                </a:lnTo>
                <a:lnTo>
                  <a:pt x="1939136" y="1406180"/>
                </a:lnTo>
                <a:lnTo>
                  <a:pt x="1984469" y="1391223"/>
                </a:lnTo>
                <a:lnTo>
                  <a:pt x="2029837" y="1379623"/>
                </a:lnTo>
                <a:lnTo>
                  <a:pt x="2075369" y="1371338"/>
                </a:lnTo>
                <a:lnTo>
                  <a:pt x="2121012" y="1366372"/>
                </a:lnTo>
                <a:lnTo>
                  <a:pt x="2166759" y="1364719"/>
                </a:lnTo>
                <a:lnTo>
                  <a:pt x="2252435" y="1364719"/>
                </a:lnTo>
                <a:lnTo>
                  <a:pt x="2252435" y="848222"/>
                </a:lnTo>
                <a:close/>
              </a:path>
              <a:path w="2252979" h="3008630">
                <a:moveTo>
                  <a:pt x="2252435" y="1364719"/>
                </a:moveTo>
                <a:lnTo>
                  <a:pt x="2166759" y="1364719"/>
                </a:lnTo>
                <a:lnTo>
                  <a:pt x="2216998" y="1366692"/>
                </a:lnTo>
                <a:lnTo>
                  <a:pt x="2252435" y="1371077"/>
                </a:lnTo>
                <a:lnTo>
                  <a:pt x="2252435" y="1364719"/>
                </a:lnTo>
                <a:close/>
              </a:path>
            </a:pathLst>
          </a:custGeom>
          <a:solidFill>
            <a:srgbClr val="F0E2CD"/>
          </a:solidFill>
        </p:spPr>
        <p:txBody>
          <a:bodyPr wrap="square" lIns="0" tIns="0" rIns="0" bIns="0" rtlCol="0"/>
          <a:lstStyle/>
          <a:p>
            <a:endParaRPr/>
          </a:p>
        </p:txBody>
      </p:sp>
      <p:sp>
        <p:nvSpPr>
          <p:cNvPr id="25" name="object 25"/>
          <p:cNvSpPr/>
          <p:nvPr/>
        </p:nvSpPr>
        <p:spPr>
          <a:xfrm>
            <a:off x="10003536" y="3674109"/>
            <a:ext cx="2182495" cy="2910840"/>
          </a:xfrm>
          <a:custGeom>
            <a:avLst/>
            <a:gdLst/>
            <a:ahLst/>
            <a:cxnLst/>
            <a:rect l="l" t="t" r="r" b="b"/>
            <a:pathLst>
              <a:path w="2182495" h="2910840">
                <a:moveTo>
                  <a:pt x="2182368" y="0"/>
                </a:moveTo>
                <a:lnTo>
                  <a:pt x="1636014" y="0"/>
                </a:lnTo>
                <a:lnTo>
                  <a:pt x="1636014" y="2402294"/>
                </a:lnTo>
                <a:lnTo>
                  <a:pt x="1076401" y="2402294"/>
                </a:lnTo>
                <a:lnTo>
                  <a:pt x="1076401" y="546696"/>
                </a:lnTo>
                <a:lnTo>
                  <a:pt x="522135" y="546696"/>
                </a:lnTo>
                <a:lnTo>
                  <a:pt x="522135" y="2402294"/>
                </a:lnTo>
                <a:lnTo>
                  <a:pt x="0" y="2402294"/>
                </a:lnTo>
                <a:lnTo>
                  <a:pt x="0" y="2910586"/>
                </a:lnTo>
                <a:lnTo>
                  <a:pt x="2182368" y="2910586"/>
                </a:lnTo>
                <a:lnTo>
                  <a:pt x="2182368" y="2402294"/>
                </a:lnTo>
                <a:lnTo>
                  <a:pt x="2182368" y="0"/>
                </a:lnTo>
                <a:close/>
              </a:path>
            </a:pathLst>
          </a:custGeom>
          <a:solidFill>
            <a:srgbClr val="F0E2CD"/>
          </a:solidFill>
        </p:spPr>
        <p:txBody>
          <a:bodyPr wrap="square" lIns="0" tIns="0" rIns="0" bIns="0" rtlCol="0"/>
          <a:lstStyle/>
          <a:p>
            <a:endParaRPr/>
          </a:p>
        </p:txBody>
      </p:sp>
      <p:grpSp>
        <p:nvGrpSpPr>
          <p:cNvPr id="26" name="object 26"/>
          <p:cNvGrpSpPr/>
          <p:nvPr/>
        </p:nvGrpSpPr>
        <p:grpSpPr>
          <a:xfrm>
            <a:off x="5077967" y="450402"/>
            <a:ext cx="2482850" cy="479425"/>
            <a:chOff x="5077967" y="450402"/>
            <a:chExt cx="2482850" cy="479425"/>
          </a:xfrm>
        </p:grpSpPr>
        <p:sp>
          <p:nvSpPr>
            <p:cNvPr id="27" name="object 27"/>
            <p:cNvSpPr/>
            <p:nvPr/>
          </p:nvSpPr>
          <p:spPr>
            <a:xfrm>
              <a:off x="7113757" y="450402"/>
              <a:ext cx="347980" cy="14604"/>
            </a:xfrm>
            <a:custGeom>
              <a:avLst/>
              <a:gdLst/>
              <a:ahLst/>
              <a:cxnLst/>
              <a:rect l="l" t="t" r="r" b="b"/>
              <a:pathLst>
                <a:path w="347979" h="14604">
                  <a:moveTo>
                    <a:pt x="226366" y="0"/>
                  </a:moveTo>
                  <a:lnTo>
                    <a:pt x="0" y="9809"/>
                  </a:lnTo>
                  <a:lnTo>
                    <a:pt x="74203" y="14118"/>
                  </a:lnTo>
                  <a:lnTo>
                    <a:pt x="347781" y="2429"/>
                  </a:lnTo>
                  <a:lnTo>
                    <a:pt x="226366" y="0"/>
                  </a:lnTo>
                  <a:close/>
                </a:path>
              </a:pathLst>
            </a:custGeom>
            <a:solidFill>
              <a:srgbClr val="A19060"/>
            </a:solidFill>
          </p:spPr>
          <p:txBody>
            <a:bodyPr wrap="square" lIns="0" tIns="0" rIns="0" bIns="0" rtlCol="0"/>
            <a:lstStyle/>
            <a:p>
              <a:endParaRPr/>
            </a:p>
          </p:txBody>
        </p:sp>
        <p:pic>
          <p:nvPicPr>
            <p:cNvPr id="28" name="object 28"/>
            <p:cNvPicPr/>
            <p:nvPr/>
          </p:nvPicPr>
          <p:blipFill>
            <a:blip r:embed="rId8" cstate="print"/>
            <a:stretch>
              <a:fillRect/>
            </a:stretch>
          </p:blipFill>
          <p:spPr>
            <a:xfrm>
              <a:off x="5077967" y="450402"/>
              <a:ext cx="2482479" cy="479077"/>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3DBC996E-AAB1-6B94-4F81-F571A6125A27}"/>
              </a:ext>
            </a:extLst>
          </p:cNvPr>
          <p:cNvSpPr txBox="1"/>
          <p:nvPr/>
        </p:nvSpPr>
        <p:spPr>
          <a:xfrm>
            <a:off x="1181100" y="533400"/>
            <a:ext cx="9829800" cy="353943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p:spPr>
        <p:txBody>
          <a:bodyPr wrap="square" rtlCol="0">
            <a:spAutoFit/>
          </a:bodyPr>
          <a:lstStyle/>
          <a:p>
            <a:r>
              <a:rPr kumimoji="1" lang="zh-TW" altLang="en-US" sz="2800" dirty="0">
                <a:latin typeface="BiauKai" panose="02010601000101010101" pitchFamily="2" charset="-120"/>
                <a:ea typeface="BiauKai" panose="02010601000101010101" pitchFamily="2" charset="-120"/>
              </a:rPr>
              <a:t>關於</a:t>
            </a:r>
            <a:r>
              <a:rPr kumimoji="1" lang="en-US" altLang="zh-TW" sz="2800" dirty="0">
                <a:latin typeface="BiauKai" panose="02010601000101010101" pitchFamily="2" charset="-120"/>
                <a:ea typeface="BiauKai" panose="02010601000101010101" pitchFamily="2" charset="-120"/>
              </a:rPr>
              <a:t>EAHM</a:t>
            </a:r>
            <a:r>
              <a:rPr kumimoji="1" lang="zh-TW" altLang="en-US" sz="2800" dirty="0">
                <a:latin typeface="BiauKai" panose="02010601000101010101" pitchFamily="2" charset="-120"/>
                <a:ea typeface="BiauKai" panose="02010601000101010101" pitchFamily="2" charset="-120"/>
              </a:rPr>
              <a:t>有幾件你需要知道的事：</a:t>
            </a:r>
            <a:endParaRPr kumimoji="1" lang="en-US" altLang="zh-TW" sz="2800" dirty="0">
              <a:latin typeface="BiauKai" panose="02010601000101010101" pitchFamily="2" charset="-120"/>
              <a:ea typeface="BiauKai" panose="02010601000101010101" pitchFamily="2" charset="-120"/>
            </a:endParaRPr>
          </a:p>
          <a:p>
            <a:endParaRPr kumimoji="1" lang="en-US" altLang="zh-TW" sz="2800" dirty="0">
              <a:latin typeface="BiauKai" panose="02010601000101010101" pitchFamily="2" charset="-120"/>
              <a:ea typeface="BiauKai" panose="02010601000101010101" pitchFamily="2" charset="-120"/>
            </a:endParaRPr>
          </a:p>
          <a:p>
            <a:pPr marL="342900" indent="-342900">
              <a:buFont typeface="+mj-lt"/>
              <a:buAutoNum type="arabicPeriod"/>
            </a:pPr>
            <a:r>
              <a:rPr kumimoji="1" lang="zh-TW" altLang="en-US" sz="2800" dirty="0">
                <a:latin typeface="BiauKai" panose="02010601000101010101" pitchFamily="2" charset="-120"/>
                <a:ea typeface="BiauKai" panose="02010601000101010101" pitchFamily="2" charset="-120"/>
              </a:rPr>
              <a:t>申請條件與流程</a:t>
            </a:r>
            <a:endParaRPr kumimoji="1" lang="en-US" altLang="zh-TW" sz="2800" dirty="0">
              <a:latin typeface="BiauKai" panose="02010601000101010101" pitchFamily="2" charset="-120"/>
              <a:ea typeface="BiauKai" panose="02010601000101010101" pitchFamily="2" charset="-120"/>
            </a:endParaRPr>
          </a:p>
          <a:p>
            <a:pPr marL="342900" indent="-342900">
              <a:buFont typeface="+mj-lt"/>
              <a:buAutoNum type="arabicPeriod"/>
            </a:pPr>
            <a:r>
              <a:rPr kumimoji="1" lang="zh-TW" altLang="en-US" sz="2800" dirty="0">
                <a:latin typeface="BiauKai" panose="02010601000101010101" pitchFamily="2" charset="-120"/>
                <a:ea typeface="BiauKai" panose="02010601000101010101" pitchFamily="2" charset="-120"/>
              </a:rPr>
              <a:t>獎學金獲取方式</a:t>
            </a:r>
            <a:endParaRPr kumimoji="1" lang="en-US" altLang="zh-TW" sz="2800" dirty="0">
              <a:latin typeface="BiauKai" panose="02010601000101010101" pitchFamily="2" charset="-120"/>
              <a:ea typeface="BiauKai" panose="02010601000101010101" pitchFamily="2" charset="-120"/>
            </a:endParaRPr>
          </a:p>
          <a:p>
            <a:pPr marL="342900" indent="-342900">
              <a:buFont typeface="+mj-lt"/>
              <a:buAutoNum type="arabicPeriod"/>
            </a:pPr>
            <a:r>
              <a:rPr kumimoji="1" lang="zh-TW" altLang="en-US" sz="2800" dirty="0">
                <a:latin typeface="BiauKai" panose="02010601000101010101" pitchFamily="2" charset="-120"/>
                <a:ea typeface="BiauKai" panose="02010601000101010101" pitchFamily="2" charset="-120"/>
              </a:rPr>
              <a:t>可以修的課程</a:t>
            </a:r>
            <a:endParaRPr kumimoji="1" lang="en-US" altLang="zh-TW" sz="2800" dirty="0">
              <a:latin typeface="BiauKai" panose="02010601000101010101" pitchFamily="2" charset="-120"/>
              <a:ea typeface="BiauKai" panose="02010601000101010101" pitchFamily="2" charset="-120"/>
            </a:endParaRPr>
          </a:p>
          <a:p>
            <a:pPr marL="342900" indent="-342900">
              <a:buFont typeface="+mj-lt"/>
              <a:buAutoNum type="arabicPeriod"/>
            </a:pPr>
            <a:r>
              <a:rPr kumimoji="1" lang="zh-TW" altLang="en-US" sz="2800" dirty="0">
                <a:latin typeface="BiauKai" panose="02010601000101010101" pitchFamily="2" charset="-120"/>
                <a:ea typeface="BiauKai" panose="02010601000101010101" pitchFamily="2" charset="-120"/>
              </a:rPr>
              <a:t>宿舍情況</a:t>
            </a:r>
            <a:endParaRPr kumimoji="1" lang="en-US" altLang="zh-TW" sz="2800" dirty="0">
              <a:latin typeface="BiauKai" panose="02010601000101010101" pitchFamily="2" charset="-120"/>
              <a:ea typeface="BiauKai" panose="02010601000101010101" pitchFamily="2" charset="-120"/>
            </a:endParaRPr>
          </a:p>
          <a:p>
            <a:pPr marL="342900" indent="-342900">
              <a:buFont typeface="+mj-lt"/>
              <a:buAutoNum type="arabicPeriod"/>
            </a:pPr>
            <a:r>
              <a:rPr kumimoji="1" lang="zh-TW" altLang="en-US" sz="2800" dirty="0">
                <a:latin typeface="BiauKai" panose="02010601000101010101" pitchFamily="2" charset="-120"/>
                <a:ea typeface="BiauKai" panose="02010601000101010101" pitchFamily="2" charset="-120"/>
              </a:rPr>
              <a:t>實習單位情況</a:t>
            </a:r>
            <a:endParaRPr kumimoji="1" lang="en-US" altLang="zh-TW" sz="2800" dirty="0">
              <a:latin typeface="BiauKai" panose="02010601000101010101" pitchFamily="2" charset="-120"/>
              <a:ea typeface="BiauKai" panose="02010601000101010101" pitchFamily="2" charset="-120"/>
            </a:endParaRPr>
          </a:p>
          <a:p>
            <a:pPr marL="342900" indent="-342900">
              <a:buFont typeface="+mj-lt"/>
              <a:buAutoNum type="arabicPeriod"/>
            </a:pPr>
            <a:endParaRPr kumimoji="1" lang="zh-TW" altLang="en-US" sz="2800" dirty="0">
              <a:latin typeface="BiauKai" panose="02010601000101010101" pitchFamily="2" charset="-120"/>
              <a:ea typeface="BiauKai" panose="02010601000101010101" pitchFamily="2" charset="-12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1F48"/>
          </a:solidFill>
        </p:spPr>
        <p:txBody>
          <a:bodyPr wrap="square" lIns="0" tIns="0" rIns="0" bIns="0" rtlCol="0"/>
          <a:lstStyle/>
          <a:p>
            <a:endParaRPr/>
          </a:p>
        </p:txBody>
      </p:sp>
      <p:sp>
        <p:nvSpPr>
          <p:cNvPr id="3" name="object 3"/>
          <p:cNvSpPr txBox="1">
            <a:spLocks noGrp="1"/>
          </p:cNvSpPr>
          <p:nvPr>
            <p:ph type="title"/>
          </p:nvPr>
        </p:nvSpPr>
        <p:spPr>
          <a:xfrm>
            <a:off x="702665" y="633806"/>
            <a:ext cx="5545735" cy="413575"/>
          </a:xfrm>
          <a:prstGeom prst="rect">
            <a:avLst/>
          </a:prstGeom>
        </p:spPr>
        <p:txBody>
          <a:bodyPr vert="horz" wrap="square" lIns="0" tIns="13335" rIns="0" bIns="0" rtlCol="0">
            <a:spAutoFit/>
          </a:bodyPr>
          <a:lstStyle/>
          <a:p>
            <a:pPr marL="12700">
              <a:lnSpc>
                <a:spcPct val="100000"/>
              </a:lnSpc>
              <a:spcBef>
                <a:spcPts val="105"/>
              </a:spcBef>
            </a:pPr>
            <a:r>
              <a:rPr lang="zh-TW" altLang="en-US" sz="2600" spc="-5" dirty="0"/>
              <a:t>杜拜很開放、國際化、治安很好</a:t>
            </a:r>
            <a:endParaRPr sz="2600" dirty="0"/>
          </a:p>
        </p:txBody>
      </p:sp>
      <p:sp>
        <p:nvSpPr>
          <p:cNvPr id="4" name="object 4"/>
          <p:cNvSpPr txBox="1"/>
          <p:nvPr/>
        </p:nvSpPr>
        <p:spPr>
          <a:xfrm>
            <a:off x="4301997" y="1378594"/>
            <a:ext cx="3166110" cy="2551981"/>
          </a:xfrm>
          <a:prstGeom prst="rect">
            <a:avLst/>
          </a:prstGeom>
        </p:spPr>
        <p:txBody>
          <a:bodyPr vert="horz" wrap="square" lIns="0" tIns="127000" rIns="0" bIns="0" rtlCol="0">
            <a:spAutoFit/>
          </a:bodyPr>
          <a:lstStyle/>
          <a:p>
            <a:pPr marL="12700">
              <a:lnSpc>
                <a:spcPct val="100000"/>
              </a:lnSpc>
              <a:spcBef>
                <a:spcPts val="1000"/>
              </a:spcBef>
            </a:pPr>
            <a:r>
              <a:rPr lang="zh-TW" altLang="en-US" b="1" spc="-25" dirty="0">
                <a:solidFill>
                  <a:srgbClr val="FFE623"/>
                </a:solidFill>
                <a:latin typeface="Arial"/>
                <a:cs typeface="Arial"/>
              </a:rPr>
              <a:t>生活方式</a:t>
            </a:r>
            <a:endParaRPr lang="en-US" altLang="zh-TW" b="1" spc="-25" dirty="0">
              <a:solidFill>
                <a:srgbClr val="FFE623"/>
              </a:solidFill>
              <a:latin typeface="Arial"/>
              <a:cs typeface="Arial"/>
            </a:endParaRPr>
          </a:p>
          <a:p>
            <a:pPr marL="184150" indent="-171450">
              <a:lnSpc>
                <a:spcPct val="100000"/>
              </a:lnSpc>
              <a:spcBef>
                <a:spcPts val="1000"/>
              </a:spcBef>
              <a:buFont typeface="Arial" panose="020B0604020202020204" pitchFamily="34" charset="0"/>
              <a:buChar char="•"/>
            </a:pPr>
            <a:r>
              <a:rPr lang="zh-TW" altLang="en-US" sz="1400" spc="-50" dirty="0">
                <a:solidFill>
                  <a:srgbClr val="FFFFFF"/>
                </a:solidFill>
                <a:latin typeface="Lucida Sans Unicode"/>
                <a:cs typeface="Lucida Sans Unicode"/>
              </a:rPr>
              <a:t>杜拜的周末是周五和周六，但上課時間仍然是周一至周五。</a:t>
            </a:r>
            <a:endParaRPr lang="en-US" altLang="zh-TW" sz="1400" spc="-50" dirty="0">
              <a:solidFill>
                <a:srgbClr val="FFFFFF"/>
              </a:solidFill>
              <a:latin typeface="Lucida Sans Unicode"/>
              <a:cs typeface="Lucida Sans Unicode"/>
            </a:endParaRPr>
          </a:p>
          <a:p>
            <a:pPr marL="184150" indent="-171450">
              <a:lnSpc>
                <a:spcPct val="100000"/>
              </a:lnSpc>
              <a:spcBef>
                <a:spcPts val="1000"/>
              </a:spcBef>
              <a:buFont typeface="Arial" panose="020B0604020202020204" pitchFamily="34" charset="0"/>
              <a:buChar char="•"/>
            </a:pPr>
            <a:r>
              <a:rPr lang="zh-TW" altLang="en-US" sz="1400" dirty="0">
                <a:solidFill>
                  <a:srgbClr val="FFFFFF"/>
                </a:solidFill>
                <a:latin typeface="Lucida Sans Unicode"/>
                <a:cs typeface="Lucida Sans Unicode"/>
              </a:rPr>
              <a:t>享受戶外活動：從井然有序的屋頂露台和酷熱的海灘俱樂部</a:t>
            </a:r>
            <a:r>
              <a:rPr lang="en-US" altLang="zh-TW" sz="1400" dirty="0">
                <a:solidFill>
                  <a:srgbClr val="FFFFFF"/>
                </a:solidFill>
                <a:latin typeface="Lucida Sans Unicode"/>
                <a:cs typeface="Lucida Sans Unicode"/>
              </a:rPr>
              <a:t>——</a:t>
            </a:r>
            <a:r>
              <a:rPr lang="zh-TW" altLang="en-US" sz="1400" dirty="0">
                <a:solidFill>
                  <a:srgbClr val="FFFFFF"/>
                </a:solidFill>
                <a:latin typeface="Lucida Sans Unicode"/>
                <a:cs typeface="Lucida Sans Unicode"/>
              </a:rPr>
              <a:t>到戶外節日和食品市場</a:t>
            </a:r>
            <a:r>
              <a:rPr lang="en-US" sz="1400" spc="-50" dirty="0">
                <a:solidFill>
                  <a:srgbClr val="FFFFFF"/>
                </a:solidFill>
                <a:latin typeface="Lucida Sans Unicode"/>
                <a:cs typeface="Lucida Sans Unicode"/>
              </a:rPr>
              <a:t>.</a:t>
            </a:r>
            <a:endParaRPr lang="en-US" sz="1400" dirty="0">
              <a:latin typeface="Lucida Sans Unicode"/>
              <a:cs typeface="Lucida Sans Unicode"/>
            </a:endParaRPr>
          </a:p>
          <a:p>
            <a:pPr marL="184785" marR="49530" indent="-172720">
              <a:lnSpc>
                <a:spcPct val="100000"/>
              </a:lnSpc>
              <a:spcBef>
                <a:spcPts val="1320"/>
              </a:spcBef>
              <a:buFont typeface="Arial MT"/>
              <a:buChar char="•"/>
              <a:tabLst>
                <a:tab pos="185420" algn="l"/>
              </a:tabLst>
            </a:pPr>
            <a:r>
              <a:rPr lang="zh-TW" altLang="en-US" sz="1400" dirty="0">
                <a:solidFill>
                  <a:srgbClr val="FFFFFF"/>
                </a:solidFill>
                <a:latin typeface="Lucida Sans Unicode"/>
                <a:cs typeface="Lucida Sans Unicode"/>
              </a:rPr>
              <a:t>享受室內：這座城市擁有一些世界上最好的購物中心、水療中心、健身房和酒店</a:t>
            </a:r>
            <a:r>
              <a:rPr lang="en-US" altLang="zh-TW" sz="1400" dirty="0">
                <a:solidFill>
                  <a:srgbClr val="FFFFFF"/>
                </a:solidFill>
                <a:latin typeface="Lucida Sans Unicode"/>
                <a:cs typeface="Lucida Sans Unicode"/>
              </a:rPr>
              <a:t>——</a:t>
            </a:r>
            <a:r>
              <a:rPr lang="zh-TW" altLang="en-US" sz="1400" dirty="0">
                <a:solidFill>
                  <a:srgbClr val="FFFFFF"/>
                </a:solidFill>
                <a:latin typeface="Lucida Sans Unicode"/>
                <a:cs typeface="Lucida Sans Unicode"/>
              </a:rPr>
              <a:t>讓您永遠不會感到無聊。</a:t>
            </a:r>
            <a:endParaRPr sz="1400" dirty="0">
              <a:latin typeface="Lucida Sans Unicode"/>
              <a:cs typeface="Lucida Sans Unicode"/>
            </a:endParaRPr>
          </a:p>
        </p:txBody>
      </p:sp>
      <p:sp>
        <p:nvSpPr>
          <p:cNvPr id="5" name="object 5"/>
          <p:cNvSpPr txBox="1"/>
          <p:nvPr/>
        </p:nvSpPr>
        <p:spPr>
          <a:xfrm>
            <a:off x="702665" y="1385419"/>
            <a:ext cx="3272154" cy="3184204"/>
          </a:xfrm>
          <a:prstGeom prst="rect">
            <a:avLst/>
          </a:prstGeom>
        </p:spPr>
        <p:txBody>
          <a:bodyPr vert="horz" wrap="square" lIns="0" tIns="123189" rIns="0" bIns="0" rtlCol="0">
            <a:spAutoFit/>
          </a:bodyPr>
          <a:lstStyle/>
          <a:p>
            <a:pPr marL="12700">
              <a:lnSpc>
                <a:spcPct val="100000"/>
              </a:lnSpc>
              <a:spcBef>
                <a:spcPts val="969"/>
              </a:spcBef>
            </a:pPr>
            <a:r>
              <a:rPr lang="zh-TW" altLang="en-US" b="1" spc="-20" dirty="0">
                <a:solidFill>
                  <a:srgbClr val="FFE623"/>
                </a:solidFill>
                <a:latin typeface="Arial"/>
                <a:cs typeface="Arial"/>
              </a:rPr>
              <a:t>探索文化和創造力</a:t>
            </a:r>
            <a:endParaRPr lang="en-US" altLang="zh-TW" b="1" spc="-20" dirty="0">
              <a:solidFill>
                <a:srgbClr val="FFE623"/>
              </a:solidFill>
              <a:latin typeface="Arial"/>
              <a:cs typeface="Arial"/>
            </a:endParaRPr>
          </a:p>
          <a:p>
            <a:pPr marL="184150" indent="-171450">
              <a:spcBef>
                <a:spcPts val="969"/>
              </a:spcBef>
              <a:buFont typeface="Arial" panose="020B0604020202020204" pitchFamily="34" charset="0"/>
              <a:buChar char="•"/>
            </a:pPr>
            <a:r>
              <a:rPr lang="zh-TW" altLang="en-US" sz="1200" spc="-20" dirty="0">
                <a:solidFill>
                  <a:srgbClr val="FFFFFF"/>
                </a:solidFill>
                <a:latin typeface="Lucida Sans Unicode"/>
                <a:cs typeface="Lucida Sans Unicode"/>
              </a:rPr>
              <a:t>杜拜是一個非常</a:t>
            </a:r>
            <a:r>
              <a:rPr lang="zh-TW" altLang="en-US" sz="1400" spc="-20" dirty="0">
                <a:solidFill>
                  <a:srgbClr val="FFFFFF"/>
                </a:solidFill>
                <a:latin typeface="Lucida Sans Unicode"/>
                <a:cs typeface="Lucida Sans Unicode"/>
              </a:rPr>
              <a:t>國際化的城市，外籍人士幾乎佔總人口的 </a:t>
            </a:r>
            <a:r>
              <a:rPr lang="en-US" altLang="zh-TW" sz="1400" spc="-20" dirty="0">
                <a:solidFill>
                  <a:srgbClr val="FFFFFF"/>
                </a:solidFill>
                <a:latin typeface="Lucida Sans Unicode"/>
                <a:cs typeface="Lucida Sans Unicode"/>
              </a:rPr>
              <a:t>85%</a:t>
            </a:r>
            <a:endParaRPr sz="1400" dirty="0">
              <a:latin typeface="Lucida Sans Unicode"/>
              <a:cs typeface="Lucida Sans Unicode"/>
            </a:endParaRPr>
          </a:p>
          <a:p>
            <a:pPr marL="184785" indent="-172720">
              <a:spcBef>
                <a:spcPts val="1320"/>
              </a:spcBef>
              <a:buFont typeface="Arial MT"/>
              <a:buChar char="•"/>
              <a:tabLst>
                <a:tab pos="185420" algn="l"/>
              </a:tabLst>
            </a:pPr>
            <a:r>
              <a:rPr lang="zh-TW" altLang="en-US" sz="1400" spc="-20" dirty="0">
                <a:solidFill>
                  <a:srgbClr val="FFFFFF"/>
                </a:solidFill>
                <a:latin typeface="Lucida Sans Unicode"/>
                <a:cs typeface="Lucida Sans Unicode"/>
              </a:rPr>
              <a:t>杜拜是一座迷人的城市</a:t>
            </a:r>
            <a:r>
              <a:rPr lang="zh-TW" altLang="en-US" sz="1400" spc="-20" dirty="0">
                <a:solidFill>
                  <a:schemeClr val="bg1"/>
                </a:solidFill>
                <a:latin typeface="Lucida Sans Unicode"/>
                <a:cs typeface="Lucida Sans Unicode"/>
              </a:rPr>
              <a:t>，</a:t>
            </a:r>
            <a:r>
              <a:rPr lang="zh-TW" altLang="en-US" sz="1400" b="0" i="0" dirty="0">
                <a:solidFill>
                  <a:schemeClr val="bg1"/>
                </a:solidFill>
                <a:effectLst/>
                <a:latin typeface="arial" panose="020B0604020202020204" pitchFamily="34" charset="0"/>
              </a:rPr>
              <a:t>政府並沒有明確規定女性必須穿著黑袍或是戴頭巾；假日的海邊，雖然沒有硬性規定女性要穿著黑袍，但是出入高級場所及回教地方，穿著上也要稍加注意</a:t>
            </a:r>
            <a:endParaRPr lang="en-US" altLang="zh-TW" sz="1400" spc="-20" dirty="0">
              <a:solidFill>
                <a:schemeClr val="bg1"/>
              </a:solidFill>
              <a:latin typeface="Lucida Sans Unicode"/>
              <a:cs typeface="Lucida Sans Unicode"/>
            </a:endParaRPr>
          </a:p>
          <a:p>
            <a:pPr marL="184785" marR="296545" indent="-172720">
              <a:spcBef>
                <a:spcPts val="1325"/>
              </a:spcBef>
              <a:buFont typeface="Arial MT"/>
              <a:buChar char="•"/>
              <a:tabLst>
                <a:tab pos="185420" algn="l"/>
              </a:tabLst>
            </a:pPr>
            <a:r>
              <a:rPr lang="zh-TW" altLang="en-US" sz="1400" spc="-50" dirty="0">
                <a:solidFill>
                  <a:srgbClr val="FFFFFF"/>
                </a:solidFill>
                <a:latin typeface="Lucida Sans Unicode"/>
                <a:cs typeface="Lucida Sans Unicode"/>
              </a:rPr>
              <a:t>杜拜不僅僅是購物和摩天大樓</a:t>
            </a:r>
            <a:endParaRPr lang="en-US" sz="1400" spc="-50" dirty="0">
              <a:solidFill>
                <a:srgbClr val="FFFFFF"/>
              </a:solidFill>
              <a:latin typeface="Lucida Sans Unicode"/>
              <a:cs typeface="Lucida Sans Unicode"/>
            </a:endParaRPr>
          </a:p>
          <a:p>
            <a:pPr marL="184785" marR="296545" indent="-172720">
              <a:spcBef>
                <a:spcPts val="1325"/>
              </a:spcBef>
              <a:buFont typeface="Arial MT"/>
              <a:buChar char="•"/>
              <a:tabLst>
                <a:tab pos="185420" algn="l"/>
              </a:tabLst>
            </a:pPr>
            <a:r>
              <a:rPr lang="zh-TW" altLang="en-US" sz="1400" spc="-50" dirty="0">
                <a:solidFill>
                  <a:srgbClr val="FFFFFF"/>
                </a:solidFill>
                <a:latin typeface="Lucida Sans Unicode"/>
                <a:cs typeface="Lucida Sans Unicode"/>
              </a:rPr>
              <a:t>豐富的文化遺產融合了貝都因人、阿拉伯和伊斯蘭傳統</a:t>
            </a:r>
            <a:endParaRPr sz="1400" dirty="0">
              <a:latin typeface="Lucida Sans Unicode"/>
              <a:cs typeface="Lucida Sans Unicode"/>
            </a:endParaRPr>
          </a:p>
        </p:txBody>
      </p:sp>
      <p:sp>
        <p:nvSpPr>
          <p:cNvPr id="6" name="object 6"/>
          <p:cNvSpPr txBox="1"/>
          <p:nvPr/>
        </p:nvSpPr>
        <p:spPr>
          <a:xfrm>
            <a:off x="416801" y="4728987"/>
            <a:ext cx="3733800" cy="1743426"/>
          </a:xfrm>
          <a:prstGeom prst="rect">
            <a:avLst/>
          </a:prstGeom>
        </p:spPr>
        <p:txBody>
          <a:bodyPr vert="horz" wrap="square" lIns="0" tIns="12065" rIns="0" bIns="0" rtlCol="0">
            <a:spAutoFit/>
          </a:bodyPr>
          <a:lstStyle/>
          <a:p>
            <a:pPr marL="12700">
              <a:lnSpc>
                <a:spcPct val="100000"/>
              </a:lnSpc>
              <a:spcBef>
                <a:spcPts val="95"/>
              </a:spcBef>
            </a:pPr>
            <a:r>
              <a:rPr lang="zh-TW" altLang="en-US" b="1" spc="-10" dirty="0">
                <a:solidFill>
                  <a:srgbClr val="FFE623"/>
                </a:solidFill>
                <a:latin typeface="Arial"/>
                <a:cs typeface="Arial"/>
              </a:rPr>
              <a:t>具前瞻性的城市</a:t>
            </a:r>
            <a:endParaRPr lang="en-US" altLang="zh-TW" b="1" spc="-10" dirty="0">
              <a:solidFill>
                <a:srgbClr val="FFE623"/>
              </a:solidFill>
              <a:latin typeface="Arial"/>
              <a:cs typeface="Arial"/>
            </a:endParaRPr>
          </a:p>
          <a:p>
            <a:pPr marL="12700">
              <a:lnSpc>
                <a:spcPct val="100000"/>
              </a:lnSpc>
              <a:spcBef>
                <a:spcPts val="95"/>
              </a:spcBef>
            </a:pPr>
            <a:endParaRPr lang="en-US" altLang="zh-TW" sz="1200" b="1" spc="-10" dirty="0">
              <a:solidFill>
                <a:srgbClr val="FFE623"/>
              </a:solidFill>
              <a:latin typeface="Arial"/>
              <a:cs typeface="Arial"/>
            </a:endParaRPr>
          </a:p>
          <a:p>
            <a:pPr marL="184150" indent="-171450">
              <a:lnSpc>
                <a:spcPct val="100000"/>
              </a:lnSpc>
              <a:spcBef>
                <a:spcPts val="95"/>
              </a:spcBef>
              <a:buFont typeface="Arial" panose="020B0604020202020204" pitchFamily="34" charset="0"/>
              <a:buChar char="•"/>
            </a:pPr>
            <a:r>
              <a:rPr lang="zh-TW" altLang="en-US" sz="1400" spc="-15" dirty="0">
                <a:solidFill>
                  <a:srgbClr val="FFFFFF"/>
                </a:solidFill>
                <a:latin typeface="Lucida Sans Unicode"/>
                <a:cs typeface="Lucida Sans Unicode"/>
              </a:rPr>
              <a:t>杜拜已成功實現經濟多元化，不再依賴石油，成為繁榮的運輸、貿易、金融和旅遊中心</a:t>
            </a:r>
            <a:r>
              <a:rPr sz="1400" spc="-25" dirty="0">
                <a:solidFill>
                  <a:srgbClr val="FFFFFF"/>
                </a:solidFill>
                <a:latin typeface="Lucida Sans Unicode"/>
                <a:cs typeface="Lucida Sans Unicode"/>
              </a:rPr>
              <a:t>.</a:t>
            </a:r>
            <a:endParaRPr sz="1400" dirty="0">
              <a:latin typeface="Lucida Sans Unicode"/>
              <a:cs typeface="Lucida Sans Unicode"/>
            </a:endParaRPr>
          </a:p>
          <a:p>
            <a:pPr marL="184785" marR="172720" indent="-172720">
              <a:lnSpc>
                <a:spcPct val="100000"/>
              </a:lnSpc>
              <a:spcBef>
                <a:spcPts val="1320"/>
              </a:spcBef>
              <a:buFont typeface="Arial MT"/>
              <a:buChar char="•"/>
              <a:tabLst>
                <a:tab pos="185420" algn="l"/>
              </a:tabLst>
            </a:pPr>
            <a:r>
              <a:rPr lang="zh-TW" altLang="en-US" sz="1400" spc="5" dirty="0">
                <a:solidFill>
                  <a:srgbClr val="FFFFFF"/>
                </a:solidFill>
                <a:latin typeface="Lucida Sans Unicode"/>
                <a:cs typeface="Lucida Sans Unicode"/>
              </a:rPr>
              <a:t>目前最激動人心的發展之一是“超音速交通系統”，它可以在 </a:t>
            </a:r>
            <a:r>
              <a:rPr lang="en-US" altLang="zh-TW" sz="1400" spc="5" dirty="0">
                <a:solidFill>
                  <a:srgbClr val="FFFFFF"/>
                </a:solidFill>
                <a:latin typeface="Lucida Sans Unicode"/>
                <a:cs typeface="Lucida Sans Unicode"/>
              </a:rPr>
              <a:t>12 </a:t>
            </a:r>
            <a:r>
              <a:rPr lang="zh-TW" altLang="en-US" sz="1400" spc="5" dirty="0">
                <a:solidFill>
                  <a:srgbClr val="FFFFFF"/>
                </a:solidFill>
                <a:latin typeface="Lucida Sans Unicode"/>
                <a:cs typeface="Lucida Sans Unicode"/>
              </a:rPr>
              <a:t>分鐘內將杜拜與阿布達比連接起來。</a:t>
            </a:r>
            <a:r>
              <a:rPr lang="en-US" altLang="zh-TW" sz="1400" spc="5" dirty="0">
                <a:solidFill>
                  <a:srgbClr val="FFFFFF"/>
                </a:solidFill>
                <a:latin typeface="Lucida Sans Unicode"/>
                <a:cs typeface="Lucida Sans Unicode"/>
              </a:rPr>
              <a:t>(</a:t>
            </a:r>
            <a:r>
              <a:rPr lang="zh-TW" altLang="en-US" sz="1400" spc="5" dirty="0">
                <a:solidFill>
                  <a:srgbClr val="FFFFFF"/>
                </a:solidFill>
                <a:latin typeface="Lucida Sans Unicode"/>
                <a:cs typeface="Lucida Sans Unicode"/>
              </a:rPr>
              <a:t>目前似乎還未通車</a:t>
            </a:r>
            <a:r>
              <a:rPr lang="en-US" altLang="zh-TW" sz="1400" spc="5" dirty="0">
                <a:solidFill>
                  <a:srgbClr val="FFFFFF"/>
                </a:solidFill>
                <a:latin typeface="Lucida Sans Unicode"/>
                <a:cs typeface="Lucida Sans Unicode"/>
              </a:rPr>
              <a:t>)</a:t>
            </a:r>
            <a:endParaRPr sz="1400" dirty="0">
              <a:latin typeface="Lucida Sans Unicode"/>
              <a:cs typeface="Lucida Sans Unicode"/>
            </a:endParaRPr>
          </a:p>
        </p:txBody>
      </p:sp>
      <p:sp>
        <p:nvSpPr>
          <p:cNvPr id="7" name="object 7"/>
          <p:cNvSpPr txBox="1"/>
          <p:nvPr/>
        </p:nvSpPr>
        <p:spPr>
          <a:xfrm>
            <a:off x="4326382" y="4066743"/>
            <a:ext cx="3082925" cy="2274341"/>
          </a:xfrm>
          <a:prstGeom prst="rect">
            <a:avLst/>
          </a:prstGeom>
        </p:spPr>
        <p:txBody>
          <a:bodyPr vert="horz" wrap="square" lIns="0" tIns="12065" rIns="0" bIns="0" rtlCol="0">
            <a:spAutoFit/>
          </a:bodyPr>
          <a:lstStyle/>
          <a:p>
            <a:pPr marL="12700">
              <a:lnSpc>
                <a:spcPct val="100000"/>
              </a:lnSpc>
              <a:spcBef>
                <a:spcPts val="95"/>
              </a:spcBef>
            </a:pPr>
            <a:r>
              <a:rPr lang="zh-TW" altLang="en-US" b="1" spc="20" dirty="0">
                <a:solidFill>
                  <a:srgbClr val="FFE623"/>
                </a:solidFill>
                <a:latin typeface="Arial"/>
                <a:cs typeface="Arial"/>
              </a:rPr>
              <a:t>杜拜是創意中心</a:t>
            </a:r>
            <a:endParaRPr lang="en-US" altLang="zh-TW" b="1" spc="20" dirty="0">
              <a:solidFill>
                <a:srgbClr val="FFE623"/>
              </a:solidFill>
              <a:latin typeface="Arial"/>
              <a:cs typeface="Arial"/>
            </a:endParaRPr>
          </a:p>
          <a:p>
            <a:pPr marL="12700">
              <a:lnSpc>
                <a:spcPct val="100000"/>
              </a:lnSpc>
              <a:spcBef>
                <a:spcPts val="95"/>
              </a:spcBef>
            </a:pPr>
            <a:endParaRPr lang="en-US" sz="1200" b="1" spc="20" dirty="0">
              <a:solidFill>
                <a:srgbClr val="FFE623"/>
              </a:solidFill>
              <a:latin typeface="Arial"/>
              <a:cs typeface="Arial"/>
            </a:endParaRPr>
          </a:p>
          <a:p>
            <a:pPr marL="184150" indent="-171450">
              <a:lnSpc>
                <a:spcPct val="100000"/>
              </a:lnSpc>
              <a:spcBef>
                <a:spcPts val="95"/>
              </a:spcBef>
              <a:buFont typeface="Arial" panose="020B0604020202020204" pitchFamily="34" charset="0"/>
              <a:buChar char="•"/>
            </a:pPr>
            <a:r>
              <a:rPr lang="zh-TW" altLang="en-US" sz="1400" spc="-15" dirty="0">
                <a:solidFill>
                  <a:srgbClr val="FFFFFF"/>
                </a:solidFill>
                <a:latin typeface="Lucida Sans Unicode"/>
                <a:cs typeface="Lucida Sans Unicode"/>
              </a:rPr>
              <a:t>杜拜是該地區不斷增長的創意思想家社區</a:t>
            </a:r>
            <a:endParaRPr lang="en-US" altLang="zh-TW" sz="1400" spc="-15" dirty="0">
              <a:solidFill>
                <a:srgbClr val="FFFFFF"/>
              </a:solidFill>
              <a:latin typeface="Lucida Sans Unicode"/>
              <a:cs typeface="Lucida Sans Unicode"/>
            </a:endParaRPr>
          </a:p>
          <a:p>
            <a:pPr marL="12700">
              <a:lnSpc>
                <a:spcPct val="100000"/>
              </a:lnSpc>
              <a:spcBef>
                <a:spcPts val="95"/>
              </a:spcBef>
            </a:pPr>
            <a:endParaRPr lang="en-US" altLang="zh-TW" sz="1400" spc="-15" dirty="0">
              <a:solidFill>
                <a:srgbClr val="FFFFFF"/>
              </a:solidFill>
              <a:latin typeface="Lucida Sans Unicode"/>
              <a:cs typeface="Lucida Sans Unicode"/>
            </a:endParaRPr>
          </a:p>
          <a:p>
            <a:pPr marL="184150" indent="-171450">
              <a:lnSpc>
                <a:spcPct val="100000"/>
              </a:lnSpc>
              <a:spcBef>
                <a:spcPts val="95"/>
              </a:spcBef>
              <a:buFont typeface="Arial" panose="020B0604020202020204" pitchFamily="34" charset="0"/>
              <a:buChar char="•"/>
            </a:pPr>
            <a:r>
              <a:rPr lang="zh-TW" altLang="en-US" sz="1400" spc="-15" dirty="0">
                <a:solidFill>
                  <a:srgbClr val="FFFFFF"/>
                </a:solidFill>
                <a:latin typeface="Lucida Sans Unicode"/>
                <a:cs typeface="Lucida Sans Unicode"/>
              </a:rPr>
              <a:t>杜拜的目標是吸引、激勵和培養新興人才，並教育下一代</a:t>
            </a:r>
            <a:endParaRPr lang="en-US" altLang="zh-TW" sz="1400" spc="-15" dirty="0">
              <a:solidFill>
                <a:srgbClr val="FFFFFF"/>
              </a:solidFill>
              <a:latin typeface="Lucida Sans Unicode"/>
              <a:cs typeface="Lucida Sans Unicode"/>
            </a:endParaRPr>
          </a:p>
          <a:p>
            <a:pPr marL="12700">
              <a:lnSpc>
                <a:spcPct val="100000"/>
              </a:lnSpc>
              <a:spcBef>
                <a:spcPts val="95"/>
              </a:spcBef>
            </a:pPr>
            <a:endParaRPr lang="en-US" altLang="zh-TW" sz="1400" spc="-15" dirty="0">
              <a:solidFill>
                <a:srgbClr val="FFFFFF"/>
              </a:solidFill>
              <a:latin typeface="Lucida Sans Unicode"/>
              <a:cs typeface="Lucida Sans Unicode"/>
            </a:endParaRPr>
          </a:p>
          <a:p>
            <a:pPr marL="184150" indent="-171450">
              <a:lnSpc>
                <a:spcPct val="100000"/>
              </a:lnSpc>
              <a:spcBef>
                <a:spcPts val="95"/>
              </a:spcBef>
              <a:buFont typeface="Arial" panose="020B0604020202020204" pitchFamily="34" charset="0"/>
              <a:buChar char="•"/>
            </a:pPr>
            <a:r>
              <a:rPr lang="zh-TW" altLang="en-US" sz="1400" spc="-50" dirty="0">
                <a:solidFill>
                  <a:srgbClr val="FFFFFF"/>
                </a:solidFill>
                <a:latin typeface="Lucida Sans Unicode"/>
                <a:cs typeface="Lucida Sans Unicode"/>
              </a:rPr>
              <a:t>這座城市繼續提供平台，向更多的全球觀眾展示中東的創意人才。</a:t>
            </a:r>
            <a:endParaRPr sz="1400" dirty="0">
              <a:latin typeface="Lucida Sans Unicode"/>
              <a:cs typeface="Lucida Sans Unicode"/>
            </a:endParaRPr>
          </a:p>
        </p:txBody>
      </p:sp>
      <p:grpSp>
        <p:nvGrpSpPr>
          <p:cNvPr id="8" name="object 8"/>
          <p:cNvGrpSpPr/>
          <p:nvPr/>
        </p:nvGrpSpPr>
        <p:grpSpPr>
          <a:xfrm>
            <a:off x="7676388" y="0"/>
            <a:ext cx="4516120" cy="6858000"/>
            <a:chOff x="7676388" y="0"/>
            <a:chExt cx="4516120" cy="6858000"/>
          </a:xfrm>
        </p:grpSpPr>
        <p:sp>
          <p:nvSpPr>
            <p:cNvPr id="9" name="object 9"/>
            <p:cNvSpPr/>
            <p:nvPr/>
          </p:nvSpPr>
          <p:spPr>
            <a:xfrm>
              <a:off x="8148828" y="0"/>
              <a:ext cx="4043679" cy="6858000"/>
            </a:xfrm>
            <a:custGeom>
              <a:avLst/>
              <a:gdLst/>
              <a:ahLst/>
              <a:cxnLst/>
              <a:rect l="l" t="t" r="r" b="b"/>
              <a:pathLst>
                <a:path w="4043679" h="6858000">
                  <a:moveTo>
                    <a:pt x="4043172" y="0"/>
                  </a:moveTo>
                  <a:lnTo>
                    <a:pt x="0" y="0"/>
                  </a:lnTo>
                  <a:lnTo>
                    <a:pt x="0" y="5811520"/>
                  </a:lnTo>
                  <a:lnTo>
                    <a:pt x="1830324" y="5811520"/>
                  </a:lnTo>
                  <a:lnTo>
                    <a:pt x="1830324" y="6858000"/>
                  </a:lnTo>
                  <a:lnTo>
                    <a:pt x="4043172" y="6858000"/>
                  </a:lnTo>
                  <a:lnTo>
                    <a:pt x="4043172" y="5811520"/>
                  </a:lnTo>
                  <a:lnTo>
                    <a:pt x="4043172" y="0"/>
                  </a:lnTo>
                  <a:close/>
                </a:path>
              </a:pathLst>
            </a:custGeom>
            <a:solidFill>
              <a:srgbClr val="BEBEBE"/>
            </a:solidFill>
          </p:spPr>
          <p:txBody>
            <a:bodyPr wrap="square" lIns="0" tIns="0" rIns="0" bIns="0" rtlCol="0"/>
            <a:lstStyle/>
            <a:p>
              <a:endParaRPr/>
            </a:p>
          </p:txBody>
        </p:sp>
        <p:pic>
          <p:nvPicPr>
            <p:cNvPr id="10" name="object 10"/>
            <p:cNvPicPr/>
            <p:nvPr/>
          </p:nvPicPr>
          <p:blipFill>
            <a:blip r:embed="rId2" cstate="print"/>
            <a:stretch>
              <a:fillRect/>
            </a:stretch>
          </p:blipFill>
          <p:spPr>
            <a:xfrm>
              <a:off x="7676388" y="5590028"/>
              <a:ext cx="4515611" cy="1267970"/>
            </a:xfrm>
            <a:prstGeom prst="rect">
              <a:avLst/>
            </a:prstGeom>
          </p:spPr>
        </p:pic>
        <p:pic>
          <p:nvPicPr>
            <p:cNvPr id="11" name="object 11"/>
            <p:cNvPicPr/>
            <p:nvPr/>
          </p:nvPicPr>
          <p:blipFill>
            <a:blip r:embed="rId3" cstate="print"/>
            <a:stretch>
              <a:fillRect/>
            </a:stretch>
          </p:blipFill>
          <p:spPr>
            <a:xfrm>
              <a:off x="7691628" y="429768"/>
              <a:ext cx="4500372" cy="5170932"/>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6"/>
            </a:xfrm>
            <a:prstGeom prst="rect">
              <a:avLst/>
            </a:prstGeom>
          </p:spPr>
        </p:pic>
        <p:sp>
          <p:nvSpPr>
            <p:cNvPr id="4" name="object 4"/>
            <p:cNvSpPr/>
            <p:nvPr/>
          </p:nvSpPr>
          <p:spPr>
            <a:xfrm>
              <a:off x="11444965" y="296478"/>
              <a:ext cx="347980" cy="14604"/>
            </a:xfrm>
            <a:custGeom>
              <a:avLst/>
              <a:gdLst/>
              <a:ahLst/>
              <a:cxnLst/>
              <a:rect l="l" t="t" r="r" b="b"/>
              <a:pathLst>
                <a:path w="347979" h="14604">
                  <a:moveTo>
                    <a:pt x="226366" y="0"/>
                  </a:moveTo>
                  <a:lnTo>
                    <a:pt x="0" y="9809"/>
                  </a:lnTo>
                  <a:lnTo>
                    <a:pt x="74203" y="14118"/>
                  </a:lnTo>
                  <a:lnTo>
                    <a:pt x="347781" y="2429"/>
                  </a:lnTo>
                  <a:lnTo>
                    <a:pt x="226366" y="0"/>
                  </a:lnTo>
                  <a:close/>
                </a:path>
              </a:pathLst>
            </a:custGeom>
            <a:solidFill>
              <a:srgbClr val="A19060"/>
            </a:solidFill>
          </p:spPr>
          <p:txBody>
            <a:bodyPr wrap="square" lIns="0" tIns="0" rIns="0" bIns="0" rtlCol="0"/>
            <a:lstStyle/>
            <a:p>
              <a:endParaRPr/>
            </a:p>
          </p:txBody>
        </p:sp>
        <p:pic>
          <p:nvPicPr>
            <p:cNvPr id="5" name="object 5"/>
            <p:cNvPicPr/>
            <p:nvPr/>
          </p:nvPicPr>
          <p:blipFill>
            <a:blip r:embed="rId3" cstate="print"/>
            <a:stretch>
              <a:fillRect/>
            </a:stretch>
          </p:blipFill>
          <p:spPr>
            <a:xfrm>
              <a:off x="9409175" y="296478"/>
              <a:ext cx="2482479" cy="479077"/>
            </a:xfrm>
            <a:prstGeom prst="rect">
              <a:avLst/>
            </a:prstGeom>
          </p:spPr>
        </p:pic>
      </p:grpSp>
      <p:sp>
        <p:nvSpPr>
          <p:cNvPr id="7" name="object 7"/>
          <p:cNvSpPr txBox="1"/>
          <p:nvPr/>
        </p:nvSpPr>
        <p:spPr>
          <a:xfrm>
            <a:off x="457200" y="564591"/>
            <a:ext cx="7014261" cy="2574807"/>
          </a:xfrm>
          <a:prstGeom prst="rect">
            <a:avLst/>
          </a:prstGeom>
        </p:spPr>
        <p:txBody>
          <a:bodyPr vert="horz" wrap="square" lIns="0" tIns="13335" rIns="0" bIns="0" rtlCol="0">
            <a:spAutoFit/>
          </a:bodyPr>
          <a:lstStyle/>
          <a:p>
            <a:pPr marL="184785" marR="5080" indent="-172720">
              <a:lnSpc>
                <a:spcPct val="150000"/>
              </a:lnSpc>
              <a:spcBef>
                <a:spcPts val="105"/>
              </a:spcBef>
              <a:buFont typeface="Arial MT"/>
              <a:buChar char="•"/>
              <a:tabLst>
                <a:tab pos="185420" algn="l"/>
              </a:tabLst>
            </a:pPr>
            <a:r>
              <a:rPr lang="zh-TW" altLang="en-US" sz="2000" b="1" spc="20" dirty="0">
                <a:solidFill>
                  <a:srgbClr val="643A46"/>
                </a:solidFill>
                <a:latin typeface="Arial"/>
                <a:cs typeface="Arial"/>
              </a:rPr>
              <a:t>根據世界經濟論壇，阿聯酋是世界上第二安全的國家。</a:t>
            </a:r>
            <a:endParaRPr sz="2000" dirty="0">
              <a:latin typeface="Arial"/>
              <a:cs typeface="Arial"/>
            </a:endParaRPr>
          </a:p>
          <a:p>
            <a:pPr marL="184785" marR="170180" indent="-172720">
              <a:lnSpc>
                <a:spcPct val="150000"/>
              </a:lnSpc>
              <a:spcBef>
                <a:spcPts val="1175"/>
              </a:spcBef>
              <a:buFont typeface="Arial MT"/>
              <a:buChar char="•"/>
              <a:tabLst>
                <a:tab pos="185420" algn="l"/>
              </a:tabLst>
            </a:pPr>
            <a:r>
              <a:rPr lang="zh-TW" altLang="en-US" sz="2000" b="1" spc="50" dirty="0">
                <a:solidFill>
                  <a:srgbClr val="643A46"/>
                </a:solidFill>
                <a:latin typeface="Arial"/>
                <a:cs typeface="Arial"/>
              </a:rPr>
              <a:t>阿聯酋在其 </a:t>
            </a:r>
            <a:r>
              <a:rPr lang="en-US" sz="2000" b="1" spc="50" dirty="0">
                <a:solidFill>
                  <a:srgbClr val="643A46"/>
                </a:solidFill>
                <a:latin typeface="Arial"/>
                <a:cs typeface="Arial"/>
              </a:rPr>
              <a:t>COVID-19 </a:t>
            </a:r>
            <a:r>
              <a:rPr lang="zh-TW" altLang="en-US" sz="2000" b="1" spc="50" dirty="0">
                <a:solidFill>
                  <a:srgbClr val="643A46"/>
                </a:solidFill>
                <a:latin typeface="Arial"/>
                <a:cs typeface="Arial"/>
              </a:rPr>
              <a:t>安全評級（福布斯，</a:t>
            </a:r>
            <a:r>
              <a:rPr lang="en-US" altLang="zh-TW" sz="2000" b="1" spc="50" dirty="0">
                <a:solidFill>
                  <a:srgbClr val="643A46"/>
                </a:solidFill>
                <a:latin typeface="Arial"/>
                <a:cs typeface="Arial"/>
              </a:rPr>
              <a:t>2021 </a:t>
            </a:r>
            <a:r>
              <a:rPr lang="zh-TW" altLang="en-US" sz="2000" b="1" spc="50" dirty="0">
                <a:solidFill>
                  <a:srgbClr val="643A46"/>
                </a:solidFill>
                <a:latin typeface="Arial"/>
                <a:cs typeface="Arial"/>
              </a:rPr>
              <a:t>年）中排名前 </a:t>
            </a:r>
            <a:r>
              <a:rPr lang="en-US" altLang="zh-TW" sz="2000" b="1" spc="50" dirty="0">
                <a:solidFill>
                  <a:srgbClr val="643A46"/>
                </a:solidFill>
                <a:latin typeface="Arial"/>
                <a:cs typeface="Arial"/>
              </a:rPr>
              <a:t>10 </a:t>
            </a:r>
            <a:r>
              <a:rPr lang="zh-TW" altLang="en-US" sz="2000" b="1" spc="50" dirty="0">
                <a:solidFill>
                  <a:srgbClr val="643A46"/>
                </a:solidFill>
                <a:latin typeface="Arial"/>
                <a:cs typeface="Arial"/>
              </a:rPr>
              <a:t>位，在疫苗接種方面排名世界第二，</a:t>
            </a:r>
            <a:r>
              <a:rPr lang="en-US" altLang="zh-TW" sz="2000" b="1" spc="50" dirty="0">
                <a:solidFill>
                  <a:srgbClr val="643A46"/>
                </a:solidFill>
                <a:latin typeface="Arial"/>
                <a:cs typeface="Arial"/>
              </a:rPr>
              <a:t>98% </a:t>
            </a:r>
            <a:r>
              <a:rPr lang="zh-TW" altLang="en-US" sz="2000" b="1" spc="50" dirty="0">
                <a:solidFill>
                  <a:srgbClr val="643A46"/>
                </a:solidFill>
                <a:latin typeface="Arial"/>
                <a:cs typeface="Arial"/>
              </a:rPr>
              <a:t>的人口已經接種疫苗。</a:t>
            </a:r>
            <a:endParaRPr sz="2000" dirty="0">
              <a:latin typeface="Arial"/>
              <a:cs typeface="Arial"/>
            </a:endParaRPr>
          </a:p>
          <a:p>
            <a:pPr marL="184785" indent="-172720">
              <a:lnSpc>
                <a:spcPct val="150000"/>
              </a:lnSpc>
              <a:spcBef>
                <a:spcPts val="1175"/>
              </a:spcBef>
              <a:buFont typeface="Arial MT"/>
              <a:buChar char="•"/>
              <a:tabLst>
                <a:tab pos="185420" algn="l"/>
              </a:tabLst>
            </a:pPr>
            <a:r>
              <a:rPr lang="zh-TW" altLang="en-US" sz="2000" b="1" spc="50" dirty="0">
                <a:solidFill>
                  <a:srgbClr val="643A46"/>
                </a:solidFill>
                <a:latin typeface="Arial"/>
                <a:cs typeface="Arial"/>
              </a:rPr>
              <a:t>幾乎沒有街頭犯罪！</a:t>
            </a:r>
            <a:endParaRPr sz="20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643A46"/>
          </a:solidFill>
        </p:spPr>
        <p:txBody>
          <a:bodyPr wrap="square" lIns="0" tIns="0" rIns="0" bIns="0" rtlCol="0"/>
          <a:lstStyle/>
          <a:p>
            <a:endParaRPr/>
          </a:p>
        </p:txBody>
      </p:sp>
      <p:sp>
        <p:nvSpPr>
          <p:cNvPr id="3" name="object 3"/>
          <p:cNvSpPr txBox="1">
            <a:spLocks noGrp="1"/>
          </p:cNvSpPr>
          <p:nvPr>
            <p:ph type="title"/>
          </p:nvPr>
        </p:nvSpPr>
        <p:spPr>
          <a:xfrm>
            <a:off x="691997" y="882472"/>
            <a:ext cx="3757929" cy="452120"/>
          </a:xfrm>
          <a:prstGeom prst="rect">
            <a:avLst/>
          </a:prstGeom>
        </p:spPr>
        <p:txBody>
          <a:bodyPr vert="horz" wrap="square" lIns="0" tIns="12065" rIns="0" bIns="0" rtlCol="0">
            <a:spAutoFit/>
          </a:bodyPr>
          <a:lstStyle/>
          <a:p>
            <a:pPr marL="12700">
              <a:lnSpc>
                <a:spcPct val="100000"/>
              </a:lnSpc>
              <a:spcBef>
                <a:spcPts val="95"/>
              </a:spcBef>
            </a:pPr>
            <a:r>
              <a:rPr lang="zh-TW" altLang="en-US" sz="2800" spc="-5" dirty="0"/>
              <a:t>拓展你的視野</a:t>
            </a:r>
            <a:endParaRPr sz="2800" dirty="0"/>
          </a:p>
        </p:txBody>
      </p:sp>
      <p:sp>
        <p:nvSpPr>
          <p:cNvPr id="4" name="object 4"/>
          <p:cNvSpPr txBox="1"/>
          <p:nvPr/>
        </p:nvSpPr>
        <p:spPr>
          <a:xfrm>
            <a:off x="4460240" y="2583942"/>
            <a:ext cx="3255645" cy="2526974"/>
          </a:xfrm>
          <a:prstGeom prst="rect">
            <a:avLst/>
          </a:prstGeom>
        </p:spPr>
        <p:txBody>
          <a:bodyPr vert="horz" wrap="square" lIns="0" tIns="13335" rIns="0" bIns="0" rtlCol="0">
            <a:spAutoFit/>
          </a:bodyPr>
          <a:lstStyle/>
          <a:p>
            <a:pPr marL="184785" indent="-172720">
              <a:lnSpc>
                <a:spcPct val="100000"/>
              </a:lnSpc>
              <a:spcBef>
                <a:spcPts val="105"/>
              </a:spcBef>
              <a:buChar char="•"/>
              <a:tabLst>
                <a:tab pos="185420" algn="l"/>
              </a:tabLst>
            </a:pPr>
            <a:r>
              <a:rPr lang="zh-TW" altLang="en-US" sz="1600" spc="-5" dirty="0">
                <a:solidFill>
                  <a:srgbClr val="FFFFFF"/>
                </a:solidFill>
                <a:latin typeface="Arial MT"/>
                <a:cs typeface="Arial MT"/>
              </a:rPr>
              <a:t>杜拜每年舉辦兩場大型購物活動節日</a:t>
            </a:r>
            <a:endParaRPr lang="en-US" altLang="zh-TW" sz="1600" spc="-5" dirty="0">
              <a:solidFill>
                <a:srgbClr val="FFFFFF"/>
              </a:solidFill>
              <a:latin typeface="Arial MT"/>
              <a:cs typeface="Arial MT"/>
            </a:endParaRPr>
          </a:p>
          <a:p>
            <a:pPr marL="12065">
              <a:lnSpc>
                <a:spcPct val="100000"/>
              </a:lnSpc>
              <a:spcBef>
                <a:spcPts val="105"/>
              </a:spcBef>
              <a:tabLst>
                <a:tab pos="185420" algn="l"/>
              </a:tabLst>
            </a:pPr>
            <a:endParaRPr lang="en-US" altLang="zh-TW" sz="1600" spc="-5" dirty="0">
              <a:solidFill>
                <a:srgbClr val="FFFFFF"/>
              </a:solidFill>
              <a:latin typeface="Arial MT"/>
              <a:cs typeface="Arial MT"/>
            </a:endParaRPr>
          </a:p>
          <a:p>
            <a:pPr marL="184785" indent="-172720">
              <a:lnSpc>
                <a:spcPct val="100000"/>
              </a:lnSpc>
              <a:spcBef>
                <a:spcPts val="105"/>
              </a:spcBef>
              <a:buChar char="•"/>
              <a:tabLst>
                <a:tab pos="185420" algn="l"/>
              </a:tabLst>
            </a:pPr>
            <a:r>
              <a:rPr lang="zh-TW" altLang="en-US" sz="1600" spc="-5" dirty="0">
                <a:solidFill>
                  <a:srgbClr val="FFFFFF"/>
                </a:solidFill>
                <a:latin typeface="Arial MT"/>
                <a:cs typeface="Arial MT"/>
              </a:rPr>
              <a:t>購物是城市中的一項休閒活動，大多數購物中心都以超現實的景點吸引遊客，例如室內滑雪場、巨型水族館和露天植物園</a:t>
            </a:r>
            <a:endParaRPr lang="en-US" altLang="zh-TW" sz="1600" spc="-5" dirty="0">
              <a:solidFill>
                <a:srgbClr val="FFFFFF"/>
              </a:solidFill>
              <a:latin typeface="Arial MT"/>
              <a:cs typeface="Arial MT"/>
            </a:endParaRPr>
          </a:p>
          <a:p>
            <a:pPr marL="184785" indent="-172720">
              <a:lnSpc>
                <a:spcPct val="100000"/>
              </a:lnSpc>
              <a:spcBef>
                <a:spcPts val="105"/>
              </a:spcBef>
              <a:buChar char="•"/>
              <a:tabLst>
                <a:tab pos="185420" algn="l"/>
              </a:tabLst>
            </a:pPr>
            <a:endParaRPr lang="en-US" sz="1600" spc="-5" dirty="0">
              <a:solidFill>
                <a:srgbClr val="FFFFFF"/>
              </a:solidFill>
              <a:latin typeface="Arial MT"/>
              <a:cs typeface="Arial MT"/>
            </a:endParaRPr>
          </a:p>
          <a:p>
            <a:pPr marL="184785" indent="-172720">
              <a:lnSpc>
                <a:spcPct val="100000"/>
              </a:lnSpc>
              <a:spcBef>
                <a:spcPts val="105"/>
              </a:spcBef>
              <a:buChar char="•"/>
              <a:tabLst>
                <a:tab pos="185420" algn="l"/>
              </a:tabLst>
            </a:pPr>
            <a:r>
              <a:rPr lang="zh-TW" altLang="en-US" sz="1600" dirty="0">
                <a:solidFill>
                  <a:srgbClr val="FFFFFF"/>
                </a:solidFill>
                <a:latin typeface="Arial MT"/>
                <a:cs typeface="Arial MT"/>
              </a:rPr>
              <a:t>傳統的中東露天市場也是活動和拍照的好機會</a:t>
            </a:r>
            <a:endParaRPr sz="1600" dirty="0">
              <a:latin typeface="Arial MT"/>
              <a:cs typeface="Arial MT"/>
            </a:endParaRPr>
          </a:p>
        </p:txBody>
      </p:sp>
      <p:sp>
        <p:nvSpPr>
          <p:cNvPr id="5" name="object 5"/>
          <p:cNvSpPr txBox="1"/>
          <p:nvPr/>
        </p:nvSpPr>
        <p:spPr>
          <a:xfrm>
            <a:off x="4460240" y="2226310"/>
            <a:ext cx="2047875" cy="289182"/>
          </a:xfrm>
          <a:prstGeom prst="rect">
            <a:avLst/>
          </a:prstGeom>
        </p:spPr>
        <p:txBody>
          <a:bodyPr vert="horz" wrap="square" lIns="0" tIns="12065" rIns="0" bIns="0" rtlCol="0">
            <a:spAutoFit/>
          </a:bodyPr>
          <a:lstStyle/>
          <a:p>
            <a:pPr marL="12700">
              <a:lnSpc>
                <a:spcPct val="100000"/>
              </a:lnSpc>
              <a:spcBef>
                <a:spcPts val="95"/>
              </a:spcBef>
            </a:pPr>
            <a:r>
              <a:rPr lang="zh-TW" altLang="en-US" b="1" spc="-5" dirty="0">
                <a:solidFill>
                  <a:srgbClr val="DCA880"/>
                </a:solidFill>
                <a:latin typeface="Arial"/>
                <a:cs typeface="Arial"/>
              </a:rPr>
              <a:t>頂級購物聖地</a:t>
            </a:r>
            <a:endParaRPr dirty="0">
              <a:latin typeface="Arial"/>
              <a:cs typeface="Arial"/>
            </a:endParaRPr>
          </a:p>
        </p:txBody>
      </p:sp>
      <p:sp>
        <p:nvSpPr>
          <p:cNvPr id="6" name="object 6"/>
          <p:cNvSpPr txBox="1"/>
          <p:nvPr/>
        </p:nvSpPr>
        <p:spPr>
          <a:xfrm>
            <a:off x="691997" y="2583942"/>
            <a:ext cx="3255646" cy="2773195"/>
          </a:xfrm>
          <a:prstGeom prst="rect">
            <a:avLst/>
          </a:prstGeom>
        </p:spPr>
        <p:txBody>
          <a:bodyPr vert="horz" wrap="square" lIns="0" tIns="13335" rIns="0" bIns="0" rtlCol="0">
            <a:spAutoFit/>
          </a:bodyPr>
          <a:lstStyle/>
          <a:p>
            <a:pPr marL="184785" marR="5080" indent="-172720">
              <a:spcBef>
                <a:spcPts val="105"/>
              </a:spcBef>
              <a:buChar char="•"/>
              <a:tabLst>
                <a:tab pos="185420" algn="l"/>
              </a:tabLst>
            </a:pPr>
            <a:r>
              <a:rPr lang="zh-TW" altLang="en-US" sz="1600" spc="-5" dirty="0">
                <a:solidFill>
                  <a:srgbClr val="FFFFFF"/>
                </a:solidFill>
                <a:latin typeface="Arial MT"/>
                <a:cs typeface="Arial MT"/>
              </a:rPr>
              <a:t>杜拜的多元文化融合讓您可以大快朵頤，從經濟實惠的民族美食到法式美食和分子美食</a:t>
            </a:r>
            <a:endParaRPr lang="en-US" altLang="zh-TW" sz="1600" spc="-5" dirty="0">
              <a:solidFill>
                <a:srgbClr val="FFFFFF"/>
              </a:solidFill>
              <a:latin typeface="Arial MT"/>
              <a:cs typeface="Arial MT"/>
            </a:endParaRPr>
          </a:p>
          <a:p>
            <a:pPr marL="12065" marR="5080">
              <a:lnSpc>
                <a:spcPct val="150000"/>
              </a:lnSpc>
              <a:spcBef>
                <a:spcPts val="105"/>
              </a:spcBef>
              <a:tabLst>
                <a:tab pos="185420" algn="l"/>
              </a:tabLst>
            </a:pPr>
            <a:endParaRPr lang="en-US" altLang="zh-TW" sz="1600" spc="-5" dirty="0">
              <a:solidFill>
                <a:srgbClr val="FFFFFF"/>
              </a:solidFill>
              <a:latin typeface="Arial MT"/>
              <a:cs typeface="Arial MT"/>
            </a:endParaRPr>
          </a:p>
          <a:p>
            <a:pPr marL="184785" marR="5080" indent="-172720">
              <a:spcBef>
                <a:spcPts val="105"/>
              </a:spcBef>
              <a:buChar char="•"/>
              <a:tabLst>
                <a:tab pos="185420" algn="l"/>
              </a:tabLst>
            </a:pPr>
            <a:r>
              <a:rPr lang="en-US" sz="1600" spc="-5" dirty="0">
                <a:solidFill>
                  <a:srgbClr val="FFFFFF"/>
                </a:solidFill>
                <a:latin typeface="Arial MT"/>
                <a:cs typeface="Arial MT"/>
              </a:rPr>
              <a:t>“Sum of </a:t>
            </a:r>
            <a:r>
              <a:rPr lang="en-US" sz="1600" spc="-5" dirty="0" err="1">
                <a:solidFill>
                  <a:srgbClr val="FFFFFF"/>
                </a:solidFill>
                <a:latin typeface="Arial MT"/>
                <a:cs typeface="Arial MT"/>
              </a:rPr>
              <a:t>Us”、“Brew</a:t>
            </a:r>
            <a:r>
              <a:rPr lang="en-US" sz="1600" spc="-5" dirty="0">
                <a:solidFill>
                  <a:srgbClr val="FFFFFF"/>
                </a:solidFill>
                <a:latin typeface="Arial MT"/>
                <a:cs typeface="Arial MT"/>
              </a:rPr>
              <a:t> Café”</a:t>
            </a:r>
            <a:r>
              <a:rPr lang="zh-TW" altLang="en-US" sz="1600" spc="-5" dirty="0">
                <a:solidFill>
                  <a:srgbClr val="FFFFFF"/>
                </a:solidFill>
                <a:latin typeface="Arial MT"/>
                <a:cs typeface="Arial MT"/>
              </a:rPr>
              <a:t>和“</a:t>
            </a:r>
            <a:r>
              <a:rPr lang="en-US" sz="1600" spc="-5" dirty="0">
                <a:solidFill>
                  <a:srgbClr val="FFFFFF"/>
                </a:solidFill>
                <a:latin typeface="Arial MT"/>
                <a:cs typeface="Arial MT"/>
              </a:rPr>
              <a:t>Salt”</a:t>
            </a:r>
            <a:r>
              <a:rPr lang="zh-TW" altLang="en-US" sz="1600" spc="-5" dirty="0">
                <a:solidFill>
                  <a:srgbClr val="FFFFFF"/>
                </a:solidFill>
                <a:latin typeface="Arial MT"/>
                <a:cs typeface="Arial MT"/>
              </a:rPr>
              <a:t>等本土餐廳在與國際連鎖店的競爭中處於領先地位</a:t>
            </a:r>
            <a:endParaRPr lang="en-US" altLang="zh-TW" sz="1600" spc="-5" dirty="0">
              <a:solidFill>
                <a:srgbClr val="FFFFFF"/>
              </a:solidFill>
              <a:latin typeface="Arial MT"/>
              <a:cs typeface="Arial MT"/>
            </a:endParaRPr>
          </a:p>
          <a:p>
            <a:pPr marL="12065" marR="5080">
              <a:lnSpc>
                <a:spcPct val="150000"/>
              </a:lnSpc>
              <a:spcBef>
                <a:spcPts val="105"/>
              </a:spcBef>
              <a:tabLst>
                <a:tab pos="185420" algn="l"/>
              </a:tabLst>
            </a:pPr>
            <a:endParaRPr lang="en-US" altLang="zh-TW" sz="1600" spc="-5" dirty="0">
              <a:solidFill>
                <a:srgbClr val="FFFFFF"/>
              </a:solidFill>
              <a:latin typeface="Arial MT"/>
              <a:cs typeface="Arial MT"/>
            </a:endParaRPr>
          </a:p>
          <a:p>
            <a:pPr marL="184785" marR="5080" indent="-172720">
              <a:spcBef>
                <a:spcPts val="105"/>
              </a:spcBef>
              <a:buChar char="•"/>
              <a:tabLst>
                <a:tab pos="185420" algn="l"/>
              </a:tabLst>
            </a:pPr>
            <a:r>
              <a:rPr lang="en-US" altLang="zh-TW" sz="1600" spc="-5" dirty="0">
                <a:solidFill>
                  <a:srgbClr val="FFFFFF"/>
                </a:solidFill>
                <a:latin typeface="Arial MT"/>
                <a:cs typeface="Arial MT"/>
              </a:rPr>
              <a:t>《</a:t>
            </a:r>
            <a:r>
              <a:rPr lang="zh-TW" altLang="en-US" sz="1600" spc="-5" dirty="0">
                <a:solidFill>
                  <a:srgbClr val="FFFFFF"/>
                </a:solidFill>
                <a:latin typeface="Arial MT"/>
                <a:cs typeface="Arial MT"/>
              </a:rPr>
              <a:t>飛盤歷險記</a:t>
            </a:r>
            <a:r>
              <a:rPr lang="en-US" altLang="zh-TW" sz="1600" spc="-5" dirty="0">
                <a:solidFill>
                  <a:srgbClr val="FFFFFF"/>
                </a:solidFill>
                <a:latin typeface="Arial MT"/>
                <a:cs typeface="Arial MT"/>
              </a:rPr>
              <a:t>》</a:t>
            </a:r>
            <a:r>
              <a:rPr lang="zh-TW" altLang="en-US" sz="1600" spc="-5" dirty="0">
                <a:solidFill>
                  <a:srgbClr val="FFFFFF"/>
                </a:solidFill>
                <a:latin typeface="Arial MT"/>
                <a:cs typeface="Arial MT"/>
              </a:rPr>
              <a:t>還為熱愛文化和故事的旅客打造了精彩的美食之旅”</a:t>
            </a:r>
            <a:endParaRPr sz="1600" dirty="0">
              <a:latin typeface="Arial MT"/>
              <a:cs typeface="Arial MT"/>
            </a:endParaRPr>
          </a:p>
        </p:txBody>
      </p:sp>
      <p:sp>
        <p:nvSpPr>
          <p:cNvPr id="7" name="object 7"/>
          <p:cNvSpPr txBox="1"/>
          <p:nvPr/>
        </p:nvSpPr>
        <p:spPr>
          <a:xfrm>
            <a:off x="691997" y="2226310"/>
            <a:ext cx="1798955" cy="289182"/>
          </a:xfrm>
          <a:prstGeom prst="rect">
            <a:avLst/>
          </a:prstGeom>
        </p:spPr>
        <p:txBody>
          <a:bodyPr vert="horz" wrap="square" lIns="0" tIns="12065" rIns="0" bIns="0" rtlCol="0">
            <a:spAutoFit/>
          </a:bodyPr>
          <a:lstStyle/>
          <a:p>
            <a:pPr marL="12700">
              <a:lnSpc>
                <a:spcPct val="100000"/>
              </a:lnSpc>
              <a:spcBef>
                <a:spcPts val="95"/>
              </a:spcBef>
            </a:pPr>
            <a:r>
              <a:rPr lang="zh-TW" altLang="en-US" b="1" spc="-5" dirty="0">
                <a:solidFill>
                  <a:srgbClr val="DCA880"/>
                </a:solidFill>
                <a:latin typeface="Arial"/>
                <a:cs typeface="Arial"/>
              </a:rPr>
              <a:t>頂級餐飲聖地</a:t>
            </a:r>
            <a:endParaRPr lang="en-US" dirty="0">
              <a:latin typeface="Arial"/>
              <a:cs typeface="Arial"/>
            </a:endParaRPr>
          </a:p>
        </p:txBody>
      </p:sp>
      <p:grpSp>
        <p:nvGrpSpPr>
          <p:cNvPr id="8" name="object 8"/>
          <p:cNvGrpSpPr/>
          <p:nvPr/>
        </p:nvGrpSpPr>
        <p:grpSpPr>
          <a:xfrm>
            <a:off x="7953756" y="0"/>
            <a:ext cx="4238625" cy="6858000"/>
            <a:chOff x="7953756" y="0"/>
            <a:chExt cx="4238625" cy="6858000"/>
          </a:xfrm>
        </p:grpSpPr>
        <p:pic>
          <p:nvPicPr>
            <p:cNvPr id="9" name="object 9"/>
            <p:cNvPicPr/>
            <p:nvPr/>
          </p:nvPicPr>
          <p:blipFill>
            <a:blip r:embed="rId2" cstate="print"/>
            <a:stretch>
              <a:fillRect/>
            </a:stretch>
          </p:blipFill>
          <p:spPr>
            <a:xfrm>
              <a:off x="7953756" y="0"/>
              <a:ext cx="4238243" cy="6857996"/>
            </a:xfrm>
            <a:prstGeom prst="rect">
              <a:avLst/>
            </a:prstGeom>
          </p:spPr>
        </p:pic>
        <p:sp>
          <p:nvSpPr>
            <p:cNvPr id="10" name="object 10"/>
            <p:cNvSpPr/>
            <p:nvPr/>
          </p:nvSpPr>
          <p:spPr>
            <a:xfrm>
              <a:off x="9979152" y="5811520"/>
              <a:ext cx="2212975" cy="1046480"/>
            </a:xfrm>
            <a:custGeom>
              <a:avLst/>
              <a:gdLst/>
              <a:ahLst/>
              <a:cxnLst/>
              <a:rect l="l" t="t" r="r" b="b"/>
              <a:pathLst>
                <a:path w="2212975" h="1046479">
                  <a:moveTo>
                    <a:pt x="0" y="1046479"/>
                  </a:moveTo>
                  <a:lnTo>
                    <a:pt x="2212848" y="1046479"/>
                  </a:lnTo>
                  <a:lnTo>
                    <a:pt x="2212848" y="0"/>
                  </a:lnTo>
                  <a:lnTo>
                    <a:pt x="0" y="0"/>
                  </a:lnTo>
                  <a:lnTo>
                    <a:pt x="0" y="1046479"/>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8148828" y="0"/>
              <a:ext cx="4043172" cy="685799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755380" cy="3128010"/>
            <a:chOff x="0" y="0"/>
            <a:chExt cx="8755380" cy="3128010"/>
          </a:xfrm>
        </p:grpSpPr>
        <p:sp>
          <p:nvSpPr>
            <p:cNvPr id="3" name="object 3"/>
            <p:cNvSpPr/>
            <p:nvPr/>
          </p:nvSpPr>
          <p:spPr>
            <a:xfrm>
              <a:off x="0" y="0"/>
              <a:ext cx="8403590" cy="2849880"/>
            </a:xfrm>
            <a:custGeom>
              <a:avLst/>
              <a:gdLst/>
              <a:ahLst/>
              <a:cxnLst/>
              <a:rect l="l" t="t" r="r" b="b"/>
              <a:pathLst>
                <a:path w="8403590" h="2849880">
                  <a:moveTo>
                    <a:pt x="8403336" y="0"/>
                  </a:moveTo>
                  <a:lnTo>
                    <a:pt x="0" y="0"/>
                  </a:lnTo>
                  <a:lnTo>
                    <a:pt x="0" y="2849879"/>
                  </a:lnTo>
                  <a:lnTo>
                    <a:pt x="8403336" y="2849879"/>
                  </a:lnTo>
                  <a:lnTo>
                    <a:pt x="8403336" y="0"/>
                  </a:lnTo>
                  <a:close/>
                </a:path>
              </a:pathLst>
            </a:custGeom>
            <a:solidFill>
              <a:srgbClr val="D9D9D9"/>
            </a:solidFill>
          </p:spPr>
          <p:txBody>
            <a:bodyPr wrap="square" lIns="0" tIns="0" rIns="0" bIns="0" rtlCol="0"/>
            <a:lstStyle/>
            <a:p>
              <a:endParaRPr/>
            </a:p>
          </p:txBody>
        </p:sp>
        <p:sp>
          <p:nvSpPr>
            <p:cNvPr id="4" name="object 4"/>
            <p:cNvSpPr/>
            <p:nvPr/>
          </p:nvSpPr>
          <p:spPr>
            <a:xfrm>
              <a:off x="0" y="12"/>
              <a:ext cx="8755380" cy="3128010"/>
            </a:xfrm>
            <a:custGeom>
              <a:avLst/>
              <a:gdLst/>
              <a:ahLst/>
              <a:cxnLst/>
              <a:rect l="l" t="t" r="r" b="b"/>
              <a:pathLst>
                <a:path w="8755380" h="3128010">
                  <a:moveTo>
                    <a:pt x="576922" y="1353743"/>
                  </a:moveTo>
                  <a:lnTo>
                    <a:pt x="558317" y="1268679"/>
                  </a:lnTo>
                  <a:lnTo>
                    <a:pt x="541578" y="1192136"/>
                  </a:lnTo>
                  <a:lnTo>
                    <a:pt x="257162" y="1268679"/>
                  </a:lnTo>
                  <a:lnTo>
                    <a:pt x="229692" y="1245069"/>
                  </a:lnTo>
                  <a:lnTo>
                    <a:pt x="210261" y="1217637"/>
                  </a:lnTo>
                  <a:lnTo>
                    <a:pt x="198716" y="1186383"/>
                  </a:lnTo>
                  <a:lnTo>
                    <a:pt x="194906" y="1151293"/>
                  </a:lnTo>
                  <a:lnTo>
                    <a:pt x="197142" y="1124204"/>
                  </a:lnTo>
                  <a:lnTo>
                    <a:pt x="215493" y="1076413"/>
                  </a:lnTo>
                  <a:lnTo>
                    <a:pt x="252374" y="1038428"/>
                  </a:lnTo>
                  <a:lnTo>
                    <a:pt x="301498" y="1019187"/>
                  </a:lnTo>
                  <a:lnTo>
                    <a:pt x="329526" y="1016901"/>
                  </a:lnTo>
                  <a:lnTo>
                    <a:pt x="347840" y="1017574"/>
                  </a:lnTo>
                  <a:lnTo>
                    <a:pt x="395173" y="1028814"/>
                  </a:lnTo>
                  <a:lnTo>
                    <a:pt x="430428" y="1046276"/>
                  </a:lnTo>
                  <a:lnTo>
                    <a:pt x="438912" y="1052626"/>
                  </a:lnTo>
                  <a:lnTo>
                    <a:pt x="446519" y="1016901"/>
                  </a:lnTo>
                  <a:lnTo>
                    <a:pt x="472579" y="894435"/>
                  </a:lnTo>
                  <a:lnTo>
                    <a:pt x="422084" y="867359"/>
                  </a:lnTo>
                  <a:lnTo>
                    <a:pt x="371602" y="847636"/>
                  </a:lnTo>
                  <a:lnTo>
                    <a:pt x="321119" y="835571"/>
                  </a:lnTo>
                  <a:lnTo>
                    <a:pt x="270624" y="831481"/>
                  </a:lnTo>
                  <a:lnTo>
                    <a:pt x="212890" y="836561"/>
                  </a:lnTo>
                  <a:lnTo>
                    <a:pt x="160820" y="851674"/>
                  </a:lnTo>
                  <a:lnTo>
                    <a:pt x="114439" y="876693"/>
                  </a:lnTo>
                  <a:lnTo>
                    <a:pt x="73736" y="911440"/>
                  </a:lnTo>
                  <a:lnTo>
                    <a:pt x="39624" y="952627"/>
                  </a:lnTo>
                  <a:lnTo>
                    <a:pt x="15468" y="997343"/>
                  </a:lnTo>
                  <a:lnTo>
                    <a:pt x="1079" y="1045883"/>
                  </a:lnTo>
                  <a:lnTo>
                    <a:pt x="0" y="1057897"/>
                  </a:lnTo>
                  <a:lnTo>
                    <a:pt x="0" y="1142758"/>
                  </a:lnTo>
                  <a:lnTo>
                    <a:pt x="12471" y="1192771"/>
                  </a:lnTo>
                  <a:lnTo>
                    <a:pt x="32664" y="1235379"/>
                  </a:lnTo>
                  <a:lnTo>
                    <a:pt x="60947" y="1274889"/>
                  </a:lnTo>
                  <a:lnTo>
                    <a:pt x="97294" y="1311211"/>
                  </a:lnTo>
                  <a:lnTo>
                    <a:pt x="0" y="1337525"/>
                  </a:lnTo>
                  <a:lnTo>
                    <a:pt x="0" y="1438516"/>
                  </a:lnTo>
                  <a:lnTo>
                    <a:pt x="6413" y="1466011"/>
                  </a:lnTo>
                  <a:lnTo>
                    <a:pt x="576922" y="1353743"/>
                  </a:lnTo>
                  <a:close/>
                </a:path>
                <a:path w="8755380" h="3128010">
                  <a:moveTo>
                    <a:pt x="1147559" y="0"/>
                  </a:moveTo>
                  <a:lnTo>
                    <a:pt x="804100" y="0"/>
                  </a:lnTo>
                  <a:lnTo>
                    <a:pt x="804100" y="300710"/>
                  </a:lnTo>
                  <a:lnTo>
                    <a:pt x="452386" y="300710"/>
                  </a:lnTo>
                  <a:lnTo>
                    <a:pt x="452386" y="0"/>
                  </a:lnTo>
                  <a:lnTo>
                    <a:pt x="104025" y="0"/>
                  </a:lnTo>
                  <a:lnTo>
                    <a:pt x="104025" y="300710"/>
                  </a:lnTo>
                  <a:lnTo>
                    <a:pt x="0" y="300710"/>
                  </a:lnTo>
                  <a:lnTo>
                    <a:pt x="0" y="620522"/>
                  </a:lnTo>
                  <a:lnTo>
                    <a:pt x="1147559" y="620522"/>
                  </a:lnTo>
                  <a:lnTo>
                    <a:pt x="1147559" y="0"/>
                  </a:lnTo>
                  <a:close/>
                </a:path>
                <a:path w="8755380" h="3128010">
                  <a:moveTo>
                    <a:pt x="7778813" y="1502664"/>
                  </a:moveTo>
                  <a:lnTo>
                    <a:pt x="7512126" y="1502664"/>
                  </a:lnTo>
                  <a:lnTo>
                    <a:pt x="7512126" y="1814474"/>
                  </a:lnTo>
                  <a:lnTo>
                    <a:pt x="7778813" y="1814474"/>
                  </a:lnTo>
                  <a:lnTo>
                    <a:pt x="7778813" y="1502664"/>
                  </a:lnTo>
                  <a:close/>
                </a:path>
                <a:path w="8755380" h="3128010">
                  <a:moveTo>
                    <a:pt x="8172983" y="1502664"/>
                  </a:moveTo>
                  <a:lnTo>
                    <a:pt x="7906283" y="1502664"/>
                  </a:lnTo>
                  <a:lnTo>
                    <a:pt x="7906283" y="1814474"/>
                  </a:lnTo>
                  <a:lnTo>
                    <a:pt x="8172983" y="1814474"/>
                  </a:lnTo>
                  <a:lnTo>
                    <a:pt x="8172983" y="1502664"/>
                  </a:lnTo>
                  <a:close/>
                </a:path>
                <a:path w="8755380" h="3128010">
                  <a:moveTo>
                    <a:pt x="8755024" y="1814474"/>
                  </a:moveTo>
                  <a:lnTo>
                    <a:pt x="8407794" y="1814474"/>
                  </a:lnTo>
                  <a:lnTo>
                    <a:pt x="8407794" y="2807563"/>
                  </a:lnTo>
                  <a:lnTo>
                    <a:pt x="7592631" y="2807563"/>
                  </a:lnTo>
                  <a:lnTo>
                    <a:pt x="7531125" y="2805696"/>
                  </a:lnTo>
                  <a:lnTo>
                    <a:pt x="7474953" y="2800083"/>
                  </a:lnTo>
                  <a:lnTo>
                    <a:pt x="7424090" y="2790748"/>
                  </a:lnTo>
                  <a:lnTo>
                    <a:pt x="7378560" y="2777693"/>
                  </a:lnTo>
                  <a:lnTo>
                    <a:pt x="7338365" y="2760903"/>
                  </a:lnTo>
                  <a:lnTo>
                    <a:pt x="7303516" y="2740418"/>
                  </a:lnTo>
                  <a:lnTo>
                    <a:pt x="7274001" y="2716212"/>
                  </a:lnTo>
                  <a:lnTo>
                    <a:pt x="7231050" y="2656713"/>
                  </a:lnTo>
                  <a:lnTo>
                    <a:pt x="7209549" y="2582456"/>
                  </a:lnTo>
                  <a:lnTo>
                    <a:pt x="7206856" y="2539809"/>
                  </a:lnTo>
                  <a:lnTo>
                    <a:pt x="7208037" y="2506472"/>
                  </a:lnTo>
                  <a:lnTo>
                    <a:pt x="7211479" y="2463457"/>
                  </a:lnTo>
                  <a:lnTo>
                    <a:pt x="7217003" y="2410841"/>
                  </a:lnTo>
                  <a:lnTo>
                    <a:pt x="7224458" y="2348712"/>
                  </a:lnTo>
                  <a:lnTo>
                    <a:pt x="7233691" y="2277135"/>
                  </a:lnTo>
                  <a:lnTo>
                    <a:pt x="7252144" y="2111044"/>
                  </a:lnTo>
                  <a:lnTo>
                    <a:pt x="6970357" y="2095792"/>
                  </a:lnTo>
                  <a:lnTo>
                    <a:pt x="6958482" y="2144776"/>
                  </a:lnTo>
                  <a:lnTo>
                    <a:pt x="6947001" y="2196033"/>
                  </a:lnTo>
                  <a:lnTo>
                    <a:pt x="6935940" y="2249411"/>
                  </a:lnTo>
                  <a:lnTo>
                    <a:pt x="6925272" y="2304745"/>
                  </a:lnTo>
                  <a:lnTo>
                    <a:pt x="6915010" y="2361869"/>
                  </a:lnTo>
                  <a:lnTo>
                    <a:pt x="6906120" y="2418600"/>
                  </a:lnTo>
                  <a:lnTo>
                    <a:pt x="6899491" y="2472906"/>
                  </a:lnTo>
                  <a:lnTo>
                    <a:pt x="6894957" y="2524760"/>
                  </a:lnTo>
                  <a:lnTo>
                    <a:pt x="6892353" y="2574175"/>
                  </a:lnTo>
                  <a:lnTo>
                    <a:pt x="6891515" y="2621165"/>
                  </a:lnTo>
                  <a:lnTo>
                    <a:pt x="6893573" y="2680805"/>
                  </a:lnTo>
                  <a:lnTo>
                    <a:pt x="6899732" y="2736240"/>
                  </a:lnTo>
                  <a:lnTo>
                    <a:pt x="6910006" y="2787408"/>
                  </a:lnTo>
                  <a:lnTo>
                    <a:pt x="6924383" y="2834259"/>
                  </a:lnTo>
                  <a:lnTo>
                    <a:pt x="6942874" y="2876715"/>
                  </a:lnTo>
                  <a:lnTo>
                    <a:pt x="6965455" y="2914726"/>
                  </a:lnTo>
                  <a:lnTo>
                    <a:pt x="6992163" y="2948228"/>
                  </a:lnTo>
                  <a:lnTo>
                    <a:pt x="7027253" y="2983255"/>
                  </a:lnTo>
                  <a:lnTo>
                    <a:pt x="7065467" y="3013824"/>
                  </a:lnTo>
                  <a:lnTo>
                    <a:pt x="7106844" y="3039948"/>
                  </a:lnTo>
                  <a:lnTo>
                    <a:pt x="7151446" y="3061703"/>
                  </a:lnTo>
                  <a:lnTo>
                    <a:pt x="7199300" y="3079140"/>
                  </a:lnTo>
                  <a:lnTo>
                    <a:pt x="7250481" y="3092272"/>
                  </a:lnTo>
                  <a:lnTo>
                    <a:pt x="7290638" y="3100616"/>
                  </a:lnTo>
                  <a:lnTo>
                    <a:pt x="7333107" y="3107842"/>
                  </a:lnTo>
                  <a:lnTo>
                    <a:pt x="7377811" y="3113963"/>
                  </a:lnTo>
                  <a:lnTo>
                    <a:pt x="7424699" y="3118967"/>
                  </a:lnTo>
                  <a:lnTo>
                    <a:pt x="7473709" y="3122866"/>
                  </a:lnTo>
                  <a:lnTo>
                    <a:pt x="7524788" y="3125635"/>
                  </a:lnTo>
                  <a:lnTo>
                    <a:pt x="7577861" y="3127311"/>
                  </a:lnTo>
                  <a:lnTo>
                    <a:pt x="7632890" y="3127870"/>
                  </a:lnTo>
                  <a:lnTo>
                    <a:pt x="8755024" y="3127870"/>
                  </a:lnTo>
                  <a:lnTo>
                    <a:pt x="8755024" y="2807563"/>
                  </a:lnTo>
                  <a:lnTo>
                    <a:pt x="8755024" y="1814474"/>
                  </a:lnTo>
                  <a:close/>
                </a:path>
              </a:pathLst>
            </a:custGeom>
            <a:solidFill>
              <a:srgbClr val="E7EAEB"/>
            </a:solidFill>
          </p:spPr>
          <p:txBody>
            <a:bodyPr wrap="square" lIns="0" tIns="0" rIns="0" bIns="0" rtlCol="0"/>
            <a:lstStyle/>
            <a:p>
              <a:endParaRPr/>
            </a:p>
          </p:txBody>
        </p:sp>
      </p:grpSp>
      <p:sp>
        <p:nvSpPr>
          <p:cNvPr id="5" name="object 5"/>
          <p:cNvSpPr/>
          <p:nvPr/>
        </p:nvSpPr>
        <p:spPr>
          <a:xfrm>
            <a:off x="11097767" y="5788067"/>
            <a:ext cx="814705" cy="351790"/>
          </a:xfrm>
          <a:custGeom>
            <a:avLst/>
            <a:gdLst/>
            <a:ahLst/>
            <a:cxnLst/>
            <a:rect l="l" t="t" r="r" b="b"/>
            <a:pathLst>
              <a:path w="814704" h="351789">
                <a:moveTo>
                  <a:pt x="0" y="351536"/>
                </a:moveTo>
                <a:lnTo>
                  <a:pt x="814510" y="351536"/>
                </a:lnTo>
                <a:lnTo>
                  <a:pt x="814510" y="0"/>
                </a:lnTo>
                <a:lnTo>
                  <a:pt x="0" y="0"/>
                </a:lnTo>
                <a:lnTo>
                  <a:pt x="0" y="351536"/>
                </a:lnTo>
                <a:close/>
              </a:path>
            </a:pathLst>
          </a:custGeom>
          <a:solidFill>
            <a:srgbClr val="E7EAEB"/>
          </a:solidFill>
        </p:spPr>
        <p:txBody>
          <a:bodyPr wrap="square" lIns="0" tIns="0" rIns="0" bIns="0" rtlCol="0"/>
          <a:lstStyle/>
          <a:p>
            <a:endParaRPr/>
          </a:p>
        </p:txBody>
      </p:sp>
      <p:sp>
        <p:nvSpPr>
          <p:cNvPr id="6" name="object 6"/>
          <p:cNvSpPr/>
          <p:nvPr/>
        </p:nvSpPr>
        <p:spPr>
          <a:xfrm>
            <a:off x="11793264" y="6369115"/>
            <a:ext cx="284480" cy="358140"/>
          </a:xfrm>
          <a:custGeom>
            <a:avLst/>
            <a:gdLst/>
            <a:ahLst/>
            <a:cxnLst/>
            <a:rect l="l" t="t" r="r" b="b"/>
            <a:pathLst>
              <a:path w="284479" h="358140">
                <a:moveTo>
                  <a:pt x="284435" y="0"/>
                </a:moveTo>
                <a:lnTo>
                  <a:pt x="0" y="0"/>
                </a:lnTo>
                <a:lnTo>
                  <a:pt x="0" y="357981"/>
                </a:lnTo>
                <a:lnTo>
                  <a:pt x="284435" y="357981"/>
                </a:lnTo>
                <a:lnTo>
                  <a:pt x="284435" y="0"/>
                </a:lnTo>
                <a:close/>
              </a:path>
            </a:pathLst>
          </a:custGeom>
          <a:solidFill>
            <a:srgbClr val="E7EAEB"/>
          </a:solidFill>
        </p:spPr>
        <p:txBody>
          <a:bodyPr wrap="square" lIns="0" tIns="0" rIns="0" bIns="0" rtlCol="0"/>
          <a:lstStyle/>
          <a:p>
            <a:endParaRPr/>
          </a:p>
        </p:txBody>
      </p:sp>
      <p:sp>
        <p:nvSpPr>
          <p:cNvPr id="7" name="object 7"/>
          <p:cNvSpPr/>
          <p:nvPr/>
        </p:nvSpPr>
        <p:spPr>
          <a:xfrm>
            <a:off x="11356261" y="6369115"/>
            <a:ext cx="295910" cy="358140"/>
          </a:xfrm>
          <a:custGeom>
            <a:avLst/>
            <a:gdLst/>
            <a:ahLst/>
            <a:cxnLst/>
            <a:rect l="l" t="t" r="r" b="b"/>
            <a:pathLst>
              <a:path w="295909" h="358140">
                <a:moveTo>
                  <a:pt x="295665" y="0"/>
                </a:moveTo>
                <a:lnTo>
                  <a:pt x="0" y="0"/>
                </a:lnTo>
                <a:lnTo>
                  <a:pt x="0" y="357981"/>
                </a:lnTo>
                <a:lnTo>
                  <a:pt x="295666" y="357981"/>
                </a:lnTo>
                <a:lnTo>
                  <a:pt x="295665" y="0"/>
                </a:lnTo>
                <a:close/>
              </a:path>
            </a:pathLst>
          </a:custGeom>
          <a:solidFill>
            <a:srgbClr val="E7EAEB"/>
          </a:solidFill>
        </p:spPr>
        <p:txBody>
          <a:bodyPr wrap="square" lIns="0" tIns="0" rIns="0" bIns="0" rtlCol="0"/>
          <a:lstStyle/>
          <a:p>
            <a:endParaRPr/>
          </a:p>
        </p:txBody>
      </p:sp>
      <p:sp>
        <p:nvSpPr>
          <p:cNvPr id="9" name="object 9"/>
          <p:cNvSpPr txBox="1"/>
          <p:nvPr/>
        </p:nvSpPr>
        <p:spPr>
          <a:xfrm>
            <a:off x="4460240" y="3530403"/>
            <a:ext cx="3288665" cy="2487861"/>
          </a:xfrm>
          <a:prstGeom prst="rect">
            <a:avLst/>
          </a:prstGeom>
        </p:spPr>
        <p:txBody>
          <a:bodyPr vert="horz" wrap="square" lIns="0" tIns="132080" rIns="0" bIns="0" rtlCol="0">
            <a:spAutoFit/>
          </a:bodyPr>
          <a:lstStyle/>
          <a:p>
            <a:pPr marL="12700" algn="just">
              <a:lnSpc>
                <a:spcPct val="100000"/>
              </a:lnSpc>
              <a:spcBef>
                <a:spcPts val="1040"/>
              </a:spcBef>
            </a:pPr>
            <a:r>
              <a:rPr lang="zh-TW" altLang="en-US" sz="1600" b="1" spc="-5" dirty="0">
                <a:solidFill>
                  <a:srgbClr val="001F48"/>
                </a:solidFill>
                <a:latin typeface="Arial"/>
                <a:cs typeface="Arial"/>
              </a:rPr>
              <a:t>未來博物館</a:t>
            </a:r>
            <a:endParaRPr lang="en-US" altLang="zh-TW" sz="1600" b="1" spc="-5" dirty="0">
              <a:solidFill>
                <a:srgbClr val="001F48"/>
              </a:solidFill>
              <a:latin typeface="Arial"/>
              <a:cs typeface="Arial"/>
            </a:endParaRPr>
          </a:p>
          <a:p>
            <a:pPr marL="12700" algn="just">
              <a:lnSpc>
                <a:spcPct val="100000"/>
              </a:lnSpc>
              <a:spcBef>
                <a:spcPts val="1040"/>
              </a:spcBef>
            </a:pPr>
            <a:r>
              <a:rPr lang="zh-TW" altLang="en-US" sz="1400" spc="-70" dirty="0">
                <a:solidFill>
                  <a:srgbClr val="464646"/>
                </a:solidFill>
                <a:latin typeface="Lucida Sans Unicode"/>
                <a:cs typeface="Lucida Sans Unicode"/>
              </a:rPr>
              <a:t>一個新時代的展示場所 </a:t>
            </a:r>
            <a:r>
              <a:rPr lang="en-US" altLang="zh-TW" sz="1400" spc="-70" dirty="0">
                <a:solidFill>
                  <a:srgbClr val="464646"/>
                </a:solidFill>
                <a:latin typeface="Lucida Sans Unicode"/>
                <a:cs typeface="Lucida Sans Unicode"/>
              </a:rPr>
              <a:t>- </a:t>
            </a:r>
            <a:r>
              <a:rPr lang="zh-TW" altLang="en-US" sz="1400" spc="-70" dirty="0">
                <a:solidFill>
                  <a:srgbClr val="464646"/>
                </a:solidFill>
                <a:latin typeface="Lucida Sans Unicode"/>
                <a:cs typeface="Lucida Sans Unicode"/>
              </a:rPr>
              <a:t>一個創意和希望的中心，在這裡您可以看到、觸摸和塑造我們共同的未來。</a:t>
            </a:r>
            <a:endParaRPr lang="en-US" altLang="zh-TW" sz="1400" spc="-70" dirty="0">
              <a:solidFill>
                <a:srgbClr val="464646"/>
              </a:solidFill>
              <a:latin typeface="Lucida Sans Unicode"/>
              <a:cs typeface="Lucida Sans Unicode"/>
            </a:endParaRPr>
          </a:p>
          <a:p>
            <a:pPr marL="12700" algn="just">
              <a:lnSpc>
                <a:spcPct val="100000"/>
              </a:lnSpc>
              <a:spcBef>
                <a:spcPts val="1040"/>
              </a:spcBef>
            </a:pPr>
            <a:r>
              <a:rPr lang="zh-TW" altLang="en-US" sz="1400" spc="-40" dirty="0">
                <a:solidFill>
                  <a:srgbClr val="464646"/>
                </a:solidFill>
                <a:latin typeface="Lucida Sans Unicode"/>
                <a:cs typeface="Lucida Sans Unicode"/>
              </a:rPr>
              <a:t>未來博物館結合了展覽、沉浸式劇院和主題景點的元素，邀請您超越現在，在未來的世界中佔據一席之地。</a:t>
            </a:r>
            <a:endParaRPr lang="en-US" altLang="zh-TW" sz="1400" spc="-40" dirty="0">
              <a:solidFill>
                <a:srgbClr val="464646"/>
              </a:solidFill>
              <a:latin typeface="Lucida Sans Unicode"/>
              <a:cs typeface="Lucida Sans Unicode"/>
            </a:endParaRPr>
          </a:p>
          <a:p>
            <a:pPr marL="12700" algn="just">
              <a:lnSpc>
                <a:spcPct val="100000"/>
              </a:lnSpc>
              <a:spcBef>
                <a:spcPts val="1040"/>
              </a:spcBef>
            </a:pPr>
            <a:r>
              <a:rPr lang="zh-TW" altLang="en-US" sz="1400" spc="-10" dirty="0">
                <a:solidFill>
                  <a:srgbClr val="464646"/>
                </a:solidFill>
                <a:latin typeface="Lucida Sans Unicode"/>
                <a:cs typeface="Lucida Sans Unicode"/>
              </a:rPr>
              <a:t>未來博物館力求成為一個寬容，歡迎不同的文化、哲學、社會和精神觀點的地方</a:t>
            </a:r>
            <a:endParaRPr sz="1400" dirty="0">
              <a:latin typeface="Lucida Sans Unicode"/>
              <a:cs typeface="Lucida Sans Unicode"/>
            </a:endParaRPr>
          </a:p>
        </p:txBody>
      </p:sp>
      <p:sp>
        <p:nvSpPr>
          <p:cNvPr id="10" name="object 10"/>
          <p:cNvSpPr txBox="1"/>
          <p:nvPr/>
        </p:nvSpPr>
        <p:spPr>
          <a:xfrm>
            <a:off x="8223250" y="3950325"/>
            <a:ext cx="3241675" cy="2775375"/>
          </a:xfrm>
          <a:prstGeom prst="rect">
            <a:avLst/>
          </a:prstGeom>
        </p:spPr>
        <p:txBody>
          <a:bodyPr vert="horz" wrap="square" lIns="0" tIns="12065" rIns="0" bIns="0" rtlCol="0">
            <a:spAutoFit/>
          </a:bodyPr>
          <a:lstStyle/>
          <a:p>
            <a:pPr marL="184785" marR="5080" indent="-172720" algn="just">
              <a:spcBef>
                <a:spcPts val="95"/>
              </a:spcBef>
              <a:buFont typeface="Arial MT"/>
              <a:buChar char="•"/>
              <a:tabLst>
                <a:tab pos="185420" algn="l"/>
              </a:tabLst>
            </a:pPr>
            <a:r>
              <a:rPr lang="zh-TW" altLang="en-US" sz="1400" spc="-20" dirty="0">
                <a:solidFill>
                  <a:srgbClr val="555A5C"/>
                </a:solidFill>
                <a:latin typeface="Lucida Sans Unicode"/>
                <a:cs typeface="Lucida Sans Unicode"/>
              </a:rPr>
              <a:t>觀景塔 </a:t>
            </a:r>
            <a:r>
              <a:rPr lang="en-US" altLang="zh-TW" sz="1400" spc="-20" dirty="0">
                <a:solidFill>
                  <a:srgbClr val="555A5C"/>
                </a:solidFill>
                <a:latin typeface="Lucida Sans Unicode"/>
                <a:cs typeface="Lucida Sans Unicode"/>
              </a:rPr>
              <a:t>- 36.7 </a:t>
            </a:r>
            <a:r>
              <a:rPr lang="zh-TW" altLang="en-US" sz="1400" spc="-20" dirty="0">
                <a:solidFill>
                  <a:srgbClr val="555A5C"/>
                </a:solidFill>
                <a:latin typeface="Lucida Sans Unicode"/>
                <a:cs typeface="Lucida Sans Unicode"/>
              </a:rPr>
              <a:t>億迪拉姆（</a:t>
            </a:r>
            <a:r>
              <a:rPr lang="en-US" altLang="zh-TW" sz="1400" spc="-20" dirty="0">
                <a:solidFill>
                  <a:srgbClr val="555A5C"/>
                </a:solidFill>
                <a:latin typeface="Lucida Sans Unicode"/>
                <a:cs typeface="Lucida Sans Unicode"/>
              </a:rPr>
              <a:t>10 </a:t>
            </a:r>
            <a:r>
              <a:rPr lang="zh-TW" altLang="en-US" sz="1400" spc="-20" dirty="0">
                <a:solidFill>
                  <a:srgbClr val="555A5C"/>
                </a:solidFill>
                <a:latin typeface="Lucida Sans Unicode"/>
                <a:cs typeface="Lucida Sans Unicode"/>
              </a:rPr>
              <a:t>億美元），然而目前停工中</a:t>
            </a:r>
            <a:r>
              <a:rPr lang="en-US" altLang="zh-TW" sz="1400" spc="-20" dirty="0">
                <a:solidFill>
                  <a:srgbClr val="555A5C"/>
                </a:solidFill>
                <a:latin typeface="Lucida Sans Unicode"/>
                <a:cs typeface="Lucida Sans Unicode"/>
              </a:rPr>
              <a:t>(</a:t>
            </a:r>
            <a:r>
              <a:rPr lang="zh-TW" altLang="en-US" sz="1400" spc="-20" dirty="0">
                <a:solidFill>
                  <a:srgbClr val="555A5C"/>
                </a:solidFill>
                <a:latin typeface="Lucida Sans Unicode"/>
                <a:cs typeface="Lucida Sans Unicode"/>
              </a:rPr>
              <a:t>因為</a:t>
            </a:r>
            <a:r>
              <a:rPr lang="en-US" altLang="zh-TW" sz="1400" spc="-20" dirty="0">
                <a:solidFill>
                  <a:srgbClr val="555A5C"/>
                </a:solidFill>
                <a:latin typeface="Lucida Sans Unicode"/>
                <a:cs typeface="Lucida Sans Unicode"/>
              </a:rPr>
              <a:t>Covid-19)</a:t>
            </a:r>
            <a:endParaRPr lang="en-US" altLang="zh-TW" sz="1000" spc="-20" dirty="0">
              <a:solidFill>
                <a:srgbClr val="555A5C"/>
              </a:solidFill>
              <a:latin typeface="Lucida Sans Unicode"/>
              <a:cs typeface="Lucida Sans Unicode"/>
            </a:endParaRPr>
          </a:p>
          <a:p>
            <a:pPr marL="184785" indent="-172720">
              <a:spcBef>
                <a:spcPts val="100"/>
              </a:spcBef>
              <a:buFont typeface="Arial MT"/>
              <a:buChar char="•"/>
              <a:tabLst>
                <a:tab pos="185420" algn="l"/>
              </a:tabLst>
            </a:pPr>
            <a:r>
              <a:rPr lang="en-US" altLang="zh-TW" sz="1400" spc="-75" dirty="0">
                <a:solidFill>
                  <a:srgbClr val="555A5C"/>
                </a:solidFill>
                <a:latin typeface="Lucida Sans Unicode"/>
                <a:cs typeface="Lucida Sans Unicode"/>
              </a:rPr>
              <a:t>11 </a:t>
            </a:r>
            <a:r>
              <a:rPr lang="zh-TW" altLang="en-US" sz="1400" spc="-75" dirty="0">
                <a:solidFill>
                  <a:srgbClr val="555A5C"/>
                </a:solidFill>
                <a:latin typeface="Lucida Sans Unicode"/>
                <a:cs typeface="Lucida Sans Unicode"/>
              </a:rPr>
              <a:t>公里高或 </a:t>
            </a:r>
            <a:r>
              <a:rPr lang="en-US" altLang="zh-TW" sz="1400" spc="-75" dirty="0">
                <a:solidFill>
                  <a:srgbClr val="555A5C"/>
                </a:solidFill>
                <a:latin typeface="Lucida Sans Unicode"/>
                <a:cs typeface="Lucida Sans Unicode"/>
              </a:rPr>
              <a:t>1300 </a:t>
            </a:r>
            <a:r>
              <a:rPr lang="zh-TW" altLang="en-US" sz="1400" spc="-75" dirty="0">
                <a:solidFill>
                  <a:srgbClr val="555A5C"/>
                </a:solidFill>
                <a:latin typeface="Lucida Sans Unicode"/>
                <a:cs typeface="Lucida Sans Unicode"/>
              </a:rPr>
              <a:t>米高</a:t>
            </a:r>
            <a:endParaRPr lang="en-US" altLang="zh-TW" sz="1400" spc="-75" dirty="0">
              <a:solidFill>
                <a:srgbClr val="555A5C"/>
              </a:solidFill>
              <a:latin typeface="Lucida Sans Unicode"/>
              <a:cs typeface="Lucida Sans Unicode"/>
            </a:endParaRPr>
          </a:p>
          <a:p>
            <a:pPr marL="12065">
              <a:spcBef>
                <a:spcPts val="100"/>
              </a:spcBef>
              <a:tabLst>
                <a:tab pos="185420" algn="l"/>
              </a:tabLst>
            </a:pPr>
            <a:endParaRPr lang="zh-TW" altLang="en-US" sz="1000" spc="-75" dirty="0">
              <a:solidFill>
                <a:srgbClr val="555A5C"/>
              </a:solidFill>
              <a:latin typeface="Lucida Sans Unicode"/>
              <a:cs typeface="Lucida Sans Unicode"/>
            </a:endParaRPr>
          </a:p>
          <a:p>
            <a:pPr marL="184785" indent="-172720">
              <a:spcBef>
                <a:spcPts val="100"/>
              </a:spcBef>
              <a:buFont typeface="Arial MT"/>
              <a:buChar char="•"/>
              <a:tabLst>
                <a:tab pos="185420" algn="l"/>
              </a:tabLst>
            </a:pPr>
            <a:r>
              <a:rPr lang="zh-TW" altLang="en-US" sz="1400" spc="-15" dirty="0">
                <a:solidFill>
                  <a:srgbClr val="555A5C"/>
                </a:solidFill>
                <a:latin typeface="Lucida Sans Unicode"/>
                <a:cs typeface="Lucida Sans Unicode"/>
              </a:rPr>
              <a:t>以觀察為主，也有計劃混合使用</a:t>
            </a:r>
            <a:endParaRPr lang="en-US" altLang="zh-TW" sz="1400" spc="-15" dirty="0">
              <a:solidFill>
                <a:srgbClr val="555A5C"/>
              </a:solidFill>
              <a:latin typeface="Lucida Sans Unicode"/>
              <a:cs typeface="Lucida Sans Unicode"/>
            </a:endParaRPr>
          </a:p>
          <a:p>
            <a:pPr marL="12065">
              <a:spcBef>
                <a:spcPts val="100"/>
              </a:spcBef>
              <a:tabLst>
                <a:tab pos="185420" algn="l"/>
              </a:tabLst>
            </a:pPr>
            <a:endParaRPr lang="en-US" altLang="zh-TW" sz="1000" spc="-15" dirty="0">
              <a:solidFill>
                <a:srgbClr val="555A5C"/>
              </a:solidFill>
              <a:latin typeface="Lucida Sans Unicode"/>
              <a:cs typeface="Lucida Sans Unicode"/>
            </a:endParaRPr>
          </a:p>
          <a:p>
            <a:pPr marL="184785" indent="-172720">
              <a:spcBef>
                <a:spcPts val="855"/>
              </a:spcBef>
              <a:buFont typeface="Arial MT"/>
              <a:buChar char="•"/>
              <a:tabLst>
                <a:tab pos="185420" algn="l"/>
              </a:tabLst>
            </a:pPr>
            <a:r>
              <a:rPr lang="zh-TW" altLang="en-US" sz="1400" spc="80" dirty="0">
                <a:solidFill>
                  <a:srgbClr val="555A5C"/>
                </a:solidFill>
                <a:latin typeface="Lucida Sans Unicode"/>
                <a:cs typeface="Lucida Sans Unicode"/>
              </a:rPr>
              <a:t>靈感來自尖塔風格</a:t>
            </a:r>
            <a:endParaRPr lang="en-US" altLang="zh-TW" sz="1400" spc="80" dirty="0">
              <a:solidFill>
                <a:srgbClr val="555A5C"/>
              </a:solidFill>
              <a:latin typeface="Lucida Sans Unicode"/>
              <a:cs typeface="Lucida Sans Unicode"/>
            </a:endParaRPr>
          </a:p>
          <a:p>
            <a:pPr marL="12065">
              <a:spcBef>
                <a:spcPts val="855"/>
              </a:spcBef>
              <a:tabLst>
                <a:tab pos="185420" algn="l"/>
              </a:tabLst>
            </a:pPr>
            <a:endParaRPr lang="zh-TW" altLang="en-US" sz="200" spc="80" dirty="0">
              <a:solidFill>
                <a:srgbClr val="555A5C"/>
              </a:solidFill>
              <a:latin typeface="Lucida Sans Unicode"/>
              <a:cs typeface="Lucida Sans Unicode"/>
            </a:endParaRPr>
          </a:p>
          <a:p>
            <a:pPr marL="184785" indent="-172720">
              <a:spcBef>
                <a:spcPts val="855"/>
              </a:spcBef>
              <a:buFont typeface="Arial MT"/>
              <a:buChar char="•"/>
              <a:tabLst>
                <a:tab pos="185420" algn="l"/>
              </a:tabLst>
            </a:pPr>
            <a:r>
              <a:rPr lang="zh-TW" altLang="en-US" sz="1400" spc="80" dirty="0">
                <a:solidFill>
                  <a:srgbClr val="555A5C"/>
                </a:solidFill>
                <a:latin typeface="Lucida Sans Unicode"/>
                <a:cs typeface="Lucida Sans Unicode"/>
              </a:rPr>
              <a:t>會從上方發射一束光</a:t>
            </a:r>
            <a:endParaRPr lang="en-US" altLang="zh-TW" sz="1400" spc="80" dirty="0">
              <a:solidFill>
                <a:srgbClr val="555A5C"/>
              </a:solidFill>
              <a:latin typeface="Lucida Sans Unicode"/>
              <a:cs typeface="Lucida Sans Unicode"/>
            </a:endParaRPr>
          </a:p>
          <a:p>
            <a:pPr marL="12065">
              <a:spcBef>
                <a:spcPts val="855"/>
              </a:spcBef>
              <a:tabLst>
                <a:tab pos="185420" algn="l"/>
              </a:tabLst>
            </a:pPr>
            <a:endParaRPr lang="zh-TW" altLang="en-US" sz="200" spc="80" dirty="0">
              <a:solidFill>
                <a:srgbClr val="555A5C"/>
              </a:solidFill>
              <a:latin typeface="Lucida Sans Unicode"/>
              <a:cs typeface="Lucida Sans Unicode"/>
            </a:endParaRPr>
          </a:p>
          <a:p>
            <a:pPr marL="184785" indent="-172720">
              <a:spcBef>
                <a:spcPts val="855"/>
              </a:spcBef>
              <a:buFont typeface="Arial MT"/>
              <a:buChar char="•"/>
              <a:tabLst>
                <a:tab pos="185420" algn="l"/>
              </a:tabLst>
            </a:pPr>
            <a:r>
              <a:rPr lang="zh-TW" altLang="en-US" sz="1400" spc="15" dirty="0">
                <a:solidFill>
                  <a:srgbClr val="555A5C"/>
                </a:solidFill>
                <a:latin typeface="Lucida Sans Unicode"/>
                <a:cs typeface="Lucida Sans Unicode"/>
              </a:rPr>
              <a:t>杜拜灣的一部分</a:t>
            </a:r>
            <a:endParaRPr lang="zh-TW" altLang="en-US" sz="1400" dirty="0">
              <a:latin typeface="Lucida Sans Unicode"/>
              <a:cs typeface="Lucida Sans Unicode"/>
            </a:endParaRPr>
          </a:p>
          <a:p>
            <a:pPr marL="184785" marR="5080" indent="-172720" algn="just">
              <a:lnSpc>
                <a:spcPct val="118400"/>
              </a:lnSpc>
              <a:spcBef>
                <a:spcPts val="95"/>
              </a:spcBef>
              <a:buFont typeface="Arial MT"/>
              <a:buChar char="•"/>
              <a:tabLst>
                <a:tab pos="185420" algn="l"/>
              </a:tabLst>
            </a:pPr>
            <a:endParaRPr sz="1400" dirty="0">
              <a:latin typeface="Lucida Sans Unicode"/>
              <a:cs typeface="Lucida Sans Unicode"/>
            </a:endParaRPr>
          </a:p>
        </p:txBody>
      </p:sp>
      <p:sp>
        <p:nvSpPr>
          <p:cNvPr id="11" name="object 11"/>
          <p:cNvSpPr txBox="1"/>
          <p:nvPr/>
        </p:nvSpPr>
        <p:spPr>
          <a:xfrm>
            <a:off x="11525122" y="5311305"/>
            <a:ext cx="387350" cy="495007"/>
          </a:xfrm>
          <a:prstGeom prst="rect">
            <a:avLst/>
          </a:prstGeom>
          <a:solidFill>
            <a:srgbClr val="E7EAEB"/>
          </a:solidFill>
        </p:spPr>
        <p:txBody>
          <a:bodyPr vert="horz" wrap="square" lIns="0" tIns="2540" rIns="0" bIns="0" rtlCol="0">
            <a:spAutoFit/>
          </a:bodyPr>
          <a:lstStyle/>
          <a:p>
            <a:pPr>
              <a:lnSpc>
                <a:spcPct val="100000"/>
              </a:lnSpc>
              <a:spcBef>
                <a:spcPts val="20"/>
              </a:spcBef>
            </a:pPr>
            <a:endParaRPr sz="2000" dirty="0">
              <a:latin typeface="Times New Roman"/>
              <a:cs typeface="Times New Roman"/>
            </a:endParaRPr>
          </a:p>
          <a:p>
            <a:pPr marL="8890">
              <a:lnSpc>
                <a:spcPct val="100000"/>
              </a:lnSpc>
            </a:pPr>
            <a:endParaRPr sz="1200" dirty="0">
              <a:latin typeface="Lucida Sans Unicode"/>
              <a:cs typeface="Lucida Sans Unicode"/>
            </a:endParaRPr>
          </a:p>
        </p:txBody>
      </p:sp>
      <p:sp>
        <p:nvSpPr>
          <p:cNvPr id="14" name="object 14"/>
          <p:cNvSpPr txBox="1"/>
          <p:nvPr/>
        </p:nvSpPr>
        <p:spPr>
          <a:xfrm>
            <a:off x="8223250" y="3650056"/>
            <a:ext cx="1868805" cy="258404"/>
          </a:xfrm>
          <a:prstGeom prst="rect">
            <a:avLst/>
          </a:prstGeom>
        </p:spPr>
        <p:txBody>
          <a:bodyPr vert="horz" wrap="square" lIns="0" tIns="12065" rIns="0" bIns="0" rtlCol="0">
            <a:spAutoFit/>
          </a:bodyPr>
          <a:lstStyle/>
          <a:p>
            <a:pPr marL="12700">
              <a:lnSpc>
                <a:spcPct val="100000"/>
              </a:lnSpc>
              <a:spcBef>
                <a:spcPts val="95"/>
              </a:spcBef>
            </a:pPr>
            <a:r>
              <a:rPr lang="zh-TW" altLang="en-US" sz="1600" b="1" spc="-5" dirty="0">
                <a:solidFill>
                  <a:srgbClr val="000404"/>
                </a:solidFill>
                <a:latin typeface="Arial"/>
                <a:cs typeface="Arial"/>
              </a:rPr>
              <a:t>杜拜灣塔</a:t>
            </a:r>
            <a:endParaRPr sz="1600" dirty="0">
              <a:latin typeface="Arial"/>
              <a:cs typeface="Arial"/>
            </a:endParaRPr>
          </a:p>
        </p:txBody>
      </p:sp>
      <p:pic>
        <p:nvPicPr>
          <p:cNvPr id="15" name="object 15"/>
          <p:cNvPicPr/>
          <p:nvPr/>
        </p:nvPicPr>
        <p:blipFill>
          <a:blip r:embed="rId2" cstate="print"/>
          <a:stretch>
            <a:fillRect/>
          </a:stretch>
        </p:blipFill>
        <p:spPr>
          <a:xfrm>
            <a:off x="7459980" y="0"/>
            <a:ext cx="4732020" cy="3558540"/>
          </a:xfrm>
          <a:prstGeom prst="rect">
            <a:avLst/>
          </a:prstGeom>
        </p:spPr>
      </p:pic>
      <p:pic>
        <p:nvPicPr>
          <p:cNvPr id="16" name="object 16"/>
          <p:cNvPicPr/>
          <p:nvPr/>
        </p:nvPicPr>
        <p:blipFill>
          <a:blip r:embed="rId3" cstate="print"/>
          <a:stretch>
            <a:fillRect/>
          </a:stretch>
        </p:blipFill>
        <p:spPr>
          <a:xfrm>
            <a:off x="0" y="2305810"/>
            <a:ext cx="4189475" cy="4552187"/>
          </a:xfrm>
          <a:prstGeom prst="rect">
            <a:avLst/>
          </a:prstGeom>
        </p:spPr>
      </p:pic>
      <p:sp>
        <p:nvSpPr>
          <p:cNvPr id="17" name="object 17"/>
          <p:cNvSpPr txBox="1">
            <a:spLocks noGrp="1"/>
          </p:cNvSpPr>
          <p:nvPr>
            <p:ph type="title"/>
          </p:nvPr>
        </p:nvSpPr>
        <p:spPr>
          <a:xfrm>
            <a:off x="855065" y="1161414"/>
            <a:ext cx="4919980" cy="444352"/>
          </a:xfrm>
          <a:prstGeom prst="rect">
            <a:avLst/>
          </a:prstGeom>
        </p:spPr>
        <p:txBody>
          <a:bodyPr vert="horz" wrap="square" lIns="0" tIns="13335" rIns="0" bIns="0" rtlCol="0">
            <a:spAutoFit/>
          </a:bodyPr>
          <a:lstStyle/>
          <a:p>
            <a:pPr marL="12700">
              <a:lnSpc>
                <a:spcPct val="100000"/>
              </a:lnSpc>
              <a:spcBef>
                <a:spcPts val="105"/>
              </a:spcBef>
            </a:pPr>
            <a:r>
              <a:rPr lang="zh-TW" altLang="en-US" sz="2800" spc="-25" dirty="0">
                <a:solidFill>
                  <a:srgbClr val="001F48"/>
                </a:solidFill>
              </a:rPr>
              <a:t>探索驚人的建築</a:t>
            </a:r>
            <a:endParaRPr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755380" cy="3128010"/>
            <a:chOff x="0" y="0"/>
            <a:chExt cx="8755380" cy="3128010"/>
          </a:xfrm>
        </p:grpSpPr>
        <p:sp>
          <p:nvSpPr>
            <p:cNvPr id="3" name="object 3"/>
            <p:cNvSpPr/>
            <p:nvPr/>
          </p:nvSpPr>
          <p:spPr>
            <a:xfrm>
              <a:off x="0" y="0"/>
              <a:ext cx="8403590" cy="2849880"/>
            </a:xfrm>
            <a:custGeom>
              <a:avLst/>
              <a:gdLst/>
              <a:ahLst/>
              <a:cxnLst/>
              <a:rect l="l" t="t" r="r" b="b"/>
              <a:pathLst>
                <a:path w="8403590" h="2849880">
                  <a:moveTo>
                    <a:pt x="8403336" y="0"/>
                  </a:moveTo>
                  <a:lnTo>
                    <a:pt x="0" y="0"/>
                  </a:lnTo>
                  <a:lnTo>
                    <a:pt x="0" y="2849879"/>
                  </a:lnTo>
                  <a:lnTo>
                    <a:pt x="8403336" y="2849879"/>
                  </a:lnTo>
                  <a:lnTo>
                    <a:pt x="8403336" y="0"/>
                  </a:lnTo>
                  <a:close/>
                </a:path>
              </a:pathLst>
            </a:custGeom>
            <a:solidFill>
              <a:srgbClr val="D9D9D9"/>
            </a:solidFill>
          </p:spPr>
          <p:txBody>
            <a:bodyPr wrap="square" lIns="0" tIns="0" rIns="0" bIns="0" rtlCol="0"/>
            <a:lstStyle/>
            <a:p>
              <a:endParaRPr/>
            </a:p>
          </p:txBody>
        </p:sp>
        <p:sp>
          <p:nvSpPr>
            <p:cNvPr id="4" name="object 4"/>
            <p:cNvSpPr/>
            <p:nvPr/>
          </p:nvSpPr>
          <p:spPr>
            <a:xfrm>
              <a:off x="0" y="12"/>
              <a:ext cx="8755380" cy="3128010"/>
            </a:xfrm>
            <a:custGeom>
              <a:avLst/>
              <a:gdLst/>
              <a:ahLst/>
              <a:cxnLst/>
              <a:rect l="l" t="t" r="r" b="b"/>
              <a:pathLst>
                <a:path w="8755380" h="3128010">
                  <a:moveTo>
                    <a:pt x="576922" y="1353743"/>
                  </a:moveTo>
                  <a:lnTo>
                    <a:pt x="558317" y="1268679"/>
                  </a:lnTo>
                  <a:lnTo>
                    <a:pt x="541578" y="1192136"/>
                  </a:lnTo>
                  <a:lnTo>
                    <a:pt x="257162" y="1268679"/>
                  </a:lnTo>
                  <a:lnTo>
                    <a:pt x="229692" y="1245069"/>
                  </a:lnTo>
                  <a:lnTo>
                    <a:pt x="210261" y="1217637"/>
                  </a:lnTo>
                  <a:lnTo>
                    <a:pt x="198716" y="1186383"/>
                  </a:lnTo>
                  <a:lnTo>
                    <a:pt x="194906" y="1151293"/>
                  </a:lnTo>
                  <a:lnTo>
                    <a:pt x="197142" y="1124204"/>
                  </a:lnTo>
                  <a:lnTo>
                    <a:pt x="215493" y="1076413"/>
                  </a:lnTo>
                  <a:lnTo>
                    <a:pt x="252374" y="1038428"/>
                  </a:lnTo>
                  <a:lnTo>
                    <a:pt x="301498" y="1019187"/>
                  </a:lnTo>
                  <a:lnTo>
                    <a:pt x="329526" y="1016901"/>
                  </a:lnTo>
                  <a:lnTo>
                    <a:pt x="347840" y="1017574"/>
                  </a:lnTo>
                  <a:lnTo>
                    <a:pt x="395173" y="1028814"/>
                  </a:lnTo>
                  <a:lnTo>
                    <a:pt x="430428" y="1046276"/>
                  </a:lnTo>
                  <a:lnTo>
                    <a:pt x="438912" y="1052626"/>
                  </a:lnTo>
                  <a:lnTo>
                    <a:pt x="446519" y="1016901"/>
                  </a:lnTo>
                  <a:lnTo>
                    <a:pt x="472579" y="894435"/>
                  </a:lnTo>
                  <a:lnTo>
                    <a:pt x="422084" y="867359"/>
                  </a:lnTo>
                  <a:lnTo>
                    <a:pt x="371602" y="847636"/>
                  </a:lnTo>
                  <a:lnTo>
                    <a:pt x="321119" y="835571"/>
                  </a:lnTo>
                  <a:lnTo>
                    <a:pt x="270624" y="831481"/>
                  </a:lnTo>
                  <a:lnTo>
                    <a:pt x="212890" y="836561"/>
                  </a:lnTo>
                  <a:lnTo>
                    <a:pt x="160820" y="851674"/>
                  </a:lnTo>
                  <a:lnTo>
                    <a:pt x="114439" y="876693"/>
                  </a:lnTo>
                  <a:lnTo>
                    <a:pt x="73736" y="911440"/>
                  </a:lnTo>
                  <a:lnTo>
                    <a:pt x="39624" y="952627"/>
                  </a:lnTo>
                  <a:lnTo>
                    <a:pt x="15468" y="997343"/>
                  </a:lnTo>
                  <a:lnTo>
                    <a:pt x="1079" y="1045883"/>
                  </a:lnTo>
                  <a:lnTo>
                    <a:pt x="0" y="1057897"/>
                  </a:lnTo>
                  <a:lnTo>
                    <a:pt x="0" y="1142758"/>
                  </a:lnTo>
                  <a:lnTo>
                    <a:pt x="12471" y="1192771"/>
                  </a:lnTo>
                  <a:lnTo>
                    <a:pt x="32664" y="1235379"/>
                  </a:lnTo>
                  <a:lnTo>
                    <a:pt x="60947" y="1274889"/>
                  </a:lnTo>
                  <a:lnTo>
                    <a:pt x="97294" y="1311211"/>
                  </a:lnTo>
                  <a:lnTo>
                    <a:pt x="0" y="1337525"/>
                  </a:lnTo>
                  <a:lnTo>
                    <a:pt x="0" y="1438516"/>
                  </a:lnTo>
                  <a:lnTo>
                    <a:pt x="6413" y="1466011"/>
                  </a:lnTo>
                  <a:lnTo>
                    <a:pt x="576922" y="1353743"/>
                  </a:lnTo>
                  <a:close/>
                </a:path>
                <a:path w="8755380" h="3128010">
                  <a:moveTo>
                    <a:pt x="1147559" y="0"/>
                  </a:moveTo>
                  <a:lnTo>
                    <a:pt x="804100" y="0"/>
                  </a:lnTo>
                  <a:lnTo>
                    <a:pt x="804100" y="300710"/>
                  </a:lnTo>
                  <a:lnTo>
                    <a:pt x="452386" y="300710"/>
                  </a:lnTo>
                  <a:lnTo>
                    <a:pt x="452386" y="0"/>
                  </a:lnTo>
                  <a:lnTo>
                    <a:pt x="104025" y="0"/>
                  </a:lnTo>
                  <a:lnTo>
                    <a:pt x="104025" y="300710"/>
                  </a:lnTo>
                  <a:lnTo>
                    <a:pt x="0" y="300710"/>
                  </a:lnTo>
                  <a:lnTo>
                    <a:pt x="0" y="620522"/>
                  </a:lnTo>
                  <a:lnTo>
                    <a:pt x="1147559" y="620522"/>
                  </a:lnTo>
                  <a:lnTo>
                    <a:pt x="1147559" y="0"/>
                  </a:lnTo>
                  <a:close/>
                </a:path>
                <a:path w="8755380" h="3128010">
                  <a:moveTo>
                    <a:pt x="7778813" y="1502664"/>
                  </a:moveTo>
                  <a:lnTo>
                    <a:pt x="7512126" y="1502664"/>
                  </a:lnTo>
                  <a:lnTo>
                    <a:pt x="7512126" y="1814474"/>
                  </a:lnTo>
                  <a:lnTo>
                    <a:pt x="7778813" y="1814474"/>
                  </a:lnTo>
                  <a:lnTo>
                    <a:pt x="7778813" y="1502664"/>
                  </a:lnTo>
                  <a:close/>
                </a:path>
                <a:path w="8755380" h="3128010">
                  <a:moveTo>
                    <a:pt x="8172983" y="1502664"/>
                  </a:moveTo>
                  <a:lnTo>
                    <a:pt x="7906283" y="1502664"/>
                  </a:lnTo>
                  <a:lnTo>
                    <a:pt x="7906283" y="1814474"/>
                  </a:lnTo>
                  <a:lnTo>
                    <a:pt x="8172983" y="1814474"/>
                  </a:lnTo>
                  <a:lnTo>
                    <a:pt x="8172983" y="1502664"/>
                  </a:lnTo>
                  <a:close/>
                </a:path>
                <a:path w="8755380" h="3128010">
                  <a:moveTo>
                    <a:pt x="8755024" y="1814474"/>
                  </a:moveTo>
                  <a:lnTo>
                    <a:pt x="8407794" y="1814474"/>
                  </a:lnTo>
                  <a:lnTo>
                    <a:pt x="8407794" y="2807563"/>
                  </a:lnTo>
                  <a:lnTo>
                    <a:pt x="7592631" y="2807563"/>
                  </a:lnTo>
                  <a:lnTo>
                    <a:pt x="7531125" y="2805696"/>
                  </a:lnTo>
                  <a:lnTo>
                    <a:pt x="7474953" y="2800083"/>
                  </a:lnTo>
                  <a:lnTo>
                    <a:pt x="7424090" y="2790748"/>
                  </a:lnTo>
                  <a:lnTo>
                    <a:pt x="7378560" y="2777693"/>
                  </a:lnTo>
                  <a:lnTo>
                    <a:pt x="7338365" y="2760903"/>
                  </a:lnTo>
                  <a:lnTo>
                    <a:pt x="7303516" y="2740418"/>
                  </a:lnTo>
                  <a:lnTo>
                    <a:pt x="7274001" y="2716212"/>
                  </a:lnTo>
                  <a:lnTo>
                    <a:pt x="7231050" y="2656713"/>
                  </a:lnTo>
                  <a:lnTo>
                    <a:pt x="7209549" y="2582456"/>
                  </a:lnTo>
                  <a:lnTo>
                    <a:pt x="7206856" y="2539809"/>
                  </a:lnTo>
                  <a:lnTo>
                    <a:pt x="7208037" y="2506472"/>
                  </a:lnTo>
                  <a:lnTo>
                    <a:pt x="7211479" y="2463457"/>
                  </a:lnTo>
                  <a:lnTo>
                    <a:pt x="7217003" y="2410841"/>
                  </a:lnTo>
                  <a:lnTo>
                    <a:pt x="7224458" y="2348712"/>
                  </a:lnTo>
                  <a:lnTo>
                    <a:pt x="7233691" y="2277135"/>
                  </a:lnTo>
                  <a:lnTo>
                    <a:pt x="7252144" y="2111044"/>
                  </a:lnTo>
                  <a:lnTo>
                    <a:pt x="6970357" y="2095792"/>
                  </a:lnTo>
                  <a:lnTo>
                    <a:pt x="6958482" y="2144776"/>
                  </a:lnTo>
                  <a:lnTo>
                    <a:pt x="6947001" y="2196033"/>
                  </a:lnTo>
                  <a:lnTo>
                    <a:pt x="6935940" y="2249411"/>
                  </a:lnTo>
                  <a:lnTo>
                    <a:pt x="6925272" y="2304745"/>
                  </a:lnTo>
                  <a:lnTo>
                    <a:pt x="6915010" y="2361869"/>
                  </a:lnTo>
                  <a:lnTo>
                    <a:pt x="6906120" y="2418600"/>
                  </a:lnTo>
                  <a:lnTo>
                    <a:pt x="6899491" y="2472906"/>
                  </a:lnTo>
                  <a:lnTo>
                    <a:pt x="6894957" y="2524760"/>
                  </a:lnTo>
                  <a:lnTo>
                    <a:pt x="6892353" y="2574175"/>
                  </a:lnTo>
                  <a:lnTo>
                    <a:pt x="6891515" y="2621165"/>
                  </a:lnTo>
                  <a:lnTo>
                    <a:pt x="6893573" y="2680805"/>
                  </a:lnTo>
                  <a:lnTo>
                    <a:pt x="6899732" y="2736240"/>
                  </a:lnTo>
                  <a:lnTo>
                    <a:pt x="6910006" y="2787408"/>
                  </a:lnTo>
                  <a:lnTo>
                    <a:pt x="6924383" y="2834259"/>
                  </a:lnTo>
                  <a:lnTo>
                    <a:pt x="6942874" y="2876715"/>
                  </a:lnTo>
                  <a:lnTo>
                    <a:pt x="6965455" y="2914726"/>
                  </a:lnTo>
                  <a:lnTo>
                    <a:pt x="6992163" y="2948228"/>
                  </a:lnTo>
                  <a:lnTo>
                    <a:pt x="7027253" y="2983255"/>
                  </a:lnTo>
                  <a:lnTo>
                    <a:pt x="7065467" y="3013824"/>
                  </a:lnTo>
                  <a:lnTo>
                    <a:pt x="7106844" y="3039948"/>
                  </a:lnTo>
                  <a:lnTo>
                    <a:pt x="7151446" y="3061703"/>
                  </a:lnTo>
                  <a:lnTo>
                    <a:pt x="7199300" y="3079140"/>
                  </a:lnTo>
                  <a:lnTo>
                    <a:pt x="7250481" y="3092272"/>
                  </a:lnTo>
                  <a:lnTo>
                    <a:pt x="7290638" y="3100616"/>
                  </a:lnTo>
                  <a:lnTo>
                    <a:pt x="7333107" y="3107842"/>
                  </a:lnTo>
                  <a:lnTo>
                    <a:pt x="7377811" y="3113963"/>
                  </a:lnTo>
                  <a:lnTo>
                    <a:pt x="7424699" y="3118967"/>
                  </a:lnTo>
                  <a:lnTo>
                    <a:pt x="7473709" y="3122866"/>
                  </a:lnTo>
                  <a:lnTo>
                    <a:pt x="7524788" y="3125635"/>
                  </a:lnTo>
                  <a:lnTo>
                    <a:pt x="7577861" y="3127311"/>
                  </a:lnTo>
                  <a:lnTo>
                    <a:pt x="7632890" y="3127870"/>
                  </a:lnTo>
                  <a:lnTo>
                    <a:pt x="8755024" y="3127870"/>
                  </a:lnTo>
                  <a:lnTo>
                    <a:pt x="8755024" y="2807563"/>
                  </a:lnTo>
                  <a:lnTo>
                    <a:pt x="8755024" y="1814474"/>
                  </a:lnTo>
                  <a:close/>
                </a:path>
              </a:pathLst>
            </a:custGeom>
            <a:solidFill>
              <a:srgbClr val="E7EAEB"/>
            </a:solidFill>
          </p:spPr>
          <p:txBody>
            <a:bodyPr wrap="square" lIns="0" tIns="0" rIns="0" bIns="0" rtlCol="0"/>
            <a:lstStyle/>
            <a:p>
              <a:endParaRPr/>
            </a:p>
          </p:txBody>
        </p:sp>
      </p:grpSp>
      <p:sp>
        <p:nvSpPr>
          <p:cNvPr id="5" name="object 5"/>
          <p:cNvSpPr/>
          <p:nvPr/>
        </p:nvSpPr>
        <p:spPr>
          <a:xfrm>
            <a:off x="11097767" y="5788067"/>
            <a:ext cx="814705" cy="351790"/>
          </a:xfrm>
          <a:custGeom>
            <a:avLst/>
            <a:gdLst/>
            <a:ahLst/>
            <a:cxnLst/>
            <a:rect l="l" t="t" r="r" b="b"/>
            <a:pathLst>
              <a:path w="814704" h="351789">
                <a:moveTo>
                  <a:pt x="0" y="351536"/>
                </a:moveTo>
                <a:lnTo>
                  <a:pt x="814510" y="351536"/>
                </a:lnTo>
                <a:lnTo>
                  <a:pt x="814510" y="0"/>
                </a:lnTo>
                <a:lnTo>
                  <a:pt x="0" y="0"/>
                </a:lnTo>
                <a:lnTo>
                  <a:pt x="0" y="351536"/>
                </a:lnTo>
                <a:close/>
              </a:path>
            </a:pathLst>
          </a:custGeom>
          <a:solidFill>
            <a:srgbClr val="E7EAEB"/>
          </a:solidFill>
        </p:spPr>
        <p:txBody>
          <a:bodyPr wrap="square" lIns="0" tIns="0" rIns="0" bIns="0" rtlCol="0"/>
          <a:lstStyle/>
          <a:p>
            <a:endParaRPr/>
          </a:p>
        </p:txBody>
      </p:sp>
      <p:sp>
        <p:nvSpPr>
          <p:cNvPr id="6" name="object 6"/>
          <p:cNvSpPr/>
          <p:nvPr/>
        </p:nvSpPr>
        <p:spPr>
          <a:xfrm>
            <a:off x="11793264" y="6369115"/>
            <a:ext cx="284480" cy="358140"/>
          </a:xfrm>
          <a:custGeom>
            <a:avLst/>
            <a:gdLst/>
            <a:ahLst/>
            <a:cxnLst/>
            <a:rect l="l" t="t" r="r" b="b"/>
            <a:pathLst>
              <a:path w="284479" h="358140">
                <a:moveTo>
                  <a:pt x="284435" y="0"/>
                </a:moveTo>
                <a:lnTo>
                  <a:pt x="0" y="0"/>
                </a:lnTo>
                <a:lnTo>
                  <a:pt x="0" y="357981"/>
                </a:lnTo>
                <a:lnTo>
                  <a:pt x="284435" y="357981"/>
                </a:lnTo>
                <a:lnTo>
                  <a:pt x="284435" y="0"/>
                </a:lnTo>
                <a:close/>
              </a:path>
            </a:pathLst>
          </a:custGeom>
          <a:solidFill>
            <a:srgbClr val="E7EAEB"/>
          </a:solidFill>
        </p:spPr>
        <p:txBody>
          <a:bodyPr wrap="square" lIns="0" tIns="0" rIns="0" bIns="0" rtlCol="0"/>
          <a:lstStyle/>
          <a:p>
            <a:endParaRPr/>
          </a:p>
        </p:txBody>
      </p:sp>
      <p:sp>
        <p:nvSpPr>
          <p:cNvPr id="7" name="object 7"/>
          <p:cNvSpPr/>
          <p:nvPr/>
        </p:nvSpPr>
        <p:spPr>
          <a:xfrm>
            <a:off x="11356261" y="6369115"/>
            <a:ext cx="295910" cy="358140"/>
          </a:xfrm>
          <a:custGeom>
            <a:avLst/>
            <a:gdLst/>
            <a:ahLst/>
            <a:cxnLst/>
            <a:rect l="l" t="t" r="r" b="b"/>
            <a:pathLst>
              <a:path w="295909" h="358140">
                <a:moveTo>
                  <a:pt x="295665" y="0"/>
                </a:moveTo>
                <a:lnTo>
                  <a:pt x="0" y="0"/>
                </a:lnTo>
                <a:lnTo>
                  <a:pt x="0" y="357981"/>
                </a:lnTo>
                <a:lnTo>
                  <a:pt x="295666" y="357981"/>
                </a:lnTo>
                <a:lnTo>
                  <a:pt x="295665" y="0"/>
                </a:lnTo>
                <a:close/>
              </a:path>
            </a:pathLst>
          </a:custGeom>
          <a:solidFill>
            <a:srgbClr val="E7EAEB"/>
          </a:solidFill>
        </p:spPr>
        <p:txBody>
          <a:bodyPr wrap="square" lIns="0" tIns="0" rIns="0" bIns="0" rtlCol="0"/>
          <a:lstStyle/>
          <a:p>
            <a:endParaRPr/>
          </a:p>
        </p:txBody>
      </p:sp>
      <p:sp>
        <p:nvSpPr>
          <p:cNvPr id="8" name="object 8"/>
          <p:cNvSpPr txBox="1"/>
          <p:nvPr/>
        </p:nvSpPr>
        <p:spPr>
          <a:xfrm>
            <a:off x="4460240" y="3530403"/>
            <a:ext cx="3987800" cy="379591"/>
          </a:xfrm>
          <a:prstGeom prst="rect">
            <a:avLst/>
          </a:prstGeom>
        </p:spPr>
        <p:txBody>
          <a:bodyPr vert="horz" wrap="square" lIns="0" tIns="132080" rIns="0" bIns="0" rtlCol="0">
            <a:spAutoFit/>
          </a:bodyPr>
          <a:lstStyle/>
          <a:p>
            <a:pPr marL="12700">
              <a:lnSpc>
                <a:spcPct val="100000"/>
              </a:lnSpc>
              <a:spcBef>
                <a:spcPts val="1040"/>
              </a:spcBef>
            </a:pPr>
            <a:r>
              <a:rPr lang="en-US" sz="1600" b="1" spc="-5" dirty="0" err="1">
                <a:solidFill>
                  <a:srgbClr val="001F48"/>
                </a:solidFill>
                <a:latin typeface="Arial"/>
                <a:cs typeface="Arial"/>
              </a:rPr>
              <a:t>杜拜滑雪場</a:t>
            </a:r>
            <a:endParaRPr lang="en-US" sz="1600" b="1" spc="-5" dirty="0">
              <a:solidFill>
                <a:srgbClr val="001F48"/>
              </a:solidFill>
              <a:latin typeface="Arial"/>
              <a:cs typeface="Arial"/>
            </a:endParaRPr>
          </a:p>
        </p:txBody>
      </p:sp>
      <p:sp>
        <p:nvSpPr>
          <p:cNvPr id="12" name="object 12"/>
          <p:cNvSpPr txBox="1"/>
          <p:nvPr/>
        </p:nvSpPr>
        <p:spPr>
          <a:xfrm>
            <a:off x="4460240" y="3956533"/>
            <a:ext cx="3987800" cy="2907206"/>
          </a:xfrm>
          <a:prstGeom prst="rect">
            <a:avLst/>
          </a:prstGeom>
        </p:spPr>
        <p:txBody>
          <a:bodyPr vert="horz" wrap="square" lIns="0" tIns="12700" rIns="0" bIns="0" rtlCol="0">
            <a:spAutoFit/>
          </a:bodyPr>
          <a:lstStyle/>
          <a:p>
            <a:pPr marL="12700" marR="5080" algn="just">
              <a:lnSpc>
                <a:spcPct val="150000"/>
              </a:lnSpc>
              <a:spcBef>
                <a:spcPts val="100"/>
              </a:spcBef>
            </a:pPr>
            <a:r>
              <a:rPr lang="en-US" altLang="zh-TW" sz="1400" dirty="0">
                <a:latin typeface="Lucida Sans Unicode"/>
                <a:cs typeface="Lucida Sans Unicode"/>
              </a:rPr>
              <a:t>22500</a:t>
            </a:r>
            <a:r>
              <a:rPr lang="zh-TW" altLang="en-US" sz="1400" dirty="0">
                <a:latin typeface="Lucida Sans Unicode"/>
                <a:cs typeface="Lucida Sans Unicode"/>
              </a:rPr>
              <a:t>平方米的室內滑雪場</a:t>
            </a:r>
            <a:endParaRPr lang="en-US" altLang="zh-TW" sz="1400" dirty="0">
              <a:latin typeface="Lucida Sans Unicode"/>
              <a:cs typeface="Lucida Sans Unicode"/>
            </a:endParaRPr>
          </a:p>
          <a:p>
            <a:pPr marL="12700" marR="5080" algn="just">
              <a:lnSpc>
                <a:spcPct val="150000"/>
              </a:lnSpc>
              <a:spcBef>
                <a:spcPts val="100"/>
              </a:spcBef>
            </a:pPr>
            <a:r>
              <a:rPr lang="zh-TW" altLang="en-US" sz="1400" dirty="0">
                <a:latin typeface="Lucida Sans Unicode"/>
                <a:cs typeface="Lucida Sans Unicode"/>
              </a:rPr>
              <a:t>園區全年保持</a:t>
            </a:r>
            <a:r>
              <a:rPr lang="en-US" altLang="zh-TW" sz="1400" dirty="0">
                <a:latin typeface="Lucida Sans Unicode"/>
                <a:cs typeface="Lucida Sans Unicode"/>
              </a:rPr>
              <a:t>-1</a:t>
            </a:r>
            <a:r>
              <a:rPr lang="zh-TW" altLang="en-US" sz="1400" dirty="0">
                <a:latin typeface="Lucida Sans Unicode"/>
                <a:cs typeface="Lucida Sans Unicode"/>
              </a:rPr>
              <a:t>攝氏度到</a:t>
            </a:r>
            <a:r>
              <a:rPr lang="en-US" altLang="zh-TW" sz="1400" dirty="0">
                <a:latin typeface="Lucida Sans Unicode"/>
                <a:cs typeface="Lucida Sans Unicode"/>
              </a:rPr>
              <a:t>2</a:t>
            </a:r>
            <a:r>
              <a:rPr lang="zh-TW" altLang="en-US" sz="1400" dirty="0">
                <a:latin typeface="Lucida Sans Unicode"/>
                <a:cs typeface="Lucida Sans Unicode"/>
              </a:rPr>
              <a:t>攝氏度的溫度。 室內度假村擁有一座 </a:t>
            </a:r>
            <a:r>
              <a:rPr lang="en-US" altLang="zh-TW" sz="1400" dirty="0">
                <a:latin typeface="Lucida Sans Unicode"/>
                <a:cs typeface="Lucida Sans Unicode"/>
              </a:rPr>
              <a:t>85 </a:t>
            </a:r>
            <a:r>
              <a:rPr lang="zh-TW" altLang="en-US" sz="1400" dirty="0">
                <a:latin typeface="Lucida Sans Unicode"/>
                <a:cs typeface="Lucida Sans Unicode"/>
              </a:rPr>
              <a:t>米高的室內山（相當於</a:t>
            </a:r>
            <a:r>
              <a:rPr lang="en-US" altLang="zh-TW" sz="1400" dirty="0">
                <a:latin typeface="Lucida Sans Unicode"/>
                <a:cs typeface="Lucida Sans Unicode"/>
              </a:rPr>
              <a:t>25</a:t>
            </a:r>
            <a:r>
              <a:rPr lang="zh-TW" altLang="en-US" sz="1400" dirty="0">
                <a:latin typeface="Lucida Sans Unicode"/>
                <a:cs typeface="Lucida Sans Unicode"/>
              </a:rPr>
              <a:t>層樓），擁有</a:t>
            </a:r>
            <a:r>
              <a:rPr lang="en-US" altLang="zh-TW" sz="1400" dirty="0">
                <a:latin typeface="Lucida Sans Unicode"/>
                <a:cs typeface="Lucida Sans Unicode"/>
              </a:rPr>
              <a:t>5</a:t>
            </a:r>
            <a:r>
              <a:rPr lang="zh-TW" altLang="en-US" sz="1400" dirty="0">
                <a:latin typeface="Lucida Sans Unicode"/>
                <a:cs typeface="Lucida Sans Unicode"/>
              </a:rPr>
              <a:t>個不同陡度和難度的斜坡。鄰接斜坡的是一個</a:t>
            </a:r>
            <a:r>
              <a:rPr lang="en-US" altLang="zh-TW" sz="1400" dirty="0">
                <a:latin typeface="Lucida Sans Unicode"/>
                <a:cs typeface="Lucida Sans Unicode"/>
              </a:rPr>
              <a:t>3,000</a:t>
            </a:r>
            <a:r>
              <a:rPr lang="zh-TW" altLang="en-US" sz="1400" dirty="0">
                <a:latin typeface="Lucida Sans Unicode"/>
                <a:cs typeface="Lucida Sans Unicode"/>
              </a:rPr>
              <a:t>平方米的雪地公園遊樂區，包括雪橇和雪橇滑道、冰體滑梯、攀岩塔、巨型雪球和冰洞。 杜拜滑雪場還飼養著許多企鵝，它們每天會被放出圍欄數次。 企鵝秀可以預約，讓公眾可以直接與企鵝互動。</a:t>
            </a:r>
            <a:endParaRPr sz="1400" dirty="0">
              <a:latin typeface="Lucida Sans Unicode"/>
              <a:cs typeface="Lucida Sans Unicode"/>
            </a:endParaRPr>
          </a:p>
        </p:txBody>
      </p:sp>
      <p:sp>
        <p:nvSpPr>
          <p:cNvPr id="17" name="object 17"/>
          <p:cNvSpPr txBox="1"/>
          <p:nvPr/>
        </p:nvSpPr>
        <p:spPr>
          <a:xfrm>
            <a:off x="11525122" y="4858616"/>
            <a:ext cx="387350" cy="946413"/>
          </a:xfrm>
          <a:prstGeom prst="rect">
            <a:avLst/>
          </a:prstGeom>
          <a:solidFill>
            <a:srgbClr val="E7EAEB"/>
          </a:solidFill>
        </p:spPr>
        <p:txBody>
          <a:bodyPr vert="horz" wrap="square" lIns="0" tIns="0" rIns="0" bIns="0" rtlCol="0">
            <a:spAutoFit/>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spcBef>
                <a:spcPts val="25"/>
              </a:spcBef>
            </a:pPr>
            <a:endParaRPr lang="zh-TW" altLang="en-US" sz="1750" dirty="0">
              <a:latin typeface="Times New Roman"/>
              <a:cs typeface="Times New Roman"/>
            </a:endParaRPr>
          </a:p>
          <a:p>
            <a:pPr>
              <a:lnSpc>
                <a:spcPct val="100000"/>
              </a:lnSpc>
            </a:pPr>
            <a:endParaRPr lang="en-US" sz="1200" dirty="0">
              <a:latin typeface="Lucida Sans Unicode"/>
              <a:cs typeface="Lucida Sans Unicode"/>
            </a:endParaRPr>
          </a:p>
        </p:txBody>
      </p:sp>
      <p:pic>
        <p:nvPicPr>
          <p:cNvPr id="19" name="object 19"/>
          <p:cNvPicPr/>
          <p:nvPr/>
        </p:nvPicPr>
        <p:blipFill>
          <a:blip r:embed="rId2" cstate="print"/>
          <a:stretch>
            <a:fillRect/>
          </a:stretch>
        </p:blipFill>
        <p:spPr>
          <a:xfrm>
            <a:off x="0" y="2220466"/>
            <a:ext cx="4267199" cy="4637529"/>
          </a:xfrm>
          <a:prstGeom prst="rect">
            <a:avLst/>
          </a:prstGeom>
        </p:spPr>
      </p:pic>
      <p:grpSp>
        <p:nvGrpSpPr>
          <p:cNvPr id="20" name="object 20"/>
          <p:cNvGrpSpPr/>
          <p:nvPr/>
        </p:nvGrpSpPr>
        <p:grpSpPr>
          <a:xfrm>
            <a:off x="6768083" y="0"/>
            <a:ext cx="5424170" cy="3858895"/>
            <a:chOff x="6768083" y="0"/>
            <a:chExt cx="5424170" cy="3858895"/>
          </a:xfrm>
        </p:grpSpPr>
        <p:pic>
          <p:nvPicPr>
            <p:cNvPr id="21" name="object 21"/>
            <p:cNvPicPr/>
            <p:nvPr/>
          </p:nvPicPr>
          <p:blipFill>
            <a:blip r:embed="rId3" cstate="print"/>
            <a:stretch>
              <a:fillRect/>
            </a:stretch>
          </p:blipFill>
          <p:spPr>
            <a:xfrm>
              <a:off x="6768083" y="0"/>
              <a:ext cx="5423915" cy="3858768"/>
            </a:xfrm>
            <a:prstGeom prst="rect">
              <a:avLst/>
            </a:prstGeom>
          </p:spPr>
        </p:pic>
        <p:pic>
          <p:nvPicPr>
            <p:cNvPr id="22" name="object 22"/>
            <p:cNvPicPr/>
            <p:nvPr/>
          </p:nvPicPr>
          <p:blipFill>
            <a:blip r:embed="rId4" cstate="print"/>
            <a:stretch>
              <a:fillRect/>
            </a:stretch>
          </p:blipFill>
          <p:spPr>
            <a:xfrm>
              <a:off x="6963155" y="0"/>
              <a:ext cx="5228844" cy="3483864"/>
            </a:xfrm>
            <a:prstGeom prst="rect">
              <a:avLst/>
            </a:prstGeom>
          </p:spPr>
        </p:pic>
      </p:grpSp>
      <p:sp>
        <p:nvSpPr>
          <p:cNvPr id="23" name="object 23"/>
          <p:cNvSpPr txBox="1">
            <a:spLocks noGrp="1"/>
          </p:cNvSpPr>
          <p:nvPr>
            <p:ph type="title"/>
          </p:nvPr>
        </p:nvSpPr>
        <p:spPr>
          <a:xfrm>
            <a:off x="859332" y="839215"/>
            <a:ext cx="5046980" cy="422275"/>
          </a:xfrm>
          <a:prstGeom prst="rect">
            <a:avLst/>
          </a:prstGeom>
        </p:spPr>
        <p:txBody>
          <a:bodyPr vert="horz" wrap="square" lIns="0" tIns="13335" rIns="0" bIns="0" rtlCol="0">
            <a:spAutoFit/>
          </a:bodyPr>
          <a:lstStyle/>
          <a:p>
            <a:pPr marL="12700">
              <a:lnSpc>
                <a:spcPct val="100000"/>
              </a:lnSpc>
              <a:spcBef>
                <a:spcPts val="105"/>
              </a:spcBef>
            </a:pPr>
            <a:r>
              <a:rPr lang="zh-TW" altLang="en-US" sz="2600" spc="45" dirty="0">
                <a:solidFill>
                  <a:srgbClr val="001F48"/>
                </a:solidFill>
              </a:rPr>
              <a:t>滿足各種胃口的主題公園</a:t>
            </a:r>
            <a:endParaRPr sz="2600" dirty="0"/>
          </a:p>
        </p:txBody>
      </p:sp>
      <p:sp>
        <p:nvSpPr>
          <p:cNvPr id="13" name="object 13"/>
          <p:cNvSpPr txBox="1"/>
          <p:nvPr/>
        </p:nvSpPr>
        <p:spPr>
          <a:xfrm>
            <a:off x="8718931" y="3530403"/>
            <a:ext cx="3013075" cy="2419893"/>
          </a:xfrm>
          <a:prstGeom prst="rect">
            <a:avLst/>
          </a:prstGeom>
        </p:spPr>
        <p:txBody>
          <a:bodyPr vert="horz" wrap="square" lIns="0" tIns="132080" rIns="0" bIns="0" rtlCol="0">
            <a:spAutoFit/>
          </a:bodyPr>
          <a:lstStyle/>
          <a:p>
            <a:pPr marL="12700" algn="just">
              <a:lnSpc>
                <a:spcPct val="100000"/>
              </a:lnSpc>
              <a:spcBef>
                <a:spcPts val="1040"/>
              </a:spcBef>
            </a:pPr>
            <a:r>
              <a:rPr lang="zh-TW" altLang="en-US" sz="1600" b="1" spc="-5" dirty="0">
                <a:solidFill>
                  <a:srgbClr val="000404"/>
                </a:solidFill>
                <a:latin typeface="Arial"/>
                <a:cs typeface="Arial"/>
              </a:rPr>
              <a:t>法拉利世界</a:t>
            </a:r>
          </a:p>
          <a:p>
            <a:pPr marL="12700" algn="just">
              <a:lnSpc>
                <a:spcPct val="150000"/>
              </a:lnSpc>
              <a:spcBef>
                <a:spcPts val="1040"/>
              </a:spcBef>
            </a:pPr>
            <a:r>
              <a:rPr lang="zh-TW" altLang="en-US" sz="1400" dirty="0">
                <a:latin typeface="Lucida Sans Unicode"/>
                <a:cs typeface="Lucida Sans Unicode"/>
              </a:rPr>
              <a:t>體驗法拉利的刺激，乘坐世界上最快的雲霄飛車，體驗世界上最高的非倒轉環路，或感受令人難以置信的零重力墜落，擁有</a:t>
            </a:r>
            <a:r>
              <a:rPr lang="en-US" altLang="zh-TW" sz="1400" dirty="0">
                <a:latin typeface="Lucida Sans Unicode"/>
                <a:cs typeface="Lucida Sans Unicode"/>
              </a:rPr>
              <a:t>37</a:t>
            </a:r>
            <a:r>
              <a:rPr lang="zh-TW" altLang="en-US" sz="1400" dirty="0">
                <a:latin typeface="Lucida Sans Unicode"/>
                <a:cs typeface="Lucida Sans Unicode"/>
              </a:rPr>
              <a:t>項驚險刺激的遊樂設施和景點，您將置身於世界領先充滿法拉利樂趣的世界主題公園</a:t>
            </a:r>
            <a:r>
              <a:rPr lang="zh-TW" altLang="en-US" sz="1200" dirty="0">
                <a:latin typeface="Lucida Sans Unicode"/>
                <a:cs typeface="Lucida Sans Unicode"/>
              </a:rPr>
              <a:t>。</a:t>
            </a:r>
            <a:endParaRPr lang="en-US" sz="1200" dirty="0">
              <a:latin typeface="Lucida Sans Unicode"/>
              <a:cs typeface="Lucida Sans Unicod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8755380" cy="3128010"/>
            <a:chOff x="0" y="0"/>
            <a:chExt cx="8755380" cy="3128010"/>
          </a:xfrm>
        </p:grpSpPr>
        <p:sp>
          <p:nvSpPr>
            <p:cNvPr id="3" name="object 3"/>
            <p:cNvSpPr/>
            <p:nvPr/>
          </p:nvSpPr>
          <p:spPr>
            <a:xfrm>
              <a:off x="0" y="0"/>
              <a:ext cx="8403590" cy="2849880"/>
            </a:xfrm>
            <a:custGeom>
              <a:avLst/>
              <a:gdLst/>
              <a:ahLst/>
              <a:cxnLst/>
              <a:rect l="l" t="t" r="r" b="b"/>
              <a:pathLst>
                <a:path w="8403590" h="2849880">
                  <a:moveTo>
                    <a:pt x="8403336" y="0"/>
                  </a:moveTo>
                  <a:lnTo>
                    <a:pt x="0" y="0"/>
                  </a:lnTo>
                  <a:lnTo>
                    <a:pt x="0" y="2849879"/>
                  </a:lnTo>
                  <a:lnTo>
                    <a:pt x="8403336" y="2849879"/>
                  </a:lnTo>
                  <a:lnTo>
                    <a:pt x="8403336" y="0"/>
                  </a:lnTo>
                  <a:close/>
                </a:path>
              </a:pathLst>
            </a:custGeom>
            <a:solidFill>
              <a:srgbClr val="D9D9D9"/>
            </a:solidFill>
          </p:spPr>
          <p:txBody>
            <a:bodyPr wrap="square" lIns="0" tIns="0" rIns="0" bIns="0" rtlCol="0"/>
            <a:lstStyle/>
            <a:p>
              <a:endParaRPr/>
            </a:p>
          </p:txBody>
        </p:sp>
        <p:sp>
          <p:nvSpPr>
            <p:cNvPr id="4" name="object 4"/>
            <p:cNvSpPr/>
            <p:nvPr/>
          </p:nvSpPr>
          <p:spPr>
            <a:xfrm>
              <a:off x="0" y="12"/>
              <a:ext cx="8755380" cy="3128010"/>
            </a:xfrm>
            <a:custGeom>
              <a:avLst/>
              <a:gdLst/>
              <a:ahLst/>
              <a:cxnLst/>
              <a:rect l="l" t="t" r="r" b="b"/>
              <a:pathLst>
                <a:path w="8755380" h="3128010">
                  <a:moveTo>
                    <a:pt x="576922" y="1353743"/>
                  </a:moveTo>
                  <a:lnTo>
                    <a:pt x="558317" y="1268679"/>
                  </a:lnTo>
                  <a:lnTo>
                    <a:pt x="541578" y="1192136"/>
                  </a:lnTo>
                  <a:lnTo>
                    <a:pt x="257162" y="1268679"/>
                  </a:lnTo>
                  <a:lnTo>
                    <a:pt x="229692" y="1245069"/>
                  </a:lnTo>
                  <a:lnTo>
                    <a:pt x="210261" y="1217637"/>
                  </a:lnTo>
                  <a:lnTo>
                    <a:pt x="198716" y="1186383"/>
                  </a:lnTo>
                  <a:lnTo>
                    <a:pt x="194906" y="1151293"/>
                  </a:lnTo>
                  <a:lnTo>
                    <a:pt x="197142" y="1124204"/>
                  </a:lnTo>
                  <a:lnTo>
                    <a:pt x="215493" y="1076413"/>
                  </a:lnTo>
                  <a:lnTo>
                    <a:pt x="252374" y="1038428"/>
                  </a:lnTo>
                  <a:lnTo>
                    <a:pt x="301498" y="1019187"/>
                  </a:lnTo>
                  <a:lnTo>
                    <a:pt x="329526" y="1016901"/>
                  </a:lnTo>
                  <a:lnTo>
                    <a:pt x="347840" y="1017574"/>
                  </a:lnTo>
                  <a:lnTo>
                    <a:pt x="395173" y="1028814"/>
                  </a:lnTo>
                  <a:lnTo>
                    <a:pt x="430428" y="1046276"/>
                  </a:lnTo>
                  <a:lnTo>
                    <a:pt x="438912" y="1052626"/>
                  </a:lnTo>
                  <a:lnTo>
                    <a:pt x="446519" y="1016901"/>
                  </a:lnTo>
                  <a:lnTo>
                    <a:pt x="472579" y="894435"/>
                  </a:lnTo>
                  <a:lnTo>
                    <a:pt x="422084" y="867359"/>
                  </a:lnTo>
                  <a:lnTo>
                    <a:pt x="371602" y="847636"/>
                  </a:lnTo>
                  <a:lnTo>
                    <a:pt x="321119" y="835571"/>
                  </a:lnTo>
                  <a:lnTo>
                    <a:pt x="270624" y="831481"/>
                  </a:lnTo>
                  <a:lnTo>
                    <a:pt x="212890" y="836561"/>
                  </a:lnTo>
                  <a:lnTo>
                    <a:pt x="160820" y="851674"/>
                  </a:lnTo>
                  <a:lnTo>
                    <a:pt x="114439" y="876693"/>
                  </a:lnTo>
                  <a:lnTo>
                    <a:pt x="73736" y="911440"/>
                  </a:lnTo>
                  <a:lnTo>
                    <a:pt x="39624" y="952627"/>
                  </a:lnTo>
                  <a:lnTo>
                    <a:pt x="15468" y="997343"/>
                  </a:lnTo>
                  <a:lnTo>
                    <a:pt x="1079" y="1045883"/>
                  </a:lnTo>
                  <a:lnTo>
                    <a:pt x="0" y="1057897"/>
                  </a:lnTo>
                  <a:lnTo>
                    <a:pt x="0" y="1142758"/>
                  </a:lnTo>
                  <a:lnTo>
                    <a:pt x="12471" y="1192771"/>
                  </a:lnTo>
                  <a:lnTo>
                    <a:pt x="32664" y="1235379"/>
                  </a:lnTo>
                  <a:lnTo>
                    <a:pt x="60947" y="1274889"/>
                  </a:lnTo>
                  <a:lnTo>
                    <a:pt x="97294" y="1311211"/>
                  </a:lnTo>
                  <a:lnTo>
                    <a:pt x="0" y="1337525"/>
                  </a:lnTo>
                  <a:lnTo>
                    <a:pt x="0" y="1438516"/>
                  </a:lnTo>
                  <a:lnTo>
                    <a:pt x="6413" y="1466011"/>
                  </a:lnTo>
                  <a:lnTo>
                    <a:pt x="576922" y="1353743"/>
                  </a:lnTo>
                  <a:close/>
                </a:path>
                <a:path w="8755380" h="3128010">
                  <a:moveTo>
                    <a:pt x="1147559" y="0"/>
                  </a:moveTo>
                  <a:lnTo>
                    <a:pt x="804100" y="0"/>
                  </a:lnTo>
                  <a:lnTo>
                    <a:pt x="804100" y="300710"/>
                  </a:lnTo>
                  <a:lnTo>
                    <a:pt x="452386" y="300710"/>
                  </a:lnTo>
                  <a:lnTo>
                    <a:pt x="452386" y="0"/>
                  </a:lnTo>
                  <a:lnTo>
                    <a:pt x="104025" y="0"/>
                  </a:lnTo>
                  <a:lnTo>
                    <a:pt x="104025" y="300710"/>
                  </a:lnTo>
                  <a:lnTo>
                    <a:pt x="0" y="300710"/>
                  </a:lnTo>
                  <a:lnTo>
                    <a:pt x="0" y="620522"/>
                  </a:lnTo>
                  <a:lnTo>
                    <a:pt x="1147559" y="620522"/>
                  </a:lnTo>
                  <a:lnTo>
                    <a:pt x="1147559" y="0"/>
                  </a:lnTo>
                  <a:close/>
                </a:path>
                <a:path w="8755380" h="3128010">
                  <a:moveTo>
                    <a:pt x="7778813" y="1502664"/>
                  </a:moveTo>
                  <a:lnTo>
                    <a:pt x="7512126" y="1502664"/>
                  </a:lnTo>
                  <a:lnTo>
                    <a:pt x="7512126" y="1814474"/>
                  </a:lnTo>
                  <a:lnTo>
                    <a:pt x="7778813" y="1814474"/>
                  </a:lnTo>
                  <a:lnTo>
                    <a:pt x="7778813" y="1502664"/>
                  </a:lnTo>
                  <a:close/>
                </a:path>
                <a:path w="8755380" h="3128010">
                  <a:moveTo>
                    <a:pt x="8172983" y="1502664"/>
                  </a:moveTo>
                  <a:lnTo>
                    <a:pt x="7906283" y="1502664"/>
                  </a:lnTo>
                  <a:lnTo>
                    <a:pt x="7906283" y="1814474"/>
                  </a:lnTo>
                  <a:lnTo>
                    <a:pt x="8172983" y="1814474"/>
                  </a:lnTo>
                  <a:lnTo>
                    <a:pt x="8172983" y="1502664"/>
                  </a:lnTo>
                  <a:close/>
                </a:path>
                <a:path w="8755380" h="3128010">
                  <a:moveTo>
                    <a:pt x="8755024" y="1814474"/>
                  </a:moveTo>
                  <a:lnTo>
                    <a:pt x="8407794" y="1814474"/>
                  </a:lnTo>
                  <a:lnTo>
                    <a:pt x="8407794" y="2807563"/>
                  </a:lnTo>
                  <a:lnTo>
                    <a:pt x="7592631" y="2807563"/>
                  </a:lnTo>
                  <a:lnTo>
                    <a:pt x="7531125" y="2805696"/>
                  </a:lnTo>
                  <a:lnTo>
                    <a:pt x="7474953" y="2800083"/>
                  </a:lnTo>
                  <a:lnTo>
                    <a:pt x="7424090" y="2790748"/>
                  </a:lnTo>
                  <a:lnTo>
                    <a:pt x="7378560" y="2777693"/>
                  </a:lnTo>
                  <a:lnTo>
                    <a:pt x="7338365" y="2760903"/>
                  </a:lnTo>
                  <a:lnTo>
                    <a:pt x="7303516" y="2740418"/>
                  </a:lnTo>
                  <a:lnTo>
                    <a:pt x="7274001" y="2716212"/>
                  </a:lnTo>
                  <a:lnTo>
                    <a:pt x="7231050" y="2656713"/>
                  </a:lnTo>
                  <a:lnTo>
                    <a:pt x="7209549" y="2582456"/>
                  </a:lnTo>
                  <a:lnTo>
                    <a:pt x="7206856" y="2539809"/>
                  </a:lnTo>
                  <a:lnTo>
                    <a:pt x="7208037" y="2506472"/>
                  </a:lnTo>
                  <a:lnTo>
                    <a:pt x="7211479" y="2463457"/>
                  </a:lnTo>
                  <a:lnTo>
                    <a:pt x="7217003" y="2410841"/>
                  </a:lnTo>
                  <a:lnTo>
                    <a:pt x="7224458" y="2348712"/>
                  </a:lnTo>
                  <a:lnTo>
                    <a:pt x="7233691" y="2277135"/>
                  </a:lnTo>
                  <a:lnTo>
                    <a:pt x="7252144" y="2111044"/>
                  </a:lnTo>
                  <a:lnTo>
                    <a:pt x="6970357" y="2095792"/>
                  </a:lnTo>
                  <a:lnTo>
                    <a:pt x="6958482" y="2144776"/>
                  </a:lnTo>
                  <a:lnTo>
                    <a:pt x="6947001" y="2196033"/>
                  </a:lnTo>
                  <a:lnTo>
                    <a:pt x="6935940" y="2249411"/>
                  </a:lnTo>
                  <a:lnTo>
                    <a:pt x="6925272" y="2304745"/>
                  </a:lnTo>
                  <a:lnTo>
                    <a:pt x="6915010" y="2361869"/>
                  </a:lnTo>
                  <a:lnTo>
                    <a:pt x="6906120" y="2418600"/>
                  </a:lnTo>
                  <a:lnTo>
                    <a:pt x="6899491" y="2472906"/>
                  </a:lnTo>
                  <a:lnTo>
                    <a:pt x="6894957" y="2524760"/>
                  </a:lnTo>
                  <a:lnTo>
                    <a:pt x="6892353" y="2574175"/>
                  </a:lnTo>
                  <a:lnTo>
                    <a:pt x="6891515" y="2621165"/>
                  </a:lnTo>
                  <a:lnTo>
                    <a:pt x="6893573" y="2680805"/>
                  </a:lnTo>
                  <a:lnTo>
                    <a:pt x="6899732" y="2736240"/>
                  </a:lnTo>
                  <a:lnTo>
                    <a:pt x="6910006" y="2787408"/>
                  </a:lnTo>
                  <a:lnTo>
                    <a:pt x="6924383" y="2834259"/>
                  </a:lnTo>
                  <a:lnTo>
                    <a:pt x="6942874" y="2876715"/>
                  </a:lnTo>
                  <a:lnTo>
                    <a:pt x="6965455" y="2914726"/>
                  </a:lnTo>
                  <a:lnTo>
                    <a:pt x="6992163" y="2948228"/>
                  </a:lnTo>
                  <a:lnTo>
                    <a:pt x="7027253" y="2983255"/>
                  </a:lnTo>
                  <a:lnTo>
                    <a:pt x="7065467" y="3013824"/>
                  </a:lnTo>
                  <a:lnTo>
                    <a:pt x="7106844" y="3039948"/>
                  </a:lnTo>
                  <a:lnTo>
                    <a:pt x="7151446" y="3061703"/>
                  </a:lnTo>
                  <a:lnTo>
                    <a:pt x="7199300" y="3079140"/>
                  </a:lnTo>
                  <a:lnTo>
                    <a:pt x="7250481" y="3092272"/>
                  </a:lnTo>
                  <a:lnTo>
                    <a:pt x="7290638" y="3100616"/>
                  </a:lnTo>
                  <a:lnTo>
                    <a:pt x="7333107" y="3107842"/>
                  </a:lnTo>
                  <a:lnTo>
                    <a:pt x="7377811" y="3113963"/>
                  </a:lnTo>
                  <a:lnTo>
                    <a:pt x="7424699" y="3118967"/>
                  </a:lnTo>
                  <a:lnTo>
                    <a:pt x="7473709" y="3122866"/>
                  </a:lnTo>
                  <a:lnTo>
                    <a:pt x="7524788" y="3125635"/>
                  </a:lnTo>
                  <a:lnTo>
                    <a:pt x="7577861" y="3127311"/>
                  </a:lnTo>
                  <a:lnTo>
                    <a:pt x="7632890" y="3127870"/>
                  </a:lnTo>
                  <a:lnTo>
                    <a:pt x="8755024" y="3127870"/>
                  </a:lnTo>
                  <a:lnTo>
                    <a:pt x="8755024" y="2807563"/>
                  </a:lnTo>
                  <a:lnTo>
                    <a:pt x="8755024" y="1814474"/>
                  </a:lnTo>
                  <a:close/>
                </a:path>
              </a:pathLst>
            </a:custGeom>
            <a:solidFill>
              <a:srgbClr val="E7EAEB"/>
            </a:solidFill>
          </p:spPr>
          <p:txBody>
            <a:bodyPr wrap="square" lIns="0" tIns="0" rIns="0" bIns="0" rtlCol="0"/>
            <a:lstStyle/>
            <a:p>
              <a:endParaRPr/>
            </a:p>
          </p:txBody>
        </p:sp>
      </p:grpSp>
      <p:sp>
        <p:nvSpPr>
          <p:cNvPr id="5" name="object 5"/>
          <p:cNvSpPr/>
          <p:nvPr/>
        </p:nvSpPr>
        <p:spPr>
          <a:xfrm>
            <a:off x="11698912" y="5299140"/>
            <a:ext cx="387350" cy="1069975"/>
          </a:xfrm>
          <a:custGeom>
            <a:avLst/>
            <a:gdLst/>
            <a:ahLst/>
            <a:cxnLst/>
            <a:rect l="l" t="t" r="r" b="b"/>
            <a:pathLst>
              <a:path w="387350" h="1069975">
                <a:moveTo>
                  <a:pt x="0" y="1069839"/>
                </a:moveTo>
                <a:lnTo>
                  <a:pt x="386788" y="1069839"/>
                </a:lnTo>
                <a:lnTo>
                  <a:pt x="386788" y="0"/>
                </a:lnTo>
                <a:lnTo>
                  <a:pt x="0" y="0"/>
                </a:lnTo>
                <a:lnTo>
                  <a:pt x="0" y="1069839"/>
                </a:lnTo>
                <a:close/>
              </a:path>
            </a:pathLst>
          </a:custGeom>
          <a:solidFill>
            <a:srgbClr val="E7EAEB"/>
          </a:solidFill>
        </p:spPr>
        <p:txBody>
          <a:bodyPr wrap="square" lIns="0" tIns="0" rIns="0" bIns="0" rtlCol="0"/>
          <a:lstStyle/>
          <a:p>
            <a:endParaRPr/>
          </a:p>
        </p:txBody>
      </p:sp>
      <p:sp>
        <p:nvSpPr>
          <p:cNvPr id="6" name="object 6"/>
          <p:cNvSpPr/>
          <p:nvPr/>
        </p:nvSpPr>
        <p:spPr>
          <a:xfrm>
            <a:off x="11793264" y="6369115"/>
            <a:ext cx="284480" cy="358140"/>
          </a:xfrm>
          <a:custGeom>
            <a:avLst/>
            <a:gdLst/>
            <a:ahLst/>
            <a:cxnLst/>
            <a:rect l="l" t="t" r="r" b="b"/>
            <a:pathLst>
              <a:path w="284479" h="358140">
                <a:moveTo>
                  <a:pt x="284435" y="0"/>
                </a:moveTo>
                <a:lnTo>
                  <a:pt x="0" y="0"/>
                </a:lnTo>
                <a:lnTo>
                  <a:pt x="0" y="357981"/>
                </a:lnTo>
                <a:lnTo>
                  <a:pt x="284435" y="357981"/>
                </a:lnTo>
                <a:lnTo>
                  <a:pt x="284435" y="0"/>
                </a:lnTo>
                <a:close/>
              </a:path>
            </a:pathLst>
          </a:custGeom>
          <a:solidFill>
            <a:srgbClr val="E7EAEB"/>
          </a:solidFill>
        </p:spPr>
        <p:txBody>
          <a:bodyPr wrap="square" lIns="0" tIns="0" rIns="0" bIns="0" rtlCol="0"/>
          <a:lstStyle/>
          <a:p>
            <a:endParaRPr/>
          </a:p>
        </p:txBody>
      </p:sp>
      <p:sp>
        <p:nvSpPr>
          <p:cNvPr id="7" name="object 7"/>
          <p:cNvSpPr/>
          <p:nvPr/>
        </p:nvSpPr>
        <p:spPr>
          <a:xfrm>
            <a:off x="11356261" y="6369115"/>
            <a:ext cx="295910" cy="358140"/>
          </a:xfrm>
          <a:custGeom>
            <a:avLst/>
            <a:gdLst/>
            <a:ahLst/>
            <a:cxnLst/>
            <a:rect l="l" t="t" r="r" b="b"/>
            <a:pathLst>
              <a:path w="295909" h="358140">
                <a:moveTo>
                  <a:pt x="295665" y="0"/>
                </a:moveTo>
                <a:lnTo>
                  <a:pt x="0" y="0"/>
                </a:lnTo>
                <a:lnTo>
                  <a:pt x="0" y="357981"/>
                </a:lnTo>
                <a:lnTo>
                  <a:pt x="295666" y="357981"/>
                </a:lnTo>
                <a:lnTo>
                  <a:pt x="295665" y="0"/>
                </a:lnTo>
                <a:close/>
              </a:path>
            </a:pathLst>
          </a:custGeom>
          <a:solidFill>
            <a:srgbClr val="E7EAEB"/>
          </a:solidFill>
        </p:spPr>
        <p:txBody>
          <a:bodyPr wrap="square" lIns="0" tIns="0" rIns="0" bIns="0" rtlCol="0"/>
          <a:lstStyle/>
          <a:p>
            <a:endParaRPr/>
          </a:p>
        </p:txBody>
      </p:sp>
      <p:pic>
        <p:nvPicPr>
          <p:cNvPr id="8" name="object 8"/>
          <p:cNvPicPr/>
          <p:nvPr/>
        </p:nvPicPr>
        <p:blipFill>
          <a:blip r:embed="rId2" cstate="print"/>
          <a:stretch>
            <a:fillRect/>
          </a:stretch>
        </p:blipFill>
        <p:spPr>
          <a:xfrm>
            <a:off x="7203947" y="0"/>
            <a:ext cx="4988052" cy="3621024"/>
          </a:xfrm>
          <a:prstGeom prst="rect">
            <a:avLst/>
          </a:prstGeom>
        </p:spPr>
      </p:pic>
      <p:sp>
        <p:nvSpPr>
          <p:cNvPr id="12" name="object 12"/>
          <p:cNvSpPr txBox="1"/>
          <p:nvPr/>
        </p:nvSpPr>
        <p:spPr>
          <a:xfrm>
            <a:off x="4460240" y="3530403"/>
            <a:ext cx="3285490" cy="3066224"/>
          </a:xfrm>
          <a:prstGeom prst="rect">
            <a:avLst/>
          </a:prstGeom>
        </p:spPr>
        <p:txBody>
          <a:bodyPr vert="horz" wrap="square" lIns="0" tIns="132080" rIns="0" bIns="0" rtlCol="0">
            <a:spAutoFit/>
          </a:bodyPr>
          <a:lstStyle/>
          <a:p>
            <a:pPr marL="12700">
              <a:lnSpc>
                <a:spcPct val="100000"/>
              </a:lnSpc>
              <a:spcBef>
                <a:spcPts val="1040"/>
              </a:spcBef>
            </a:pPr>
            <a:r>
              <a:rPr lang="zh-TW" altLang="en-US" sz="1600" b="1" spc="-15" dirty="0">
                <a:solidFill>
                  <a:srgbClr val="001F48"/>
                </a:solidFill>
                <a:latin typeface="Arial"/>
                <a:cs typeface="Arial"/>
              </a:rPr>
              <a:t>盧浮宮</a:t>
            </a:r>
            <a:r>
              <a:rPr lang="en-US" altLang="zh-TW" sz="1600" b="1" spc="-15" dirty="0">
                <a:solidFill>
                  <a:srgbClr val="001F48"/>
                </a:solidFill>
                <a:latin typeface="Arial"/>
                <a:cs typeface="Arial"/>
              </a:rPr>
              <a:t>——</a:t>
            </a:r>
            <a:r>
              <a:rPr lang="zh-TW" altLang="en-US" sz="1600" b="1" spc="-15" dirty="0">
                <a:solidFill>
                  <a:srgbClr val="001F48"/>
                </a:solidFill>
                <a:latin typeface="Arial"/>
                <a:cs typeface="Arial"/>
              </a:rPr>
              <a:t>阿布達比</a:t>
            </a:r>
            <a:endParaRPr lang="en-US" altLang="zh-TW" sz="1600" b="1" spc="-15" dirty="0">
              <a:solidFill>
                <a:srgbClr val="001F48"/>
              </a:solidFill>
              <a:latin typeface="Arial"/>
              <a:cs typeface="Arial"/>
            </a:endParaRPr>
          </a:p>
          <a:p>
            <a:pPr marL="12700">
              <a:lnSpc>
                <a:spcPct val="150000"/>
              </a:lnSpc>
              <a:spcBef>
                <a:spcPts val="1040"/>
              </a:spcBef>
            </a:pPr>
            <a:r>
              <a:rPr lang="zh-TW" altLang="en-US" sz="1400" dirty="0">
                <a:latin typeface="Lucida Sans Unicode"/>
                <a:cs typeface="Lucida Sans Unicode"/>
              </a:rPr>
              <a:t>代表了當代阿拉伯世界有活力的性質，同時慶祝該地區充滿活力的多元文化遺產。 </a:t>
            </a:r>
            <a:r>
              <a:rPr lang="en-US" sz="1400" dirty="0" err="1">
                <a:latin typeface="Lucida Sans Unicode"/>
                <a:cs typeface="Lucida Sans Unicode"/>
              </a:rPr>
              <a:t>Agence</a:t>
            </a:r>
            <a:r>
              <a:rPr lang="en-US" sz="1400" dirty="0">
                <a:latin typeface="Lucida Sans Unicode"/>
                <a:cs typeface="Lucida Sans Unicode"/>
              </a:rPr>
              <a:t> France-</a:t>
            </a:r>
            <a:r>
              <a:rPr lang="en-US" sz="1400" dirty="0" err="1">
                <a:latin typeface="Lucida Sans Unicode"/>
                <a:cs typeface="Lucida Sans Unicode"/>
              </a:rPr>
              <a:t>Muséums</a:t>
            </a:r>
            <a:r>
              <a:rPr lang="en-US" sz="1400" dirty="0">
                <a:latin typeface="Lucida Sans Unicode"/>
                <a:cs typeface="Lucida Sans Unicode"/>
              </a:rPr>
              <a:t>——</a:t>
            </a:r>
            <a:r>
              <a:rPr lang="zh-TW" altLang="en-US" sz="1400" dirty="0">
                <a:latin typeface="Lucida Sans Unicode"/>
                <a:cs typeface="Lucida Sans Unicode"/>
              </a:rPr>
              <a:t>法國最著名的 </a:t>
            </a:r>
            <a:r>
              <a:rPr lang="en-US" altLang="zh-TW" sz="1400" dirty="0">
                <a:latin typeface="Lucida Sans Unicode"/>
                <a:cs typeface="Lucida Sans Unicode"/>
              </a:rPr>
              <a:t>17 </a:t>
            </a:r>
            <a:r>
              <a:rPr lang="zh-TW" altLang="en-US" sz="1400" dirty="0">
                <a:latin typeface="Lucida Sans Unicode"/>
                <a:cs typeface="Lucida Sans Unicode"/>
              </a:rPr>
              <a:t>家文化機構</a:t>
            </a:r>
            <a:r>
              <a:rPr lang="en-US" altLang="zh-TW" sz="1400" dirty="0">
                <a:latin typeface="Lucida Sans Unicode"/>
                <a:cs typeface="Lucida Sans Unicode"/>
              </a:rPr>
              <a:t>——</a:t>
            </a:r>
            <a:r>
              <a:rPr lang="zh-TW" altLang="en-US" sz="1400" dirty="0">
                <a:latin typeface="Lucida Sans Unicode"/>
                <a:cs typeface="Lucida Sans Unicode"/>
              </a:rPr>
              <a:t>負責協調向這家阿聯酋博物館出借的藝術品並提供管理專業知識。 博物館匯集了不同的文化，以新的視角展現這些人類共同的故事，超越個別文明、時代或地點</a:t>
            </a:r>
            <a:endParaRPr sz="1400" dirty="0">
              <a:latin typeface="Lucida Sans Unicode"/>
              <a:cs typeface="Lucida Sans Unicode"/>
            </a:endParaRPr>
          </a:p>
        </p:txBody>
      </p:sp>
      <p:sp>
        <p:nvSpPr>
          <p:cNvPr id="14" name="object 14"/>
          <p:cNvSpPr txBox="1"/>
          <p:nvPr/>
        </p:nvSpPr>
        <p:spPr>
          <a:xfrm>
            <a:off x="8223250" y="3530403"/>
            <a:ext cx="3166745" cy="3180999"/>
          </a:xfrm>
          <a:prstGeom prst="rect">
            <a:avLst/>
          </a:prstGeom>
        </p:spPr>
        <p:txBody>
          <a:bodyPr vert="horz" wrap="square" lIns="0" tIns="132080" rIns="0" bIns="0" rtlCol="0">
            <a:spAutoFit/>
          </a:bodyPr>
          <a:lstStyle/>
          <a:p>
            <a:pPr marL="12700">
              <a:lnSpc>
                <a:spcPct val="100000"/>
              </a:lnSpc>
              <a:spcBef>
                <a:spcPts val="1040"/>
              </a:spcBef>
            </a:pPr>
            <a:r>
              <a:rPr lang="zh-TW" altLang="en-US" sz="1600" b="1" spc="-5" dirty="0">
                <a:solidFill>
                  <a:srgbClr val="000404"/>
                </a:solidFill>
                <a:latin typeface="Arial"/>
                <a:cs typeface="Arial"/>
              </a:rPr>
              <a:t>謝赫扎耶德大清真寺</a:t>
            </a:r>
            <a:endParaRPr lang="en-US" altLang="zh-TW" sz="1600" b="1" spc="-5" dirty="0">
              <a:solidFill>
                <a:srgbClr val="000404"/>
              </a:solidFill>
              <a:latin typeface="Arial"/>
              <a:cs typeface="Arial"/>
            </a:endParaRPr>
          </a:p>
          <a:p>
            <a:pPr marL="12700">
              <a:lnSpc>
                <a:spcPts val="1880"/>
              </a:lnSpc>
              <a:spcBef>
                <a:spcPts val="1040"/>
              </a:spcBef>
            </a:pPr>
            <a:r>
              <a:rPr lang="zh-TW" altLang="en-US" sz="1400" dirty="0">
                <a:latin typeface="Lucida Sans Unicode"/>
                <a:cs typeface="Lucida Sans Unicode"/>
              </a:rPr>
              <a:t>令人印象深刻且激勵人心的謝赫扎耶德大清真寺是世界上最大的清真寺之一，也是唯一一座讓伊斯蘭教與其他世界文化之間獨特互動的清真寺。 阿聯酋的創始人 </a:t>
            </a:r>
            <a:r>
              <a:rPr lang="en-US" altLang="zh-TW" sz="1400" dirty="0">
                <a:latin typeface="Lucida Sans Unicode"/>
                <a:cs typeface="Lucida Sans Unicode"/>
              </a:rPr>
              <a:t>Sheikh Zayed bin Sultan Al Nahyan </a:t>
            </a:r>
            <a:r>
              <a:rPr lang="zh-TW" altLang="en-US" sz="1400" dirty="0">
                <a:latin typeface="Lucida Sans Unicode"/>
                <a:cs typeface="Lucida Sans Unicode"/>
              </a:rPr>
              <a:t>對這座清真寺有一個非常具體的願景：融合來自不同穆斯林文明的建築風格，並通過在其基礎上創造一個真正熱情和鼓舞人心的避風港來慶祝文化多樣性。 最終的結果是令人嘆為觀止、閃閃發光的建築奇蹟。</a:t>
            </a:r>
            <a:endParaRPr lang="en-US" altLang="zh-TW" sz="1400" dirty="0">
              <a:latin typeface="Lucida Sans Unicode"/>
              <a:cs typeface="Lucida Sans Unicode"/>
            </a:endParaRPr>
          </a:p>
        </p:txBody>
      </p:sp>
      <p:grpSp>
        <p:nvGrpSpPr>
          <p:cNvPr id="24" name="object 24"/>
          <p:cNvGrpSpPr/>
          <p:nvPr/>
        </p:nvGrpSpPr>
        <p:grpSpPr>
          <a:xfrm>
            <a:off x="0" y="2096770"/>
            <a:ext cx="4381500" cy="4761230"/>
            <a:chOff x="0" y="2096770"/>
            <a:chExt cx="4381500" cy="4761230"/>
          </a:xfrm>
        </p:grpSpPr>
        <p:sp>
          <p:nvSpPr>
            <p:cNvPr id="25" name="object 25"/>
            <p:cNvSpPr/>
            <p:nvPr/>
          </p:nvSpPr>
          <p:spPr>
            <a:xfrm>
              <a:off x="0" y="2096770"/>
              <a:ext cx="4041140" cy="1092200"/>
            </a:xfrm>
            <a:custGeom>
              <a:avLst/>
              <a:gdLst/>
              <a:ahLst/>
              <a:cxnLst/>
              <a:rect l="l" t="t" r="r" b="b"/>
              <a:pathLst>
                <a:path w="4041140" h="1092200">
                  <a:moveTo>
                    <a:pt x="0" y="1092200"/>
                  </a:moveTo>
                  <a:lnTo>
                    <a:pt x="4041140" y="1092200"/>
                  </a:lnTo>
                  <a:lnTo>
                    <a:pt x="4041140" y="0"/>
                  </a:lnTo>
                  <a:lnTo>
                    <a:pt x="0" y="0"/>
                  </a:lnTo>
                  <a:lnTo>
                    <a:pt x="0" y="1092200"/>
                  </a:lnTo>
                  <a:close/>
                </a:path>
              </a:pathLst>
            </a:custGeom>
            <a:solidFill>
              <a:srgbClr val="FFFFFF"/>
            </a:solidFill>
          </p:spPr>
          <p:txBody>
            <a:bodyPr wrap="square" lIns="0" tIns="0" rIns="0" bIns="0" rtlCol="0"/>
            <a:lstStyle/>
            <a:p>
              <a:endParaRPr/>
            </a:p>
          </p:txBody>
        </p:sp>
        <p:pic>
          <p:nvPicPr>
            <p:cNvPr id="26" name="object 26"/>
            <p:cNvPicPr/>
            <p:nvPr/>
          </p:nvPicPr>
          <p:blipFill>
            <a:blip r:embed="rId3" cstate="print"/>
            <a:stretch>
              <a:fillRect/>
            </a:stretch>
          </p:blipFill>
          <p:spPr>
            <a:xfrm>
              <a:off x="0" y="2097024"/>
              <a:ext cx="4381499" cy="4760972"/>
            </a:xfrm>
            <a:prstGeom prst="rect">
              <a:avLst/>
            </a:prstGeom>
          </p:spPr>
        </p:pic>
      </p:grpSp>
      <p:sp>
        <p:nvSpPr>
          <p:cNvPr id="27" name="object 27"/>
          <p:cNvSpPr txBox="1">
            <a:spLocks noGrp="1"/>
          </p:cNvSpPr>
          <p:nvPr>
            <p:ph type="title"/>
          </p:nvPr>
        </p:nvSpPr>
        <p:spPr>
          <a:xfrm>
            <a:off x="1188516" y="797128"/>
            <a:ext cx="3522345" cy="422909"/>
          </a:xfrm>
          <a:prstGeom prst="rect">
            <a:avLst/>
          </a:prstGeom>
        </p:spPr>
        <p:txBody>
          <a:bodyPr vert="horz" wrap="square" lIns="0" tIns="13335" rIns="0" bIns="0" rtlCol="0">
            <a:spAutoFit/>
          </a:bodyPr>
          <a:lstStyle/>
          <a:p>
            <a:pPr marL="12700">
              <a:lnSpc>
                <a:spcPct val="100000"/>
              </a:lnSpc>
              <a:spcBef>
                <a:spcPts val="105"/>
              </a:spcBef>
            </a:pPr>
            <a:r>
              <a:rPr lang="zh-TW" altLang="en-US" sz="2600" spc="-80" dirty="0">
                <a:solidFill>
                  <a:srgbClr val="001F48"/>
                </a:solidFill>
              </a:rPr>
              <a:t>豐富的文化底蘊</a:t>
            </a:r>
            <a:endParaRPr sz="2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1899</TotalTime>
  <Words>1713</Words>
  <Application>Microsoft Office PowerPoint</Application>
  <PresentationFormat>寬螢幕</PresentationFormat>
  <Paragraphs>215</Paragraphs>
  <Slides>22</Slides>
  <Notes>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22</vt:i4>
      </vt:variant>
    </vt:vector>
  </HeadingPairs>
  <TitlesOfParts>
    <vt:vector size="31" baseType="lpstr">
      <vt:lpstr>Arial MT</vt:lpstr>
      <vt:lpstr>BiauKai</vt:lpstr>
      <vt:lpstr>新細明體</vt:lpstr>
      <vt:lpstr>Arial</vt:lpstr>
      <vt:lpstr>Arial</vt:lpstr>
      <vt:lpstr>Calibri</vt:lpstr>
      <vt:lpstr>Lucida Sans Unicode</vt:lpstr>
      <vt:lpstr>Times New Roman</vt:lpstr>
      <vt:lpstr>Office Theme</vt:lpstr>
      <vt:lpstr>PowerPoint 簡報</vt:lpstr>
      <vt:lpstr>EAHM海外學期課程</vt:lpstr>
      <vt:lpstr>PowerPoint 簡報</vt:lpstr>
      <vt:lpstr>杜拜很開放、國際化、治安很好</vt:lpstr>
      <vt:lpstr>PowerPoint 簡報</vt:lpstr>
      <vt:lpstr>拓展你的視野</vt:lpstr>
      <vt:lpstr>探索驚人的建築</vt:lpstr>
      <vt:lpstr>滿足各種胃口的主題公園</vt:lpstr>
      <vt:lpstr>豐富的文化底蘊</vt:lpstr>
      <vt:lpstr>探索沙漠與大海交匯 之地的奧秘</vt:lpstr>
      <vt:lpstr>歡迎來到學院： 學院</vt:lpstr>
      <vt:lpstr>海外學期入學要求</vt:lpstr>
      <vt:lpstr>可選課程</vt:lpstr>
      <vt:lpstr>職業發展和 產業演示課程</vt:lpstr>
      <vt:lpstr>學生生活</vt:lpstr>
      <vt:lpstr>歡迎來到我們的世界</vt:lpstr>
      <vt:lpstr>充滿活力的學生生活</vt:lpstr>
      <vt:lpstr>你的宿舍</vt:lpstr>
      <vt:lpstr>歡迎來到學院： 實習</vt:lpstr>
      <vt:lpstr>在七星級酒店裡實習</vt:lpstr>
      <vt:lpstr>PowerPoint 簡報</vt:lpstr>
      <vt:lpstr>在杜拜學習。  引領世界。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Rizzi</dc:creator>
  <cp:lastModifiedBy>中村香苗</cp:lastModifiedBy>
  <cp:revision>25</cp:revision>
  <dcterms:created xsi:type="dcterms:W3CDTF">2022-11-22T03:38:36Z</dcterms:created>
  <dcterms:modified xsi:type="dcterms:W3CDTF">2022-12-15T06:46:52Z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2021-11-04T00:00:00Z</vt:filetime>
  </property>
  <property fmtid="{D5CDD505-2E9C-101B-9397-08002B2CF9AE}" pid="3" name="Creator">
    <vt:lpwstr>Microsoft® PowerPoint® for Microsoft 365</vt:lpwstr>
  </property>
  <property fmtid="{D5CDD505-2E9C-101B-9397-08002B2CF9AE}" pid="4" name="LastSaved">
    <vt:filetime>2022-11-22T00:00:00Z</vt:filetime>
  </property>
</Properties>
</file>