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1" r:id="rId5"/>
    <p:sldId id="262" r:id="rId6"/>
    <p:sldId id="263" r:id="rId7"/>
    <p:sldId id="264" r:id="rId8"/>
    <p:sldId id="269" r:id="rId9"/>
    <p:sldId id="268" r:id="rId10"/>
    <p:sldId id="267" r:id="rId11"/>
    <p:sldId id="265" r:id="rId12"/>
    <p:sldId id="276" r:id="rId13"/>
    <p:sldId id="259" r:id="rId14"/>
    <p:sldId id="270" r:id="rId15"/>
    <p:sldId id="273" r:id="rId16"/>
    <p:sldId id="260" r:id="rId17"/>
    <p:sldId id="277" r:id="rId18"/>
    <p:sldId id="278" r:id="rId19"/>
    <p:sldId id="274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574C1-7B2A-443D-8650-B60A79340AC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7A35FA8-DE83-4636-9512-4C61EDFF9B37}">
      <dgm:prSet phldrT="[文字]"/>
      <dgm:spPr/>
      <dgm:t>
        <a:bodyPr/>
        <a:lstStyle/>
        <a:p>
          <a:r>
            <a:rPr lang="zh-TW" altLang="en-US" dirty="0"/>
            <a:t>學生</a:t>
          </a:r>
          <a:br>
            <a:rPr lang="en-US" altLang="zh-TW" dirty="0"/>
          </a:br>
          <a:r>
            <a:rPr lang="zh-TW" altLang="en-US" dirty="0"/>
            <a:t>網路填報</a:t>
          </a:r>
        </a:p>
      </dgm:t>
    </dgm:pt>
    <dgm:pt modelId="{5001FB0F-B512-47B5-86D9-A0DC7FB77480}" type="parTrans" cxnId="{BBA9E4B8-F42E-4309-A9FA-3FF38B20E24E}">
      <dgm:prSet/>
      <dgm:spPr/>
      <dgm:t>
        <a:bodyPr/>
        <a:lstStyle/>
        <a:p>
          <a:endParaRPr lang="zh-TW" altLang="en-US"/>
        </a:p>
      </dgm:t>
    </dgm:pt>
    <dgm:pt modelId="{1027D793-E411-4010-A0C6-41B4EB6FEED6}" type="sibTrans" cxnId="{BBA9E4B8-F42E-4309-A9FA-3FF38B20E24E}">
      <dgm:prSet/>
      <dgm:spPr/>
      <dgm:t>
        <a:bodyPr/>
        <a:lstStyle/>
        <a:p>
          <a:endParaRPr lang="zh-TW" altLang="en-US"/>
        </a:p>
      </dgm:t>
    </dgm:pt>
    <dgm:pt modelId="{866D3C0E-23C0-479D-9E16-2ED780C59001}">
      <dgm:prSet phldrT="[文字]"/>
      <dgm:spPr/>
      <dgm:t>
        <a:bodyPr/>
        <a:lstStyle/>
        <a:p>
          <a:r>
            <a:rPr lang="zh-TW" altLang="en-US" b="0" i="0" dirty="0"/>
            <a:t>至外語大樓</a:t>
          </a:r>
          <a:r>
            <a:rPr lang="en-US" b="0" i="0" dirty="0"/>
            <a:t>FL413</a:t>
          </a:r>
          <a:r>
            <a:rPr lang="zh-TW" altLang="en-US" b="0" i="0" dirty="0"/>
            <a:t>繳交</a:t>
          </a:r>
          <a:br>
            <a:rPr lang="en-US" altLang="zh-TW" b="0" i="0" dirty="0"/>
          </a:br>
          <a:r>
            <a:rPr lang="zh-TW" altLang="en-US" dirty="0">
              <a:solidFill>
                <a:srgbClr val="FF0000"/>
              </a:solidFill>
            </a:rPr>
            <a:t>紙本</a:t>
          </a:r>
          <a:r>
            <a:rPr lang="zh-TW" altLang="en-US" dirty="0"/>
            <a:t>初審</a:t>
          </a:r>
        </a:p>
      </dgm:t>
    </dgm:pt>
    <dgm:pt modelId="{86BFA32A-0212-48A9-9C6C-10F73405C716}" type="parTrans" cxnId="{08BEC9AD-B4A9-43A7-A4FF-D18A67973C5B}">
      <dgm:prSet/>
      <dgm:spPr/>
      <dgm:t>
        <a:bodyPr/>
        <a:lstStyle/>
        <a:p>
          <a:endParaRPr lang="zh-TW" altLang="en-US"/>
        </a:p>
      </dgm:t>
    </dgm:pt>
    <dgm:pt modelId="{D8BA75D2-CE16-42E7-8E61-506EC6712F8E}" type="sibTrans" cxnId="{08BEC9AD-B4A9-43A7-A4FF-D18A67973C5B}">
      <dgm:prSet/>
      <dgm:spPr/>
      <dgm:t>
        <a:bodyPr/>
        <a:lstStyle/>
        <a:p>
          <a:endParaRPr lang="zh-TW" altLang="en-US"/>
        </a:p>
      </dgm:t>
    </dgm:pt>
    <dgm:pt modelId="{FAB03957-4C23-4A79-92D6-2A1D74E52F1E}">
      <dgm:prSet phldrT="[文字]"/>
      <dgm:spPr/>
      <dgm:t>
        <a:bodyPr/>
        <a:lstStyle/>
        <a:p>
          <a:r>
            <a:rPr lang="zh-TW" altLang="en-US" dirty="0"/>
            <a:t>註冊組</a:t>
          </a:r>
          <a:br>
            <a:rPr lang="en-US" altLang="zh-TW" dirty="0"/>
          </a:br>
          <a:r>
            <a:rPr lang="zh-TW" altLang="en-US" dirty="0"/>
            <a:t>複審</a:t>
          </a:r>
        </a:p>
      </dgm:t>
    </dgm:pt>
    <dgm:pt modelId="{2E1E1881-6ABF-4AF2-A290-AFC9FC29800A}" type="parTrans" cxnId="{71631A40-3BC4-4EEF-923C-5FCB8F9C631D}">
      <dgm:prSet/>
      <dgm:spPr/>
      <dgm:t>
        <a:bodyPr/>
        <a:lstStyle/>
        <a:p>
          <a:endParaRPr lang="zh-TW" altLang="en-US"/>
        </a:p>
      </dgm:t>
    </dgm:pt>
    <dgm:pt modelId="{901A1B39-BB22-4C5D-972B-F8E6C5FAE37A}" type="sibTrans" cxnId="{71631A40-3BC4-4EEF-923C-5FCB8F9C631D}">
      <dgm:prSet/>
      <dgm:spPr/>
      <dgm:t>
        <a:bodyPr/>
        <a:lstStyle/>
        <a:p>
          <a:endParaRPr lang="zh-TW" altLang="en-US"/>
        </a:p>
      </dgm:t>
    </dgm:pt>
    <dgm:pt modelId="{49455FF7-617F-408D-998E-33D3D455DDDD}">
      <dgm:prSet phldrT="[文字]"/>
      <dgm:spPr/>
      <dgm:t>
        <a:bodyPr/>
        <a:lstStyle/>
        <a:p>
          <a:r>
            <a:rPr lang="en-US" altLang="zh-TW" dirty="0"/>
            <a:t>9/16</a:t>
          </a:r>
          <a:r>
            <a:rPr lang="zh-TW" altLang="en-US" dirty="0"/>
            <a:t>起可查詢結果</a:t>
          </a:r>
        </a:p>
      </dgm:t>
    </dgm:pt>
    <dgm:pt modelId="{C444CD17-66DE-48EF-8939-6D00737258EA}" type="parTrans" cxnId="{B3F71306-0230-462E-AA1C-DF91C733D230}">
      <dgm:prSet/>
      <dgm:spPr/>
      <dgm:t>
        <a:bodyPr/>
        <a:lstStyle/>
        <a:p>
          <a:endParaRPr lang="zh-TW" altLang="en-US"/>
        </a:p>
      </dgm:t>
    </dgm:pt>
    <dgm:pt modelId="{F208D730-1F83-430C-898E-35681A129231}" type="sibTrans" cxnId="{B3F71306-0230-462E-AA1C-DF91C733D230}">
      <dgm:prSet/>
      <dgm:spPr/>
      <dgm:t>
        <a:bodyPr/>
        <a:lstStyle/>
        <a:p>
          <a:endParaRPr lang="zh-TW" altLang="en-US"/>
        </a:p>
      </dgm:t>
    </dgm:pt>
    <dgm:pt modelId="{AC7556D2-B8F4-436D-9515-3F14D1CA0F10}" type="pres">
      <dgm:prSet presAssocID="{C25574C1-7B2A-443D-8650-B60A79340ACF}" presName="Name0" presStyleCnt="0">
        <dgm:presLayoutVars>
          <dgm:dir/>
          <dgm:resizeHandles val="exact"/>
        </dgm:presLayoutVars>
      </dgm:prSet>
      <dgm:spPr/>
    </dgm:pt>
    <dgm:pt modelId="{7DD949C6-0670-4AF4-99F1-31246DBA4741}" type="pres">
      <dgm:prSet presAssocID="{B7A35FA8-DE83-4636-9512-4C61EDFF9B37}" presName="node" presStyleLbl="node1" presStyleIdx="0" presStyleCnt="4">
        <dgm:presLayoutVars>
          <dgm:bulletEnabled val="1"/>
        </dgm:presLayoutVars>
      </dgm:prSet>
      <dgm:spPr/>
    </dgm:pt>
    <dgm:pt modelId="{DB007056-35BA-45B1-8AD0-F3E45209076A}" type="pres">
      <dgm:prSet presAssocID="{1027D793-E411-4010-A0C6-41B4EB6FEED6}" presName="sibTrans" presStyleLbl="sibTrans2D1" presStyleIdx="0" presStyleCnt="3"/>
      <dgm:spPr/>
    </dgm:pt>
    <dgm:pt modelId="{10292930-D393-4B21-B7F5-CA37CF9DF26D}" type="pres">
      <dgm:prSet presAssocID="{1027D793-E411-4010-A0C6-41B4EB6FEED6}" presName="connectorText" presStyleLbl="sibTrans2D1" presStyleIdx="0" presStyleCnt="3"/>
      <dgm:spPr/>
    </dgm:pt>
    <dgm:pt modelId="{58C0358A-306B-4495-A200-744F1358BE25}" type="pres">
      <dgm:prSet presAssocID="{866D3C0E-23C0-479D-9E16-2ED780C59001}" presName="node" presStyleLbl="node1" presStyleIdx="1" presStyleCnt="4">
        <dgm:presLayoutVars>
          <dgm:bulletEnabled val="1"/>
        </dgm:presLayoutVars>
      </dgm:prSet>
      <dgm:spPr/>
    </dgm:pt>
    <dgm:pt modelId="{3B5E4C87-786A-48EC-A039-14CECC66CD96}" type="pres">
      <dgm:prSet presAssocID="{D8BA75D2-CE16-42E7-8E61-506EC6712F8E}" presName="sibTrans" presStyleLbl="sibTrans2D1" presStyleIdx="1" presStyleCnt="3"/>
      <dgm:spPr/>
    </dgm:pt>
    <dgm:pt modelId="{D80D29CD-E87E-4A43-AD22-4136A017C530}" type="pres">
      <dgm:prSet presAssocID="{D8BA75D2-CE16-42E7-8E61-506EC6712F8E}" presName="connectorText" presStyleLbl="sibTrans2D1" presStyleIdx="1" presStyleCnt="3"/>
      <dgm:spPr/>
    </dgm:pt>
    <dgm:pt modelId="{FD10E255-4B67-4279-A72F-BAA2AA7E45F7}" type="pres">
      <dgm:prSet presAssocID="{FAB03957-4C23-4A79-92D6-2A1D74E52F1E}" presName="node" presStyleLbl="node1" presStyleIdx="2" presStyleCnt="4">
        <dgm:presLayoutVars>
          <dgm:bulletEnabled val="1"/>
        </dgm:presLayoutVars>
      </dgm:prSet>
      <dgm:spPr/>
    </dgm:pt>
    <dgm:pt modelId="{C9FA58B1-8AEC-4536-9783-B1ABFFC16442}" type="pres">
      <dgm:prSet presAssocID="{901A1B39-BB22-4C5D-972B-F8E6C5FAE37A}" presName="sibTrans" presStyleLbl="sibTrans2D1" presStyleIdx="2" presStyleCnt="3"/>
      <dgm:spPr/>
    </dgm:pt>
    <dgm:pt modelId="{B309A49E-1611-4C9A-9F80-29E12E36B071}" type="pres">
      <dgm:prSet presAssocID="{901A1B39-BB22-4C5D-972B-F8E6C5FAE37A}" presName="connectorText" presStyleLbl="sibTrans2D1" presStyleIdx="2" presStyleCnt="3"/>
      <dgm:spPr/>
    </dgm:pt>
    <dgm:pt modelId="{E57156F9-0634-49BB-8DA8-0584B9236C3A}" type="pres">
      <dgm:prSet presAssocID="{49455FF7-617F-408D-998E-33D3D455DDDD}" presName="node" presStyleLbl="node1" presStyleIdx="3" presStyleCnt="4">
        <dgm:presLayoutVars>
          <dgm:bulletEnabled val="1"/>
        </dgm:presLayoutVars>
      </dgm:prSet>
      <dgm:spPr/>
    </dgm:pt>
  </dgm:ptLst>
  <dgm:cxnLst>
    <dgm:cxn modelId="{DEA18904-CBB6-4719-BFC6-ED7FC908CB67}" type="presOf" srcId="{49455FF7-617F-408D-998E-33D3D455DDDD}" destId="{E57156F9-0634-49BB-8DA8-0584B9236C3A}" srcOrd="0" destOrd="0" presId="urn:microsoft.com/office/officeart/2005/8/layout/process1"/>
    <dgm:cxn modelId="{B3F71306-0230-462E-AA1C-DF91C733D230}" srcId="{C25574C1-7B2A-443D-8650-B60A79340ACF}" destId="{49455FF7-617F-408D-998E-33D3D455DDDD}" srcOrd="3" destOrd="0" parTransId="{C444CD17-66DE-48EF-8939-6D00737258EA}" sibTransId="{F208D730-1F83-430C-898E-35681A129231}"/>
    <dgm:cxn modelId="{ABC3CD18-4AE7-4D3E-9766-97B72565369C}" type="presOf" srcId="{1027D793-E411-4010-A0C6-41B4EB6FEED6}" destId="{10292930-D393-4B21-B7F5-CA37CF9DF26D}" srcOrd="1" destOrd="0" presId="urn:microsoft.com/office/officeart/2005/8/layout/process1"/>
    <dgm:cxn modelId="{71631A40-3BC4-4EEF-923C-5FCB8F9C631D}" srcId="{C25574C1-7B2A-443D-8650-B60A79340ACF}" destId="{FAB03957-4C23-4A79-92D6-2A1D74E52F1E}" srcOrd="2" destOrd="0" parTransId="{2E1E1881-6ABF-4AF2-A290-AFC9FC29800A}" sibTransId="{901A1B39-BB22-4C5D-972B-F8E6C5FAE37A}"/>
    <dgm:cxn modelId="{87058071-43AE-43BA-B66D-03E9ED9CDABE}" type="presOf" srcId="{C25574C1-7B2A-443D-8650-B60A79340ACF}" destId="{AC7556D2-B8F4-436D-9515-3F14D1CA0F10}" srcOrd="0" destOrd="0" presId="urn:microsoft.com/office/officeart/2005/8/layout/process1"/>
    <dgm:cxn modelId="{5EA3C874-ED62-48A9-8BE9-B2E9FC875564}" type="presOf" srcId="{866D3C0E-23C0-479D-9E16-2ED780C59001}" destId="{58C0358A-306B-4495-A200-744F1358BE25}" srcOrd="0" destOrd="0" presId="urn:microsoft.com/office/officeart/2005/8/layout/process1"/>
    <dgm:cxn modelId="{30C85156-9EC3-4697-AABD-AB083EF268C4}" type="presOf" srcId="{B7A35FA8-DE83-4636-9512-4C61EDFF9B37}" destId="{7DD949C6-0670-4AF4-99F1-31246DBA4741}" srcOrd="0" destOrd="0" presId="urn:microsoft.com/office/officeart/2005/8/layout/process1"/>
    <dgm:cxn modelId="{08BEC9AD-B4A9-43A7-A4FF-D18A67973C5B}" srcId="{C25574C1-7B2A-443D-8650-B60A79340ACF}" destId="{866D3C0E-23C0-479D-9E16-2ED780C59001}" srcOrd="1" destOrd="0" parTransId="{86BFA32A-0212-48A9-9C6C-10F73405C716}" sibTransId="{D8BA75D2-CE16-42E7-8E61-506EC6712F8E}"/>
    <dgm:cxn modelId="{CA87A5AE-32A4-466B-BC8C-07D3D606809E}" type="presOf" srcId="{901A1B39-BB22-4C5D-972B-F8E6C5FAE37A}" destId="{B309A49E-1611-4C9A-9F80-29E12E36B071}" srcOrd="1" destOrd="0" presId="urn:microsoft.com/office/officeart/2005/8/layout/process1"/>
    <dgm:cxn modelId="{FF5215B1-621F-40FF-A3E3-B6E1DA42E823}" type="presOf" srcId="{901A1B39-BB22-4C5D-972B-F8E6C5FAE37A}" destId="{C9FA58B1-8AEC-4536-9783-B1ABFFC16442}" srcOrd="0" destOrd="0" presId="urn:microsoft.com/office/officeart/2005/8/layout/process1"/>
    <dgm:cxn modelId="{7C96E4B6-4E84-43E5-BD80-9E5318CDA0D5}" type="presOf" srcId="{FAB03957-4C23-4A79-92D6-2A1D74E52F1E}" destId="{FD10E255-4B67-4279-A72F-BAA2AA7E45F7}" srcOrd="0" destOrd="0" presId="urn:microsoft.com/office/officeart/2005/8/layout/process1"/>
    <dgm:cxn modelId="{B54BEDB7-C528-46AE-88A2-F65313DD7E5B}" type="presOf" srcId="{D8BA75D2-CE16-42E7-8E61-506EC6712F8E}" destId="{D80D29CD-E87E-4A43-AD22-4136A017C530}" srcOrd="1" destOrd="0" presId="urn:microsoft.com/office/officeart/2005/8/layout/process1"/>
    <dgm:cxn modelId="{BBA9E4B8-F42E-4309-A9FA-3FF38B20E24E}" srcId="{C25574C1-7B2A-443D-8650-B60A79340ACF}" destId="{B7A35FA8-DE83-4636-9512-4C61EDFF9B37}" srcOrd="0" destOrd="0" parTransId="{5001FB0F-B512-47B5-86D9-A0DC7FB77480}" sibTransId="{1027D793-E411-4010-A0C6-41B4EB6FEED6}"/>
    <dgm:cxn modelId="{118810ED-759E-4F2B-9901-9A7344EE4792}" type="presOf" srcId="{D8BA75D2-CE16-42E7-8E61-506EC6712F8E}" destId="{3B5E4C87-786A-48EC-A039-14CECC66CD96}" srcOrd="0" destOrd="0" presId="urn:microsoft.com/office/officeart/2005/8/layout/process1"/>
    <dgm:cxn modelId="{93D44BF4-D34E-4C8F-B944-079BD3405690}" type="presOf" srcId="{1027D793-E411-4010-A0C6-41B4EB6FEED6}" destId="{DB007056-35BA-45B1-8AD0-F3E45209076A}" srcOrd="0" destOrd="0" presId="urn:microsoft.com/office/officeart/2005/8/layout/process1"/>
    <dgm:cxn modelId="{6A3453B1-D3B3-40D5-8828-903803F75F15}" type="presParOf" srcId="{AC7556D2-B8F4-436D-9515-3F14D1CA0F10}" destId="{7DD949C6-0670-4AF4-99F1-31246DBA4741}" srcOrd="0" destOrd="0" presId="urn:microsoft.com/office/officeart/2005/8/layout/process1"/>
    <dgm:cxn modelId="{8CAE6AC6-E530-4C7C-8A73-CA82F9F19782}" type="presParOf" srcId="{AC7556D2-B8F4-436D-9515-3F14D1CA0F10}" destId="{DB007056-35BA-45B1-8AD0-F3E45209076A}" srcOrd="1" destOrd="0" presId="urn:microsoft.com/office/officeart/2005/8/layout/process1"/>
    <dgm:cxn modelId="{E4AB1452-BF18-4F4C-B374-03B9C4627941}" type="presParOf" srcId="{DB007056-35BA-45B1-8AD0-F3E45209076A}" destId="{10292930-D393-4B21-B7F5-CA37CF9DF26D}" srcOrd="0" destOrd="0" presId="urn:microsoft.com/office/officeart/2005/8/layout/process1"/>
    <dgm:cxn modelId="{70565BC1-16FF-41F6-9E19-742999B53F17}" type="presParOf" srcId="{AC7556D2-B8F4-436D-9515-3F14D1CA0F10}" destId="{58C0358A-306B-4495-A200-744F1358BE25}" srcOrd="2" destOrd="0" presId="urn:microsoft.com/office/officeart/2005/8/layout/process1"/>
    <dgm:cxn modelId="{E710D78B-7DEE-47AA-AF0B-D4CD9BA81192}" type="presParOf" srcId="{AC7556D2-B8F4-436D-9515-3F14D1CA0F10}" destId="{3B5E4C87-786A-48EC-A039-14CECC66CD96}" srcOrd="3" destOrd="0" presId="urn:microsoft.com/office/officeart/2005/8/layout/process1"/>
    <dgm:cxn modelId="{9381E966-FCBD-46DB-B30D-70194EC1BDB9}" type="presParOf" srcId="{3B5E4C87-786A-48EC-A039-14CECC66CD96}" destId="{D80D29CD-E87E-4A43-AD22-4136A017C530}" srcOrd="0" destOrd="0" presId="urn:microsoft.com/office/officeart/2005/8/layout/process1"/>
    <dgm:cxn modelId="{1E95FDE3-91FC-4CB5-8546-DFC1F3D48B04}" type="presParOf" srcId="{AC7556D2-B8F4-436D-9515-3F14D1CA0F10}" destId="{FD10E255-4B67-4279-A72F-BAA2AA7E45F7}" srcOrd="4" destOrd="0" presId="urn:microsoft.com/office/officeart/2005/8/layout/process1"/>
    <dgm:cxn modelId="{372A3603-24A8-4ABB-874F-C2676829DCB8}" type="presParOf" srcId="{AC7556D2-B8F4-436D-9515-3F14D1CA0F10}" destId="{C9FA58B1-8AEC-4536-9783-B1ABFFC16442}" srcOrd="5" destOrd="0" presId="urn:microsoft.com/office/officeart/2005/8/layout/process1"/>
    <dgm:cxn modelId="{582D02FF-5E71-4EC4-AC35-9BAF9F35549A}" type="presParOf" srcId="{C9FA58B1-8AEC-4536-9783-B1ABFFC16442}" destId="{B309A49E-1611-4C9A-9F80-29E12E36B071}" srcOrd="0" destOrd="0" presId="urn:microsoft.com/office/officeart/2005/8/layout/process1"/>
    <dgm:cxn modelId="{39A69139-2F53-41AD-9843-F69CF6239C9A}" type="presParOf" srcId="{AC7556D2-B8F4-436D-9515-3F14D1CA0F10}" destId="{E57156F9-0634-49BB-8DA8-0584B9236C3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949C6-0670-4AF4-99F1-31246DBA4741}">
      <dsp:nvSpPr>
        <dsp:cNvPr id="0" name=""/>
        <dsp:cNvSpPr/>
      </dsp:nvSpPr>
      <dsp:spPr>
        <a:xfrm>
          <a:off x="4183" y="284912"/>
          <a:ext cx="1828900" cy="1097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學生</a:t>
          </a:r>
          <a:br>
            <a:rPr lang="en-US" altLang="zh-TW" sz="1900" kern="1200" dirty="0"/>
          </a:br>
          <a:r>
            <a:rPr lang="zh-TW" altLang="en-US" sz="1900" kern="1200" dirty="0"/>
            <a:t>網路填報</a:t>
          </a:r>
        </a:p>
      </dsp:txBody>
      <dsp:txXfrm>
        <a:off x="36323" y="317052"/>
        <a:ext cx="1764620" cy="1033060"/>
      </dsp:txXfrm>
    </dsp:sp>
    <dsp:sp modelId="{DB007056-35BA-45B1-8AD0-F3E45209076A}">
      <dsp:nvSpPr>
        <dsp:cNvPr id="0" name=""/>
        <dsp:cNvSpPr/>
      </dsp:nvSpPr>
      <dsp:spPr>
        <a:xfrm>
          <a:off x="2015974" y="606798"/>
          <a:ext cx="387727" cy="453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/>
        </a:p>
      </dsp:txBody>
      <dsp:txXfrm>
        <a:off x="2015974" y="697511"/>
        <a:ext cx="271409" cy="272141"/>
      </dsp:txXfrm>
    </dsp:sp>
    <dsp:sp modelId="{58C0358A-306B-4495-A200-744F1358BE25}">
      <dsp:nvSpPr>
        <dsp:cNvPr id="0" name=""/>
        <dsp:cNvSpPr/>
      </dsp:nvSpPr>
      <dsp:spPr>
        <a:xfrm>
          <a:off x="2564644" y="284912"/>
          <a:ext cx="1828900" cy="1097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0" i="0" kern="1200" dirty="0"/>
            <a:t>至外語大樓</a:t>
          </a:r>
          <a:r>
            <a:rPr lang="en-US" sz="1900" b="0" i="0" kern="1200" dirty="0"/>
            <a:t>FL413</a:t>
          </a:r>
          <a:r>
            <a:rPr lang="zh-TW" altLang="en-US" sz="1900" b="0" i="0" kern="1200" dirty="0"/>
            <a:t>繳交</a:t>
          </a:r>
          <a:br>
            <a:rPr lang="en-US" altLang="zh-TW" sz="1900" b="0" i="0" kern="1200" dirty="0"/>
          </a:br>
          <a:r>
            <a:rPr lang="zh-TW" altLang="en-US" sz="1900" kern="1200" dirty="0">
              <a:solidFill>
                <a:srgbClr val="FF0000"/>
              </a:solidFill>
            </a:rPr>
            <a:t>紙本</a:t>
          </a:r>
          <a:r>
            <a:rPr lang="zh-TW" altLang="en-US" sz="1900" kern="1200" dirty="0"/>
            <a:t>初審</a:t>
          </a:r>
        </a:p>
      </dsp:txBody>
      <dsp:txXfrm>
        <a:off x="2596784" y="317052"/>
        <a:ext cx="1764620" cy="1033060"/>
      </dsp:txXfrm>
    </dsp:sp>
    <dsp:sp modelId="{3B5E4C87-786A-48EC-A039-14CECC66CD96}">
      <dsp:nvSpPr>
        <dsp:cNvPr id="0" name=""/>
        <dsp:cNvSpPr/>
      </dsp:nvSpPr>
      <dsp:spPr>
        <a:xfrm>
          <a:off x="4576435" y="606798"/>
          <a:ext cx="387727" cy="453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/>
        </a:p>
      </dsp:txBody>
      <dsp:txXfrm>
        <a:off x="4576435" y="697511"/>
        <a:ext cx="271409" cy="272141"/>
      </dsp:txXfrm>
    </dsp:sp>
    <dsp:sp modelId="{FD10E255-4B67-4279-A72F-BAA2AA7E45F7}">
      <dsp:nvSpPr>
        <dsp:cNvPr id="0" name=""/>
        <dsp:cNvSpPr/>
      </dsp:nvSpPr>
      <dsp:spPr>
        <a:xfrm>
          <a:off x="5125105" y="284912"/>
          <a:ext cx="1828900" cy="1097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註冊組</a:t>
          </a:r>
          <a:br>
            <a:rPr lang="en-US" altLang="zh-TW" sz="1900" kern="1200" dirty="0"/>
          </a:br>
          <a:r>
            <a:rPr lang="zh-TW" altLang="en-US" sz="1900" kern="1200" dirty="0"/>
            <a:t>複審</a:t>
          </a:r>
        </a:p>
      </dsp:txBody>
      <dsp:txXfrm>
        <a:off x="5157245" y="317052"/>
        <a:ext cx="1764620" cy="1033060"/>
      </dsp:txXfrm>
    </dsp:sp>
    <dsp:sp modelId="{C9FA58B1-8AEC-4536-9783-B1ABFFC16442}">
      <dsp:nvSpPr>
        <dsp:cNvPr id="0" name=""/>
        <dsp:cNvSpPr/>
      </dsp:nvSpPr>
      <dsp:spPr>
        <a:xfrm>
          <a:off x="7136896" y="606798"/>
          <a:ext cx="387727" cy="453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/>
        </a:p>
      </dsp:txBody>
      <dsp:txXfrm>
        <a:off x="7136896" y="697511"/>
        <a:ext cx="271409" cy="272141"/>
      </dsp:txXfrm>
    </dsp:sp>
    <dsp:sp modelId="{E57156F9-0634-49BB-8DA8-0584B9236C3A}">
      <dsp:nvSpPr>
        <dsp:cNvPr id="0" name=""/>
        <dsp:cNvSpPr/>
      </dsp:nvSpPr>
      <dsp:spPr>
        <a:xfrm>
          <a:off x="7685567" y="284912"/>
          <a:ext cx="1828900" cy="1097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900" kern="1200" dirty="0"/>
            <a:t>9/16</a:t>
          </a:r>
          <a:r>
            <a:rPr lang="zh-TW" altLang="en-US" sz="1900" kern="1200" dirty="0"/>
            <a:t>起可查詢結果</a:t>
          </a:r>
        </a:p>
      </dsp:txBody>
      <dsp:txXfrm>
        <a:off x="7717707" y="317052"/>
        <a:ext cx="1764620" cy="1033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02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16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09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67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102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418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9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361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1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93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91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15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31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56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38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81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05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FE3CA5-F3F4-4975-B4A6-0BF793DAE1D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97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www.tflx.tku.edu.tw/storage/app/media/English/Ellen/5-81.pdf" TargetMode="External"/><Relationship Id="rId7" Type="http://schemas.openxmlformats.org/officeDocument/2006/relationships/diagramQuickStyle" Target="../diagrams/quickStyle1.xml"/><Relationship Id="rId2" Type="http://schemas.openxmlformats.org/officeDocument/2006/relationships/hyperlink" Target="https://www.tflx.tku.edu.tw/english/web_page/1171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://w3.emis.tku.edu.tw/" TargetMode="External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.tku.edu.tw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pirit.tku.edu.tw/x10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ku.schroll.edu.tw/DocUploa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162108@o365.tku.edu.t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m.tku.edu.tw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s.tku.edu.tw/elecos/" TargetMode="External"/><Relationship Id="rId2" Type="http://schemas.openxmlformats.org/officeDocument/2006/relationships/hyperlink" Target="https://esquery.tku.edu.tw/acad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s.tku.edu.tw/elecos/" TargetMode="External"/><Relationship Id="rId2" Type="http://schemas.openxmlformats.org/officeDocument/2006/relationships/hyperlink" Target="https://esquery.tku.edu.tw/acad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D4888F-D1EB-4587-B66D-CE88E6F67E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國際觀光管理學系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A6CCB10-C5B0-447E-8CDC-F4DD527C7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71785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+mj-ea"/>
                <a:ea typeface="+mj-ea"/>
              </a:rPr>
              <a:t>系務講習 </a:t>
            </a:r>
            <a:r>
              <a:rPr lang="en-US" altLang="zh-TW" dirty="0">
                <a:latin typeface="+mj-ea"/>
                <a:ea typeface="+mj-ea"/>
              </a:rPr>
              <a:t>113.09.06</a:t>
            </a:r>
          </a:p>
          <a:p>
            <a:r>
              <a:rPr lang="zh-TW" altLang="en-US" dirty="0">
                <a:latin typeface="+mj-ea"/>
                <a:ea typeface="+mj-ea"/>
              </a:rPr>
              <a:t>選課介紹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役男緩徵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來自學姊的小叮嚀</a:t>
            </a:r>
            <a:endParaRPr lang="en-US" altLang="zh-TW" dirty="0">
              <a:latin typeface="+mj-ea"/>
              <a:ea typeface="+mj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359D3B5-719E-46C7-8641-FE5C49538F42}"/>
              </a:ext>
            </a:extLst>
          </p:cNvPr>
          <p:cNvSpPr/>
          <p:nvPr/>
        </p:nvSpPr>
        <p:spPr>
          <a:xfrm>
            <a:off x="9958397" y="6320043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講者 林錦蓮 系助理</a:t>
            </a:r>
          </a:p>
        </p:txBody>
      </p:sp>
    </p:spTree>
    <p:extLst>
      <p:ext uri="{BB962C8B-B14F-4D97-AF65-F5344CB8AC3E}">
        <p14:creationId xmlns:p14="http://schemas.microsoft.com/office/powerpoint/2010/main" val="130654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7A229C-683B-4083-A113-6859C9A93958}"/>
              </a:ext>
            </a:extLst>
          </p:cNvPr>
          <p:cNvSpPr txBox="1">
            <a:spLocks/>
          </p:cNvSpPr>
          <p:nvPr/>
        </p:nvSpPr>
        <p:spPr>
          <a:xfrm>
            <a:off x="685802" y="695804"/>
            <a:ext cx="3784599" cy="6804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網路選課系統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785668-8A48-4C30-BE97-D05F25B50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1" y="1764576"/>
            <a:ext cx="5189681" cy="34766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0DD0673-B03B-47E3-B3EB-62CAB3666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47" y="1593125"/>
            <a:ext cx="4895850" cy="3819525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EBA1C4B4-E080-4D84-88C4-2E5922A20EC4}"/>
              </a:ext>
            </a:extLst>
          </p:cNvPr>
          <p:cNvSpPr/>
          <p:nvPr/>
        </p:nvSpPr>
        <p:spPr>
          <a:xfrm>
            <a:off x="988291" y="3362036"/>
            <a:ext cx="5338617" cy="19488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D83526F-74D8-41BD-AAB2-F6D74E127540}"/>
              </a:ext>
            </a:extLst>
          </p:cNvPr>
          <p:cNvSpPr/>
          <p:nvPr/>
        </p:nvSpPr>
        <p:spPr>
          <a:xfrm>
            <a:off x="6770545" y="2537691"/>
            <a:ext cx="738619" cy="3902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6F933A8A-44EF-4626-81B2-CA5BF9D79752}"/>
              </a:ext>
            </a:extLst>
          </p:cNvPr>
          <p:cNvSpPr/>
          <p:nvPr/>
        </p:nvSpPr>
        <p:spPr>
          <a:xfrm>
            <a:off x="6770545" y="3133433"/>
            <a:ext cx="738619" cy="3902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41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475894-AB47-4389-B73F-5EA08B9EFFD6}"/>
              </a:ext>
            </a:extLst>
          </p:cNvPr>
          <p:cNvSpPr txBox="1">
            <a:spLocks/>
          </p:cNvSpPr>
          <p:nvPr/>
        </p:nvSpPr>
        <p:spPr>
          <a:xfrm>
            <a:off x="731983" y="1083731"/>
            <a:ext cx="4754416" cy="6804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搶課有什麼技巧？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21B424-22AC-478B-87D2-E6EAB0BAF02C}"/>
              </a:ext>
            </a:extLst>
          </p:cNvPr>
          <p:cNvSpPr txBox="1">
            <a:spLocks/>
          </p:cNvSpPr>
          <p:nvPr/>
        </p:nvSpPr>
        <p:spPr>
          <a:xfrm>
            <a:off x="824347" y="1911927"/>
            <a:ext cx="9601196" cy="386234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掌握五大要點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提前準備好開課序號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確定自己在網路品質順暢的環境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使用電腦連接網路線、而非手機進行搶課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名額少的、熱門課堂先選，名額多的、較冷門課堂後選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給自己預備第二順位課程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F594B12-CCE6-4D51-90F9-6E7F8B036827}"/>
              </a:ext>
            </a:extLst>
          </p:cNvPr>
          <p:cNvGrpSpPr/>
          <p:nvPr/>
        </p:nvGrpSpPr>
        <p:grpSpPr>
          <a:xfrm>
            <a:off x="7393190" y="4316696"/>
            <a:ext cx="4198221" cy="1822450"/>
            <a:chOff x="7393190" y="4316696"/>
            <a:chExt cx="4198221" cy="1822450"/>
          </a:xfrm>
        </p:grpSpPr>
        <p:sp>
          <p:nvSpPr>
            <p:cNvPr id="4" name="想法泡泡: 雲朵 3">
              <a:extLst>
                <a:ext uri="{FF2B5EF4-FFF2-40B4-BE49-F238E27FC236}">
                  <a16:creationId xmlns:a16="http://schemas.microsoft.com/office/drawing/2014/main" id="{69291D86-B410-4878-8DFF-BC99DE34BDE7}"/>
                </a:ext>
              </a:extLst>
            </p:cNvPr>
            <p:cNvSpPr/>
            <p:nvPr/>
          </p:nvSpPr>
          <p:spPr>
            <a:xfrm rot="20946036" flipH="1">
              <a:off x="7393190" y="4316696"/>
              <a:ext cx="4198221" cy="1822450"/>
            </a:xfrm>
            <a:prstGeom prst="cloudCallou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內容版面配置區 2">
              <a:extLst>
                <a:ext uri="{FF2B5EF4-FFF2-40B4-BE49-F238E27FC236}">
                  <a16:creationId xmlns:a16="http://schemas.microsoft.com/office/drawing/2014/main" id="{18AD9587-3E5E-4B88-9E68-F6C6C358FBF0}"/>
                </a:ext>
              </a:extLst>
            </p:cNvPr>
            <p:cNvSpPr txBox="1">
              <a:spLocks/>
            </p:cNvSpPr>
            <p:nvPr/>
          </p:nvSpPr>
          <p:spPr>
            <a:xfrm rot="20928653">
              <a:off x="7588712" y="4782010"/>
              <a:ext cx="3807176" cy="891822"/>
            </a:xfrm>
            <a:prstGeom prst="rect">
              <a:avLst/>
            </a:prstGeom>
          </p:spPr>
          <p:txBody>
            <a:bodyPr/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TW" altLang="en-US" sz="2000" dirty="0"/>
                <a:t>選不到自己最想要的課是常態</a:t>
              </a:r>
              <a:endParaRPr lang="en-US" altLang="zh-TW" sz="2000" dirty="0"/>
            </a:p>
            <a:p>
              <a:pPr marL="0" indent="0" algn="ctr">
                <a:buNone/>
              </a:pPr>
              <a:r>
                <a:rPr lang="zh-TW" altLang="en-US" sz="2000" dirty="0"/>
                <a:t>永遠要給自己備案</a:t>
              </a:r>
              <a:endParaRPr lang="en-US" altLang="zh-TW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87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475894-AB47-4389-B73F-5EA08B9EFFD6}"/>
              </a:ext>
            </a:extLst>
          </p:cNvPr>
          <p:cNvSpPr txBox="1">
            <a:spLocks/>
          </p:cNvSpPr>
          <p:nvPr/>
        </p:nvSpPr>
        <p:spPr>
          <a:xfrm>
            <a:off x="731983" y="1083731"/>
            <a:ext cx="5548744" cy="6804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下次甚麼時候選課？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21B424-22AC-478B-87D2-E6EAB0BAF02C}"/>
              </a:ext>
            </a:extLst>
          </p:cNvPr>
          <p:cNvSpPr txBox="1">
            <a:spLocks/>
          </p:cNvSpPr>
          <p:nvPr/>
        </p:nvSpPr>
        <p:spPr>
          <a:xfrm>
            <a:off x="824347" y="1911927"/>
            <a:ext cx="9601196" cy="386234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6B38798-B2FB-F723-FEEF-B002BCE91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792" y="1911927"/>
            <a:ext cx="8928415" cy="34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6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A63BAD-9C58-4076-8B8D-DBFAEEE1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66982"/>
            <a:ext cx="9601196" cy="919017"/>
          </a:xfrm>
        </p:spPr>
        <p:txBody>
          <a:bodyPr/>
          <a:lstStyle/>
          <a:p>
            <a:r>
              <a:rPr lang="zh-TW" altLang="en-US" dirty="0"/>
              <a:t>外語學門學分抵免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48E5F8-FB7F-451E-982C-D25741919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大一、二必修外語學門的英文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，我有考取英檢了，成績要多少才可以抵免這兩堂課呢？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如果我的成績有達標，要找誰辦理呢？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21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7BC30223-FFFB-49A6-9BBA-CAA946EC97AD}"/>
              </a:ext>
            </a:extLst>
          </p:cNvPr>
          <p:cNvSpPr txBox="1">
            <a:spLocks/>
          </p:cNvSpPr>
          <p:nvPr/>
        </p:nvSpPr>
        <p:spPr>
          <a:xfrm>
            <a:off x="633845" y="840508"/>
            <a:ext cx="8011391" cy="7019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英文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zh-TW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一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zh-TW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、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zh-TW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二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zh-TW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免修注意事項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A6E62B46-3574-4B3D-A023-211F63FECE46}"/>
              </a:ext>
            </a:extLst>
          </p:cNvPr>
          <p:cNvSpPr txBox="1">
            <a:spLocks/>
          </p:cNvSpPr>
          <p:nvPr/>
        </p:nvSpPr>
        <p:spPr>
          <a:xfrm>
            <a:off x="905164" y="1791855"/>
            <a:ext cx="10314706" cy="408401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成績要求：淡江大學新生抵免英文（一）、英文（二）課程實施要點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</a:rPr>
              <a:t>    </a:t>
            </a:r>
            <a:r>
              <a:rPr lang="en-US" altLang="zh-TW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https://www.tflx.tku.edu.tw/storage/app/media/English/Ellen/5-81.pdf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/>
              <a:t>申請方法：</a:t>
            </a:r>
            <a:r>
              <a:rPr lang="en-US" altLang="zh-TW" b="1" dirty="0">
                <a:solidFill>
                  <a:srgbClr val="FF0000"/>
                </a:solidFill>
              </a:rPr>
              <a:t>9</a:t>
            </a:r>
            <a:r>
              <a:rPr lang="zh-TW" altLang="en-US" b="1" dirty="0">
                <a:solidFill>
                  <a:srgbClr val="FF0000"/>
                </a:solidFill>
              </a:rPr>
              <a:t>月</a:t>
            </a:r>
            <a:r>
              <a:rPr lang="en-US" altLang="zh-TW" b="1" dirty="0">
                <a:solidFill>
                  <a:srgbClr val="FF0000"/>
                </a:solidFill>
              </a:rPr>
              <a:t>9</a:t>
            </a:r>
            <a:r>
              <a:rPr lang="zh-TW" altLang="en-US" b="1" dirty="0">
                <a:solidFill>
                  <a:srgbClr val="FF0000"/>
                </a:solidFill>
              </a:rPr>
              <a:t>日至</a:t>
            </a:r>
            <a:r>
              <a:rPr lang="en-US" altLang="zh-TW" b="1" dirty="0">
                <a:solidFill>
                  <a:srgbClr val="FF0000"/>
                </a:solidFill>
              </a:rPr>
              <a:t>9</a:t>
            </a:r>
            <a:r>
              <a:rPr lang="zh-TW" altLang="en-US" b="1" dirty="0">
                <a:solidFill>
                  <a:srgbClr val="FF0000"/>
                </a:solidFill>
              </a:rPr>
              <a:t>月</a:t>
            </a:r>
            <a:r>
              <a:rPr lang="en-US" altLang="zh-TW" b="1" dirty="0">
                <a:solidFill>
                  <a:srgbClr val="FF0000"/>
                </a:solidFill>
              </a:rPr>
              <a:t>23</a:t>
            </a:r>
            <a:r>
              <a:rPr lang="zh-TW" altLang="en-US" b="1" dirty="0">
                <a:solidFill>
                  <a:srgbClr val="FF0000"/>
                </a:solidFill>
              </a:rPr>
              <a:t>日</a:t>
            </a:r>
            <a:r>
              <a:rPr lang="zh-TW" altLang="en-US" b="1" dirty="0">
                <a:solidFill>
                  <a:schemeClr val="tx1"/>
                </a:solidFill>
              </a:rPr>
              <a:t>，</a:t>
            </a:r>
            <a:r>
              <a:rPr lang="zh-TW" altLang="en-US" dirty="0">
                <a:solidFill>
                  <a:schemeClr val="tx1"/>
                </a:solidFill>
              </a:rPr>
              <a:t>上淡江大學學分抵免作業系統操作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B0F0"/>
                </a:solidFill>
              </a:rPr>
              <a:t>    </a:t>
            </a:r>
            <a:r>
              <a:rPr lang="en-US" altLang="zh-TW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http://w3.emis.tku.edu.tw/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/>
              <a:t>辦理流程圖</a:t>
            </a:r>
            <a:endParaRPr lang="en-US" altLang="zh-TW" dirty="0"/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2F809707-A614-4CAE-90F1-2B3E5E14A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759315"/>
              </p:ext>
            </p:extLst>
          </p:nvPr>
        </p:nvGraphicFramePr>
        <p:xfrm>
          <a:off x="1407967" y="4350327"/>
          <a:ext cx="9518651" cy="166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語音泡泡: 橢圓形 1">
            <a:extLst>
              <a:ext uri="{FF2B5EF4-FFF2-40B4-BE49-F238E27FC236}">
                <a16:creationId xmlns:a16="http://schemas.microsoft.com/office/drawing/2014/main" id="{B4E56151-C685-EA99-10A5-E6B3BCBB5155}"/>
              </a:ext>
            </a:extLst>
          </p:cNvPr>
          <p:cNvSpPr/>
          <p:nvPr/>
        </p:nvSpPr>
        <p:spPr>
          <a:xfrm>
            <a:off x="8571345" y="375610"/>
            <a:ext cx="2900219" cy="123767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j-ea"/>
                <a:ea typeface="+mj-ea"/>
              </a:rPr>
              <a:t>錯過入學這波就不能申請囉</a:t>
            </a:r>
          </a:p>
        </p:txBody>
      </p:sp>
    </p:spTree>
    <p:extLst>
      <p:ext uri="{BB962C8B-B14F-4D97-AF65-F5344CB8AC3E}">
        <p14:creationId xmlns:p14="http://schemas.microsoft.com/office/powerpoint/2010/main" val="6952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828816-BC1D-4E78-B436-2D88CB553E0C}"/>
              </a:ext>
            </a:extLst>
          </p:cNvPr>
          <p:cNvSpPr txBox="1">
            <a:spLocks/>
          </p:cNvSpPr>
          <p:nvPr/>
        </p:nvSpPr>
        <p:spPr>
          <a:xfrm>
            <a:off x="750455" y="840508"/>
            <a:ext cx="4717472" cy="7019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學生證領取時間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565E84-EFA8-4A4A-8048-587590C307F2}"/>
              </a:ext>
            </a:extLst>
          </p:cNvPr>
          <p:cNvSpPr txBox="1">
            <a:spLocks/>
          </p:cNvSpPr>
          <p:nvPr/>
        </p:nvSpPr>
        <p:spPr>
          <a:xfrm>
            <a:off x="962892" y="1901150"/>
            <a:ext cx="9601196" cy="331893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待註冊組發證下來後公告於班級群組內</a:t>
            </a:r>
            <a:endParaRPr lang="en-US" altLang="zh-TW" dirty="0"/>
          </a:p>
          <a:p>
            <a:r>
              <a:rPr lang="zh-TW" altLang="en-US" dirty="0"/>
              <a:t>領取地點：學系辦公室 </a:t>
            </a:r>
            <a:r>
              <a:rPr lang="en-US" altLang="zh-TW" dirty="0"/>
              <a:t>T806</a:t>
            </a:r>
          </a:p>
          <a:p>
            <a:r>
              <a:rPr lang="zh-TW" altLang="en-US" dirty="0"/>
              <a:t>尚未填寫英文姓名者，請於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30</a:t>
            </a:r>
            <a:r>
              <a:rPr lang="zh-TW" altLang="en-US" dirty="0"/>
              <a:t>日前至教務處網站：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http://www.acad.tku.edu.tw</a:t>
            </a:r>
            <a:r>
              <a:rPr lang="zh-TW" altLang="en-US" dirty="0">
                <a:solidFill>
                  <a:srgbClr val="0070C0"/>
                </a:solidFill>
              </a:rPr>
              <a:t> </a:t>
            </a:r>
            <a:r>
              <a:rPr lang="en-US" altLang="zh-TW" dirty="0"/>
              <a:t>→</a:t>
            </a:r>
            <a:r>
              <a:rPr lang="zh-TW" altLang="en-US" dirty="0"/>
              <a:t> </a:t>
            </a:r>
            <a:r>
              <a:rPr lang="en-US" altLang="zh-TW" dirty="0"/>
              <a:t>【</a:t>
            </a:r>
            <a:r>
              <a:rPr lang="zh-TW" altLang="en-US" dirty="0"/>
              <a:t>註冊組</a:t>
            </a:r>
            <a:r>
              <a:rPr lang="en-US" altLang="zh-TW" dirty="0"/>
              <a:t>】</a:t>
            </a:r>
            <a:r>
              <a:rPr lang="zh-TW" altLang="en-US" dirty="0"/>
              <a:t>→</a:t>
            </a:r>
            <a:r>
              <a:rPr lang="en-US" altLang="zh-TW" dirty="0"/>
              <a:t>【</a:t>
            </a:r>
            <a:r>
              <a:rPr lang="zh-TW" altLang="en-US" dirty="0"/>
              <a:t>學籍資料登錄系統</a:t>
            </a:r>
            <a:r>
              <a:rPr lang="en-US" altLang="zh-TW" dirty="0"/>
              <a:t>】</a:t>
            </a:r>
            <a:r>
              <a:rPr lang="zh-TW" altLang="en-US" dirty="0"/>
              <a:t>登錄英文姓名。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24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767607-458D-4B76-94C1-457E08A7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役男</a:t>
            </a:r>
            <a:r>
              <a:rPr lang="zh-TW" altLang="en-US"/>
              <a:t>新生緩徵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74A019-56E2-4F75-AF40-8959827B5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+mj-ea"/>
                <a:ea typeface="+mj-ea"/>
              </a:rPr>
              <a:t>27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日</a:t>
            </a:r>
            <a:r>
              <a:rPr lang="en-US" altLang="zh-TW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五</a:t>
            </a:r>
            <a:r>
              <a:rPr lang="en-US" altLang="zh-TW" b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前</a:t>
            </a:r>
            <a:r>
              <a:rPr lang="zh-TW" altLang="en-US" dirty="0">
                <a:latin typeface="+mj-ea"/>
                <a:ea typeface="+mj-ea"/>
              </a:rPr>
              <a:t>備妥證件上網填報兵役狀態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請依身分別備齊證件影本上網填報及上傳：</a:t>
            </a:r>
          </a:p>
          <a:p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一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b="1" dirty="0">
                <a:latin typeface="+mj-ea"/>
                <a:ea typeface="+mj-ea"/>
              </a:rPr>
              <a:t>尚未服役者</a:t>
            </a:r>
            <a:r>
              <a:rPr lang="zh-TW" altLang="en-US" dirty="0">
                <a:latin typeface="+mj-ea"/>
                <a:ea typeface="+mj-ea"/>
              </a:rPr>
              <a:t>：請勾選</a:t>
            </a:r>
            <a:r>
              <a:rPr lang="en-US" altLang="zh-TW" dirty="0">
                <a:latin typeface="+mj-ea"/>
                <a:ea typeface="+mj-ea"/>
              </a:rPr>
              <a:t>【</a:t>
            </a:r>
            <a:r>
              <a:rPr lang="zh-TW" altLang="en-US" dirty="0">
                <a:latin typeface="+mj-ea"/>
                <a:ea typeface="+mj-ea"/>
              </a:rPr>
              <a:t>未役</a:t>
            </a:r>
            <a:r>
              <a:rPr lang="en-US" altLang="zh-TW" dirty="0">
                <a:latin typeface="+mj-ea"/>
                <a:ea typeface="+mj-ea"/>
              </a:rPr>
              <a:t>】</a:t>
            </a:r>
            <a:r>
              <a:rPr lang="zh-TW" altLang="en-US" dirty="0">
                <a:latin typeface="+mj-ea"/>
                <a:ea typeface="+mj-ea"/>
              </a:rPr>
              <a:t>，需附身分證正、反面影本。</a:t>
            </a:r>
          </a:p>
          <a:p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二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b="1" dirty="0">
                <a:latin typeface="+mj-ea"/>
                <a:ea typeface="+mj-ea"/>
              </a:rPr>
              <a:t>已服役者</a:t>
            </a:r>
            <a:r>
              <a:rPr lang="zh-TW" altLang="en-US" dirty="0">
                <a:latin typeface="+mj-ea"/>
                <a:ea typeface="+mj-ea"/>
              </a:rPr>
              <a:t>（含</a:t>
            </a:r>
            <a:r>
              <a:rPr lang="zh-TW" altLang="en-US" u="sng" dirty="0">
                <a:latin typeface="+mj-ea"/>
                <a:ea typeface="+mj-ea"/>
              </a:rPr>
              <a:t>補充兵</a:t>
            </a:r>
            <a:r>
              <a:rPr lang="zh-TW" altLang="en-US" dirty="0">
                <a:latin typeface="+mj-ea"/>
                <a:ea typeface="+mj-ea"/>
              </a:rPr>
              <a:t>、</a:t>
            </a:r>
            <a:r>
              <a:rPr lang="zh-TW" altLang="en-US" u="sng" dirty="0">
                <a:latin typeface="+mj-ea"/>
                <a:ea typeface="+mj-ea"/>
              </a:rPr>
              <a:t>替代役</a:t>
            </a:r>
            <a:r>
              <a:rPr lang="zh-TW" altLang="en-US" dirty="0">
                <a:latin typeface="+mj-ea"/>
                <a:ea typeface="+mj-ea"/>
              </a:rPr>
              <a:t>）：務必填寫「</a:t>
            </a:r>
            <a:r>
              <a:rPr lang="zh-TW" altLang="en-US" b="1" dirty="0">
                <a:latin typeface="+mj-ea"/>
                <a:ea typeface="+mj-ea"/>
              </a:rPr>
              <a:t>軍種</a:t>
            </a:r>
            <a:r>
              <a:rPr lang="zh-TW" altLang="en-US" dirty="0">
                <a:latin typeface="+mj-ea"/>
                <a:ea typeface="+mj-ea"/>
              </a:rPr>
              <a:t>」、「</a:t>
            </a:r>
            <a:r>
              <a:rPr lang="zh-TW" altLang="en-US" b="1" dirty="0">
                <a:latin typeface="+mj-ea"/>
                <a:ea typeface="+mj-ea"/>
              </a:rPr>
              <a:t>階級</a:t>
            </a:r>
            <a:r>
              <a:rPr lang="zh-TW" altLang="en-US" dirty="0">
                <a:latin typeface="+mj-ea"/>
                <a:ea typeface="+mj-ea"/>
              </a:rPr>
              <a:t>」，檢附身分證正、反面影本及</a:t>
            </a:r>
            <a:r>
              <a:rPr lang="zh-TW" altLang="en-US" b="1" dirty="0">
                <a:latin typeface="+mj-ea"/>
                <a:ea typeface="+mj-ea"/>
              </a:rPr>
              <a:t>結訓令</a:t>
            </a:r>
            <a:r>
              <a:rPr lang="en-US" altLang="zh-TW" b="1" dirty="0">
                <a:latin typeface="+mj-ea"/>
                <a:ea typeface="+mj-ea"/>
              </a:rPr>
              <a:t>(</a:t>
            </a:r>
            <a:r>
              <a:rPr lang="zh-TW" altLang="en-US" b="1" dirty="0">
                <a:latin typeface="+mj-ea"/>
                <a:ea typeface="+mj-ea"/>
              </a:rPr>
              <a:t>退伍令</a:t>
            </a:r>
            <a:r>
              <a:rPr lang="en-US" altLang="zh-TW" b="1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影本。</a:t>
            </a:r>
          </a:p>
          <a:p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三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b="1" dirty="0">
                <a:latin typeface="+mj-ea"/>
                <a:ea typeface="+mj-ea"/>
              </a:rPr>
              <a:t>免役體位</a:t>
            </a:r>
            <a:r>
              <a:rPr lang="zh-TW" altLang="en-US" dirty="0">
                <a:latin typeface="+mj-ea"/>
                <a:ea typeface="+mj-ea"/>
              </a:rPr>
              <a:t>：免役證明或體位證明影本。</a:t>
            </a:r>
          </a:p>
          <a:p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四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b="1" dirty="0">
                <a:latin typeface="+mj-ea"/>
                <a:ea typeface="+mj-ea"/>
              </a:rPr>
              <a:t>現役軍人</a:t>
            </a:r>
            <a:r>
              <a:rPr lang="zh-TW" altLang="en-US" dirty="0">
                <a:latin typeface="+mj-ea"/>
                <a:ea typeface="+mj-ea"/>
              </a:rPr>
              <a:t>：軍人身分證影本。</a:t>
            </a:r>
          </a:p>
          <a:p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五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因病退役：停役令影本。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以淡江</a:t>
            </a:r>
            <a:r>
              <a:rPr lang="en-US" altLang="zh-TW" dirty="0">
                <a:latin typeface="+mj-ea"/>
                <a:ea typeface="+mj-ea"/>
              </a:rPr>
              <a:t>SSO</a:t>
            </a:r>
            <a:r>
              <a:rPr lang="zh-TW" altLang="en-US" dirty="0">
                <a:latin typeface="+mj-ea"/>
                <a:ea typeface="+mj-ea"/>
              </a:rPr>
              <a:t>帳號登入</a:t>
            </a:r>
            <a:endParaRPr lang="en-US" altLang="zh-TW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  <a:ea typeface="+mj-ea"/>
              </a:rPr>
              <a:t>    填報網址 </a:t>
            </a:r>
            <a:r>
              <a:rPr lang="en-US" altLang="zh-TW" u="sng" dirty="0">
                <a:solidFill>
                  <a:srgbClr val="0070C0"/>
                </a:solidFill>
                <a:latin typeface="+mj-ea"/>
                <a:ea typeface="+mj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http://spirit.tku.edu.tw/x100</a:t>
            </a:r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zh-TW" altLang="en-US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C62D863-0D43-4762-876E-7CECD26DE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9" y="3879036"/>
            <a:ext cx="2049382" cy="19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767607-458D-4B76-94C1-457E08A7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16" y="847708"/>
            <a:ext cx="7764192" cy="1709224"/>
          </a:xfrm>
        </p:spPr>
        <p:txBody>
          <a:bodyPr>
            <a:noAutofit/>
          </a:bodyPr>
          <a:lstStyle/>
          <a:p>
            <a:r>
              <a:rPr lang="zh-TW" alt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淡江大學新生學歷證件上傳系統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74A019-56E2-4F75-AF40-8959827B5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首頁 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s-ES_tradnl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schroll.edu.tw)</a:t>
            </a:r>
            <a:endParaRPr lang="es-ES_tradnl" altLang="zh-TW" dirty="0">
              <a:solidFill>
                <a:srgbClr val="0070C0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一般新生：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(1)</a:t>
            </a:r>
            <a:r>
              <a:rPr lang="zh-TW" altLang="en-US" dirty="0">
                <a:solidFill>
                  <a:schemeClr val="tx1"/>
                </a:solidFill>
              </a:rPr>
              <a:t>身分證件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身分證正、反面</a:t>
            </a:r>
            <a:r>
              <a:rPr lang="en-US" altLang="zh-TW" dirty="0">
                <a:solidFill>
                  <a:schemeClr val="tx1"/>
                </a:solidFill>
              </a:rPr>
              <a:t>/</a:t>
            </a:r>
            <a:r>
              <a:rPr lang="zh-TW" altLang="en-US" dirty="0">
                <a:solidFill>
                  <a:schemeClr val="tx1"/>
                </a:solidFill>
              </a:rPr>
              <a:t>居留證正、反面</a:t>
            </a:r>
            <a:r>
              <a:rPr lang="en-US" altLang="zh-TW" dirty="0">
                <a:solidFill>
                  <a:schemeClr val="tx1"/>
                </a:solidFill>
              </a:rPr>
              <a:t>)PDF</a:t>
            </a:r>
            <a:r>
              <a:rPr lang="zh-TW" altLang="en-US" dirty="0">
                <a:solidFill>
                  <a:schemeClr val="tx1"/>
                </a:solidFill>
              </a:rPr>
              <a:t>檔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(2)</a:t>
            </a:r>
            <a:r>
              <a:rPr lang="zh-TW" altLang="en-US" dirty="0">
                <a:solidFill>
                  <a:schemeClr val="tx1"/>
                </a:solidFill>
              </a:rPr>
              <a:t>學歷證件</a:t>
            </a:r>
            <a:r>
              <a:rPr lang="en-US" altLang="zh-TW" dirty="0">
                <a:solidFill>
                  <a:schemeClr val="tx1"/>
                </a:solidFill>
              </a:rPr>
              <a:t>PDF</a:t>
            </a:r>
            <a:r>
              <a:rPr lang="zh-TW" altLang="en-US" dirty="0">
                <a:solidFill>
                  <a:schemeClr val="tx1"/>
                </a:solidFill>
              </a:rPr>
              <a:t>檔</a:t>
            </a:r>
            <a:endParaRPr lang="en-US" altLang="zh-TW" dirty="0">
              <a:solidFill>
                <a:schemeClr val="tx1"/>
              </a:solidFill>
            </a:endParaRPr>
          </a:p>
        </p:txBody>
      </p:sp>
      <p:pic>
        <p:nvPicPr>
          <p:cNvPr id="6" name="圖片 5" descr="一張含有 樣式, 像素, 針線 的圖片&#10;&#10;自動產生的描述">
            <a:extLst>
              <a:ext uri="{FF2B5EF4-FFF2-40B4-BE49-F238E27FC236}">
                <a16:creationId xmlns:a16="http://schemas.microsoft.com/office/drawing/2014/main" id="{9BBF9189-CA57-73D4-91BC-1CE53BC37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425" y="2944635"/>
            <a:ext cx="2572109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767607-458D-4B76-94C1-457E08A7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94" y="847708"/>
            <a:ext cx="6548071" cy="1709224"/>
          </a:xfrm>
        </p:spPr>
        <p:txBody>
          <a:bodyPr>
            <a:noAutofit/>
          </a:bodyPr>
          <a:lstStyle/>
          <a:p>
            <a:r>
              <a:rPr lang="es-ES_tradnl" altLang="zh-TW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2024</a:t>
            </a:r>
            <a:r>
              <a:rPr lang="zh-TW" altLang="es-ES_tradnl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「</a:t>
            </a:r>
            <a:r>
              <a:rPr lang="es-ES_tradnl" altLang="zh-TW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 Table </a:t>
            </a:r>
            <a:r>
              <a:rPr lang="es-ES_tradnl" altLang="zh-TW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Dinner</a:t>
            </a:r>
            <a:r>
              <a:rPr lang="zh-TW" altLang="es-ES_tradnl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」</a:t>
            </a:r>
            <a:r>
              <a:rPr lang="zh-TW" alt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活動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74A019-56E2-4F75-AF40-8959827B5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9</a:t>
            </a:r>
            <a:r>
              <a:rPr lang="zh-TW" altLang="en-US" b="1">
                <a:solidFill>
                  <a:srgbClr val="FF0000"/>
                </a:solidFill>
              </a:rPr>
              <a:t>月</a:t>
            </a:r>
            <a:r>
              <a:rPr lang="en-US" altLang="zh-TW" b="1">
                <a:solidFill>
                  <a:srgbClr val="FF0000"/>
                </a:solidFill>
              </a:rPr>
              <a:t>13</a:t>
            </a:r>
            <a:r>
              <a:rPr lang="zh-TW" altLang="en-US" b="1">
                <a:solidFill>
                  <a:srgbClr val="FF0000"/>
                </a:solidFill>
              </a:rPr>
              <a:t>日</a:t>
            </a:r>
            <a:r>
              <a:rPr lang="en-US" altLang="zh-TW" b="1">
                <a:solidFill>
                  <a:srgbClr val="FF0000"/>
                </a:solidFill>
              </a:rPr>
              <a:t>(</a:t>
            </a:r>
            <a:r>
              <a:rPr lang="zh-TW" altLang="en-US" b="1">
                <a:solidFill>
                  <a:srgbClr val="FF0000"/>
                </a:solidFill>
              </a:rPr>
              <a:t>五</a:t>
            </a:r>
            <a:r>
              <a:rPr lang="en-US" altLang="zh-TW" b="1">
                <a:solidFill>
                  <a:srgbClr val="FF0000"/>
                </a:solidFill>
              </a:rPr>
              <a:t>)</a:t>
            </a:r>
            <a:r>
              <a:rPr lang="zh-TW" altLang="en-US" b="1">
                <a:solidFill>
                  <a:srgbClr val="FF0000"/>
                </a:solidFill>
              </a:rPr>
              <a:t>前</a:t>
            </a:r>
            <a:endParaRPr lang="en-US" altLang="zh-TW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b="1">
                <a:solidFill>
                  <a:srgbClr val="FF0000"/>
                </a:solidFill>
              </a:rPr>
              <a:t>   </a:t>
            </a:r>
            <a:r>
              <a:rPr lang="zh-TW" altLang="en-US"/>
              <a:t>回報是否出席，餐飲葷素、禁忌</a:t>
            </a:r>
            <a:endParaRPr lang="en-US" altLang="zh-TW"/>
          </a:p>
          <a:p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C62D863-0D43-4762-876E-7CECD26DE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065" y="0"/>
            <a:ext cx="4878176" cy="6899827"/>
          </a:xfrm>
          <a:prstGeom prst="rect">
            <a:avLst/>
          </a:prstGeom>
        </p:spPr>
      </p:pic>
      <p:pic>
        <p:nvPicPr>
          <p:cNvPr id="6" name="圖片 5" descr="一張含有 人的臉孔, 人員, 服裝, 微笑 的圖片&#10;&#10;自動產生的描述">
            <a:extLst>
              <a:ext uri="{FF2B5EF4-FFF2-40B4-BE49-F238E27FC236}">
                <a16:creationId xmlns:a16="http://schemas.microsoft.com/office/drawing/2014/main" id="{C3811570-A982-B093-AAEA-99A360B37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 b="17436"/>
          <a:stretch/>
        </p:blipFill>
        <p:spPr>
          <a:xfrm flipV="1">
            <a:off x="1797220" y="3676937"/>
            <a:ext cx="4431618" cy="233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C2F6D3-1EC9-4785-9881-0D371451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來自學姐的小叮嚀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FAA925-7DF9-4BD7-A079-F3FF59206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491" y="2556932"/>
            <a:ext cx="10317018" cy="3318936"/>
          </a:xfrm>
        </p:spPr>
        <p:txBody>
          <a:bodyPr/>
          <a:lstStyle/>
          <a:p>
            <a:r>
              <a:rPr lang="zh-TW" altLang="en-US" dirty="0"/>
              <a:t>在座各位已經是成年人了，享受大學自由生活的同時也要學會為自己負責</a:t>
            </a:r>
            <a:endParaRPr lang="en-US" altLang="zh-TW" dirty="0"/>
          </a:p>
          <a:p>
            <a:r>
              <a:rPr lang="zh-TW" altLang="en-US" dirty="0"/>
              <a:t>保持禮貌，學會溝通，在大學生活或未來職場上都無往不利</a:t>
            </a:r>
            <a:endParaRPr lang="en-US" altLang="zh-TW" dirty="0"/>
          </a:p>
          <a:p>
            <a:r>
              <a:rPr lang="zh-TW" altLang="en-US" dirty="0"/>
              <a:t>注意群組消息，遵守各個文件繳交、辦理截止日期</a:t>
            </a:r>
            <a:endParaRPr lang="en-US" altLang="zh-TW" dirty="0"/>
          </a:p>
          <a:p>
            <a:r>
              <a:rPr lang="zh-TW" altLang="en-US" dirty="0"/>
              <a:t>有疑問請在群組內提出，你的問題可能也是別人的問題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388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2A82C8-86D0-47E7-BE9D-7D46084D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828" y="1499369"/>
            <a:ext cx="3110343" cy="855904"/>
          </a:xfrm>
        </p:spPr>
        <p:txBody>
          <a:bodyPr/>
          <a:lstStyle/>
          <a:p>
            <a:r>
              <a:rPr lang="zh-TW" altLang="en-US" dirty="0"/>
              <a:t>自我介紹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DFA218-BA3D-424E-97EA-7258825C7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姓名：林錦蓮 </a:t>
            </a:r>
            <a:r>
              <a:rPr lang="en-US" altLang="zh-TW" dirty="0"/>
              <a:t>Tina</a:t>
            </a:r>
            <a:r>
              <a:rPr lang="zh-TW" altLang="en-US" dirty="0"/>
              <a:t>   </a:t>
            </a:r>
            <a:r>
              <a:rPr lang="en-US" altLang="zh-TW" dirty="0"/>
              <a:t>MBTI</a:t>
            </a:r>
            <a:r>
              <a:rPr lang="zh-TW" altLang="en-US" dirty="0"/>
              <a:t>：</a:t>
            </a:r>
            <a:r>
              <a:rPr lang="en-US" altLang="zh-TW" dirty="0"/>
              <a:t>INTP</a:t>
            </a:r>
          </a:p>
          <a:p>
            <a:r>
              <a:rPr lang="zh-TW" altLang="en-US" dirty="0"/>
              <a:t>學歷：淡江大學觀光系畢業</a:t>
            </a:r>
            <a:r>
              <a:rPr lang="en-US" altLang="zh-TW" dirty="0"/>
              <a:t>(105</a:t>
            </a:r>
            <a:r>
              <a:rPr lang="zh-TW" altLang="en-US" dirty="0"/>
              <a:t>級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聯絡</a:t>
            </a:r>
            <a:r>
              <a:rPr lang="en-US" altLang="zh-TW" dirty="0"/>
              <a:t>E-mail</a:t>
            </a:r>
            <a:r>
              <a:rPr lang="zh-TW" altLang="en-US" dirty="0"/>
              <a:t>：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162108@o365.tku.edu.tw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dirty="0"/>
              <a:t>Line</a:t>
            </a:r>
            <a:r>
              <a:rPr lang="zh-TW" altLang="en-US" dirty="0"/>
              <a:t>：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740990E-621E-4F5D-B650-8C5A2F611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4036291"/>
            <a:ext cx="2167082" cy="216708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34A96EA-0695-45EB-B725-2E37513AA3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" t="3093"/>
          <a:stretch/>
        </p:blipFill>
        <p:spPr>
          <a:xfrm rot="5400000">
            <a:off x="7468622" y="2875081"/>
            <a:ext cx="3728412" cy="2928944"/>
          </a:xfrm>
          <a:prstGeom prst="rect">
            <a:avLst/>
          </a:prstGeom>
        </p:spPr>
      </p:pic>
      <p:pic>
        <p:nvPicPr>
          <p:cNvPr id="7" name="圖片 6" descr="一張含有 卡通, 藝術, 圖解 的圖片&#10;&#10;自動產生的描述">
            <a:extLst>
              <a:ext uri="{FF2B5EF4-FFF2-40B4-BE49-F238E27FC236}">
                <a16:creationId xmlns:a16="http://schemas.microsoft.com/office/drawing/2014/main" id="{6F50E6FD-1DB2-71F5-3C17-556F2E492C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98" y="2556932"/>
            <a:ext cx="1127003" cy="147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3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7F71997-13A5-459A-8E29-CB554506A2CB}"/>
              </a:ext>
            </a:extLst>
          </p:cNvPr>
          <p:cNvSpPr/>
          <p:nvPr/>
        </p:nvSpPr>
        <p:spPr>
          <a:xfrm>
            <a:off x="3152974" y="2151727"/>
            <a:ext cx="58860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1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Q&amp;A</a:t>
            </a:r>
            <a:endParaRPr lang="zh-TW" altLang="en-US" sz="1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97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977D37-E850-4F08-97FB-FD89964D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選課系統介紹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9B7AD6-499E-4AFB-A44A-C64C40951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我要修那些學分？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系統怎麼用？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搶課有什麼技巧？</a:t>
            </a:r>
          </a:p>
        </p:txBody>
      </p:sp>
    </p:spTree>
    <p:extLst>
      <p:ext uri="{BB962C8B-B14F-4D97-AF65-F5344CB8AC3E}">
        <p14:creationId xmlns:p14="http://schemas.microsoft.com/office/powerpoint/2010/main" val="15784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8DC717A8-B369-462D-8359-DC72541460CA}"/>
              </a:ext>
            </a:extLst>
          </p:cNvPr>
          <p:cNvSpPr txBox="1">
            <a:spLocks/>
          </p:cNvSpPr>
          <p:nvPr/>
        </p:nvSpPr>
        <p:spPr>
          <a:xfrm>
            <a:off x="731983" y="1083731"/>
            <a:ext cx="4754416" cy="6804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我要修哪些學分？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A1A61089-209D-426B-86CD-1C88DD942EAF}"/>
              </a:ext>
            </a:extLst>
          </p:cNvPr>
          <p:cNvSpPr txBox="1">
            <a:spLocks/>
          </p:cNvSpPr>
          <p:nvPr/>
        </p:nvSpPr>
        <p:spPr>
          <a:xfrm>
            <a:off x="824347" y="2455333"/>
            <a:ext cx="10471726" cy="331893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113</a:t>
            </a:r>
            <a:r>
              <a:rPr lang="zh-TW" altLang="en-US" dirty="0"/>
              <a:t>學年度入學新生必修科目表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淡江大學官網 </a:t>
            </a:r>
            <a:r>
              <a:rPr lang="zh-TW" altLang="en-US" dirty="0">
                <a:latin typeface="新細明體" panose="02020500000000000000" pitchFamily="18" charset="-120"/>
              </a:rPr>
              <a:t>→ 學術單位 → 國際事務學院 → </a:t>
            </a:r>
            <a:r>
              <a:rPr lang="zh-TW" altLang="en-US" dirty="0"/>
              <a:t>觀光系系官網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/>
              <a:t> 課程規劃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/>
              <a:t> 必修</a:t>
            </a:r>
            <a:r>
              <a:rPr lang="en-US" altLang="zh-TW" dirty="0"/>
              <a:t>/</a:t>
            </a:r>
            <a:r>
              <a:rPr lang="zh-TW" altLang="en-US" dirty="0"/>
              <a:t>選修科目表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https://www.itm.tku.edu.tw/</a:t>
            </a:r>
            <a:endParaRPr lang="en-US" altLang="zh-TW" dirty="0">
              <a:solidFill>
                <a:srgbClr val="0070C0"/>
              </a:solidFill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745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857A3E-8FD9-443B-BC2F-D2CBEA40F4EA}"/>
              </a:ext>
            </a:extLst>
          </p:cNvPr>
          <p:cNvSpPr txBox="1">
            <a:spLocks/>
          </p:cNvSpPr>
          <p:nvPr/>
        </p:nvSpPr>
        <p:spPr>
          <a:xfrm>
            <a:off x="731983" y="1083731"/>
            <a:ext cx="3784599" cy="6804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系統怎麼用？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894E24-0389-4389-B742-AB8C42F9819A}"/>
              </a:ext>
            </a:extLst>
          </p:cNvPr>
          <p:cNvSpPr txBox="1">
            <a:spLocks/>
          </p:cNvSpPr>
          <p:nvPr/>
        </p:nvSpPr>
        <p:spPr>
          <a:xfrm>
            <a:off x="824347" y="1948873"/>
            <a:ext cx="9601196" cy="382539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正式開始選課前，</a:t>
            </a:r>
            <a:r>
              <a:rPr lang="zh-TW" altLang="en-US" b="1" dirty="0">
                <a:solidFill>
                  <a:srgbClr val="FF0000"/>
                </a:solidFill>
              </a:rPr>
              <a:t>課程查詢系統</a:t>
            </a:r>
            <a:endParaRPr lang="en-US" altLang="zh-TW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tx1"/>
                </a:solidFill>
              </a:rPr>
              <a:t>    </a:t>
            </a:r>
            <a:r>
              <a:rPr lang="zh-TW" altLang="en-US" dirty="0">
                <a:solidFill>
                  <a:schemeClr val="tx1"/>
                </a:solidFill>
              </a:rPr>
              <a:t>淡江大學官網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身分入口 學生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常用連結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b="1" dirty="0">
                <a:solidFill>
                  <a:schemeClr val="tx1"/>
                </a:solidFill>
              </a:rPr>
              <a:t>課程查詢系統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https://esquery.tku.edu.tw/acad/</a:t>
            </a:r>
            <a:endParaRPr lang="en-US" altLang="zh-TW" dirty="0">
              <a:solidFill>
                <a:srgbClr val="0070C0"/>
              </a:solidFill>
            </a:endParaRPr>
          </a:p>
          <a:p>
            <a:endParaRPr lang="en-US" altLang="zh-TW" dirty="0"/>
          </a:p>
          <a:p>
            <a:r>
              <a:rPr lang="zh-TW" altLang="en-US" dirty="0"/>
              <a:t>正式選課期間，</a:t>
            </a:r>
            <a:r>
              <a:rPr lang="zh-TW" altLang="en-US" b="1" dirty="0">
                <a:solidFill>
                  <a:srgbClr val="FF0000"/>
                </a:solidFill>
              </a:rPr>
              <a:t>網路選課系統</a:t>
            </a:r>
            <a:endParaRPr lang="en-US" altLang="zh-TW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   淡江大學官網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身分入口 學生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常用連結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b="1" dirty="0">
                <a:solidFill>
                  <a:schemeClr val="tx1"/>
                </a:solidFill>
              </a:rPr>
              <a:t>網路選課系統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https://www.ais.tku.edu.tw/elecos/</a:t>
            </a:r>
            <a:endParaRPr lang="en-US" altLang="zh-TW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3FDFED-020F-4A5C-B1E8-B345989F3AE1}"/>
              </a:ext>
            </a:extLst>
          </p:cNvPr>
          <p:cNvSpPr txBox="1">
            <a:spLocks/>
          </p:cNvSpPr>
          <p:nvPr/>
        </p:nvSpPr>
        <p:spPr>
          <a:xfrm>
            <a:off x="685802" y="695804"/>
            <a:ext cx="3784599" cy="6804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課程查詢系統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CF195B7-8A7B-4B15-A234-9E7BDC069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57" y="1552561"/>
            <a:ext cx="8859486" cy="4344006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CECA8881-8F2C-486F-883C-470544DC9BC9}"/>
              </a:ext>
            </a:extLst>
          </p:cNvPr>
          <p:cNvSpPr/>
          <p:nvPr/>
        </p:nvSpPr>
        <p:spPr>
          <a:xfrm>
            <a:off x="3713018" y="3297382"/>
            <a:ext cx="1791855" cy="4156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56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921BA1B-CA03-4B57-93C3-63A22C203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92" y="696609"/>
            <a:ext cx="7391215" cy="5464781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D9CC2CFD-D272-4F2D-B39D-DC273D1B3FEC}"/>
              </a:ext>
            </a:extLst>
          </p:cNvPr>
          <p:cNvSpPr/>
          <p:nvPr/>
        </p:nvSpPr>
        <p:spPr>
          <a:xfrm>
            <a:off x="2595418" y="1542473"/>
            <a:ext cx="6151418" cy="3602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17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D8068A8-D15E-418B-BE22-B483891F5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970"/>
          <a:stretch/>
        </p:blipFill>
        <p:spPr>
          <a:xfrm>
            <a:off x="1874982" y="530839"/>
            <a:ext cx="8442036" cy="5796322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041F5F15-A4D0-4E3F-AE19-CA64C8796B67}"/>
              </a:ext>
            </a:extLst>
          </p:cNvPr>
          <p:cNvSpPr/>
          <p:nvPr/>
        </p:nvSpPr>
        <p:spPr>
          <a:xfrm>
            <a:off x="2632364" y="1727200"/>
            <a:ext cx="785091" cy="42764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57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857A3E-8FD9-443B-BC2F-D2CBEA40F4EA}"/>
              </a:ext>
            </a:extLst>
          </p:cNvPr>
          <p:cNvSpPr txBox="1">
            <a:spLocks/>
          </p:cNvSpPr>
          <p:nvPr/>
        </p:nvSpPr>
        <p:spPr>
          <a:xfrm>
            <a:off x="731983" y="1083731"/>
            <a:ext cx="3784599" cy="6804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系統怎麼用？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894E24-0389-4389-B742-AB8C42F9819A}"/>
              </a:ext>
            </a:extLst>
          </p:cNvPr>
          <p:cNvSpPr txBox="1">
            <a:spLocks/>
          </p:cNvSpPr>
          <p:nvPr/>
        </p:nvSpPr>
        <p:spPr>
          <a:xfrm>
            <a:off x="824347" y="1948873"/>
            <a:ext cx="9601196" cy="382539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正式開始選課前，</a:t>
            </a:r>
            <a:r>
              <a:rPr lang="zh-TW" altLang="en-US" b="1" dirty="0">
                <a:solidFill>
                  <a:srgbClr val="FF0000"/>
                </a:solidFill>
              </a:rPr>
              <a:t>課程查詢系統</a:t>
            </a:r>
            <a:endParaRPr lang="en-US" altLang="zh-TW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tx1"/>
                </a:solidFill>
              </a:rPr>
              <a:t>    </a:t>
            </a:r>
            <a:r>
              <a:rPr lang="zh-TW" altLang="en-US" dirty="0">
                <a:solidFill>
                  <a:schemeClr val="tx1"/>
                </a:solidFill>
              </a:rPr>
              <a:t>淡江大學官網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身分入口 學生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常用連結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b="1" dirty="0">
                <a:solidFill>
                  <a:schemeClr val="tx1"/>
                </a:solidFill>
              </a:rPr>
              <a:t>課程查詢系統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https://esquery.tku.edu.tw/acad/</a:t>
            </a:r>
            <a:endParaRPr lang="en-US" altLang="zh-TW" dirty="0">
              <a:solidFill>
                <a:srgbClr val="0070C0"/>
              </a:solidFill>
            </a:endParaRPr>
          </a:p>
          <a:p>
            <a:endParaRPr lang="en-US" altLang="zh-TW" dirty="0"/>
          </a:p>
          <a:p>
            <a:r>
              <a:rPr lang="zh-TW" altLang="en-US" dirty="0"/>
              <a:t>正式選課期間，</a:t>
            </a:r>
            <a:r>
              <a:rPr lang="zh-TW" altLang="en-US" b="1" dirty="0">
                <a:solidFill>
                  <a:srgbClr val="FF0000"/>
                </a:solidFill>
              </a:rPr>
              <a:t>網路選課系統</a:t>
            </a:r>
            <a:endParaRPr lang="en-US" altLang="zh-TW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   淡江大學官網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身分入口 學生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常用連結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b="1" dirty="0">
                <a:solidFill>
                  <a:schemeClr val="tx1"/>
                </a:solidFill>
              </a:rPr>
              <a:t>網路選課系統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https://www.ais.tku.edu.tw/elecos/</a:t>
            </a:r>
            <a:endParaRPr lang="en-US" altLang="zh-TW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1347</TotalTime>
  <Words>909</Words>
  <Application>Microsoft Office PowerPoint</Application>
  <PresentationFormat>寬螢幕</PresentationFormat>
  <Paragraphs>93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新細明體</vt:lpstr>
      <vt:lpstr>Arial</vt:lpstr>
      <vt:lpstr>Arial</vt:lpstr>
      <vt:lpstr>Garamond</vt:lpstr>
      <vt:lpstr>有機</vt:lpstr>
      <vt:lpstr>國際觀光管理學系</vt:lpstr>
      <vt:lpstr>自我介紹</vt:lpstr>
      <vt:lpstr>選課系統介紹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外語學門學分抵免</vt:lpstr>
      <vt:lpstr>PowerPoint 簡報</vt:lpstr>
      <vt:lpstr>PowerPoint 簡報</vt:lpstr>
      <vt:lpstr>役男新生緩徵</vt:lpstr>
      <vt:lpstr>淡江大學新生學歷證件上傳系統</vt:lpstr>
      <vt:lpstr>2024「High Table Dinner」活動</vt:lpstr>
      <vt:lpstr>來自學姐的小叮嚀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國際觀光管理學系</dc:title>
  <dc:creator>林錦蓮</dc:creator>
  <cp:lastModifiedBy>林錦蓮</cp:lastModifiedBy>
  <cp:revision>96</cp:revision>
  <dcterms:created xsi:type="dcterms:W3CDTF">2022-08-29T02:07:26Z</dcterms:created>
  <dcterms:modified xsi:type="dcterms:W3CDTF">2024-09-09T05:29:38Z</dcterms:modified>
</cp:coreProperties>
</file>