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3" r:id="rId2"/>
    <p:sldId id="406" r:id="rId3"/>
    <p:sldId id="398" r:id="rId4"/>
    <p:sldId id="403" r:id="rId5"/>
    <p:sldId id="400" r:id="rId6"/>
    <p:sldId id="405" r:id="rId7"/>
    <p:sldId id="402" r:id="rId8"/>
    <p:sldId id="401" r:id="rId9"/>
    <p:sldId id="285" r:id="rId10"/>
    <p:sldId id="264" r:id="rId11"/>
    <p:sldId id="322" r:id="rId12"/>
    <p:sldId id="409" r:id="rId13"/>
    <p:sldId id="408" r:id="rId14"/>
    <p:sldId id="287" r:id="rId15"/>
    <p:sldId id="377" r:id="rId16"/>
    <p:sldId id="263" r:id="rId17"/>
    <p:sldId id="300" r:id="rId18"/>
    <p:sldId id="301" r:id="rId19"/>
    <p:sldId id="302" r:id="rId20"/>
    <p:sldId id="293" r:id="rId21"/>
    <p:sldId id="295" r:id="rId22"/>
    <p:sldId id="296" r:id="rId23"/>
    <p:sldId id="383" r:id="rId24"/>
    <p:sldId id="379" r:id="rId25"/>
    <p:sldId id="380" r:id="rId26"/>
    <p:sldId id="404" r:id="rId27"/>
    <p:sldId id="410" r:id="rId28"/>
    <p:sldId id="41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99FF"/>
    <a:srgbClr val="CCECFF"/>
    <a:srgbClr val="FFFFCC"/>
    <a:srgbClr val="FF99CC"/>
    <a:srgbClr val="FF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102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B72E30-A81C-4461-BD29-39448488E00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AD9AAF2-3660-4649-AD38-2CDF528D2080}">
      <dgm:prSet phldrT="[文字]" custT="1"/>
      <dgm:spPr/>
      <dgm:t>
        <a:bodyPr/>
        <a:lstStyle/>
        <a:p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修畢</a:t>
          </a:r>
          <a:r>
            <a: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128</a:t>
          </a:r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學分</a:t>
          </a:r>
          <a:endParaRPr lang="en-US" altLang="zh-TW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r>
            <a: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(128 credit hours)</a:t>
          </a:r>
          <a:endParaRPr lang="zh-TW" altLang="en-US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5B73210-B707-4274-A8A3-69562C7CF6B7}" type="parTrans" cxnId="{936B0860-7AEC-4C37-87C8-56BF455D3E1F}">
      <dgm:prSet/>
      <dgm:spPr/>
      <dgm:t>
        <a:bodyPr/>
        <a:lstStyle/>
        <a:p>
          <a:endParaRPr lang="zh-TW" altLang="en-US"/>
        </a:p>
      </dgm:t>
    </dgm:pt>
    <dgm:pt modelId="{EAB94E62-F547-41D2-BB34-B9292B9A855D}" type="sibTrans" cxnId="{936B0860-7AEC-4C37-87C8-56BF455D3E1F}">
      <dgm:prSet/>
      <dgm:spPr/>
      <dgm:t>
        <a:bodyPr/>
        <a:lstStyle/>
        <a:p>
          <a:endParaRPr lang="zh-TW" altLang="en-US"/>
        </a:p>
      </dgm:t>
    </dgm:pt>
    <dgm:pt modelId="{2BAE3F3A-7723-4470-BF80-7E4247EAC34F}">
      <dgm:prSet phldrT="[文字]" custT="1"/>
      <dgm:spPr/>
      <dgm:t>
        <a:bodyPr/>
        <a:lstStyle/>
        <a:p>
          <a:pPr>
            <a:spcAft>
              <a:spcPts val="600"/>
            </a:spcAft>
          </a:pPr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自費完成</a:t>
          </a:r>
          <a:endParaRPr lang="en-US" altLang="zh-TW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spcAft>
              <a:spcPts val="600"/>
            </a:spcAft>
          </a:pPr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大三出國學業</a:t>
          </a:r>
        </a:p>
      </dgm:t>
    </dgm:pt>
    <dgm:pt modelId="{A3F93B8B-149B-45F7-A107-0E6148ED0AF8}" type="parTrans" cxnId="{35FC3EAF-0FE9-4812-81EA-D17025620213}">
      <dgm:prSet/>
      <dgm:spPr/>
      <dgm:t>
        <a:bodyPr/>
        <a:lstStyle/>
        <a:p>
          <a:endParaRPr lang="zh-TW" altLang="en-US"/>
        </a:p>
      </dgm:t>
    </dgm:pt>
    <dgm:pt modelId="{7CCDA567-19AD-4BE3-AD88-9BA5C7671CFB}" type="sibTrans" cxnId="{35FC3EAF-0FE9-4812-81EA-D17025620213}">
      <dgm:prSet/>
      <dgm:spPr/>
      <dgm:t>
        <a:bodyPr/>
        <a:lstStyle/>
        <a:p>
          <a:endParaRPr lang="zh-TW" altLang="en-US"/>
        </a:p>
      </dgm:t>
    </dgm:pt>
    <dgm:pt modelId="{838C3BD3-A40D-426E-888E-06399852D965}">
      <dgm:prSet phldrT="[文字]" custT="1"/>
      <dgm:spPr/>
      <dgm:t>
        <a:bodyPr/>
        <a:lstStyle/>
        <a:p>
          <a:pPr>
            <a:spcAft>
              <a:spcPts val="600"/>
            </a:spcAft>
          </a:pPr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考取觀光相關</a:t>
          </a:r>
          <a:endParaRPr lang="en-US" altLang="zh-TW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spcAft>
              <a:spcPts val="600"/>
            </a:spcAft>
          </a:pPr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證照乙張</a:t>
          </a:r>
          <a:endParaRPr lang="en-US" altLang="zh-TW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spcAft>
              <a:spcPts val="600"/>
            </a:spcAft>
          </a:pPr>
          <a:r>
            <a: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(1 certificate)</a:t>
          </a:r>
          <a:endParaRPr lang="zh-TW" altLang="en-US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7987CD94-6524-414E-A465-5E3E1B3CC5EC}" type="parTrans" cxnId="{03262A02-FB77-4E97-B81F-8170DE5A7604}">
      <dgm:prSet/>
      <dgm:spPr/>
      <dgm:t>
        <a:bodyPr/>
        <a:lstStyle/>
        <a:p>
          <a:endParaRPr lang="zh-TW" altLang="en-US"/>
        </a:p>
      </dgm:t>
    </dgm:pt>
    <dgm:pt modelId="{9123731C-5633-42E9-AE38-7FC862780156}" type="sibTrans" cxnId="{03262A02-FB77-4E97-B81F-8170DE5A7604}">
      <dgm:prSet/>
      <dgm:spPr/>
      <dgm:t>
        <a:bodyPr/>
        <a:lstStyle/>
        <a:p>
          <a:endParaRPr lang="zh-TW" altLang="en-US"/>
        </a:p>
      </dgm:t>
    </dgm:pt>
    <dgm:pt modelId="{99F02217-72B0-4C5E-9679-910DD38A5240}">
      <dgm:prSet phldrT="[文字]" custT="1"/>
      <dgm:spPr/>
      <dgm:t>
        <a:bodyPr/>
        <a:lstStyle/>
        <a:p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完成海外</a:t>
          </a:r>
          <a:r>
            <a: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/</a:t>
          </a:r>
          <a:r>
            <a:rPr lang="zh-TW" altLang="en-US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國內觀光產業實習</a:t>
          </a:r>
          <a:endParaRPr lang="en-US" altLang="zh-TW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r>
            <a: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(Internship)</a:t>
          </a:r>
          <a:endParaRPr lang="zh-TW" altLang="en-US" sz="32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1426DC6B-2421-4780-A12F-AA386905FA33}" type="parTrans" cxnId="{75F7B988-43F6-4BE8-8180-9F0448A8E3AA}">
      <dgm:prSet/>
      <dgm:spPr/>
      <dgm:t>
        <a:bodyPr/>
        <a:lstStyle/>
        <a:p>
          <a:endParaRPr lang="zh-TW" altLang="en-US"/>
        </a:p>
      </dgm:t>
    </dgm:pt>
    <dgm:pt modelId="{84FD365B-EAE2-4676-8B69-7A464F3A6DC5}" type="sibTrans" cxnId="{75F7B988-43F6-4BE8-8180-9F0448A8E3AA}">
      <dgm:prSet/>
      <dgm:spPr/>
      <dgm:t>
        <a:bodyPr/>
        <a:lstStyle/>
        <a:p>
          <a:endParaRPr lang="zh-TW" altLang="en-US"/>
        </a:p>
      </dgm:t>
    </dgm:pt>
    <dgm:pt modelId="{0C0AF88C-DA82-47B1-BA00-28572E18F519}">
      <dgm:prSet phldrT="[文字]" custT="1"/>
      <dgm:spPr/>
      <dgm:t>
        <a:bodyPr/>
        <a:lstStyle/>
        <a:p>
          <a:pPr>
            <a:spcAft>
              <a:spcPct val="35000"/>
            </a:spcAft>
          </a:pPr>
          <a:r>
            <a:rPr lang="zh-TW" altLang="en-US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通過英文畢業門檻</a:t>
          </a:r>
          <a:endParaRPr lang="en-US" altLang="zh-TW" sz="2800" b="1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>
            <a:spcAft>
              <a:spcPct val="35000"/>
            </a:spcAft>
          </a:pPr>
          <a:r>
            <a: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(Threshold level of English)</a:t>
          </a:r>
        </a:p>
        <a:p>
          <a:pPr>
            <a:spcAft>
              <a:spcPct val="35000"/>
            </a:spcAft>
          </a:pPr>
          <a:r>
            <a:rPr lang="en-US" altLang="zh-TW"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TOEIC 700 / IBT 61 / IELTS 5.5</a:t>
          </a:r>
        </a:p>
      </dgm:t>
    </dgm:pt>
    <dgm:pt modelId="{902C46F4-1501-453F-BB95-82E24935B51A}" type="parTrans" cxnId="{8C60C92E-6DAA-48F3-BC67-C5F982173F90}">
      <dgm:prSet/>
      <dgm:spPr/>
      <dgm:t>
        <a:bodyPr/>
        <a:lstStyle/>
        <a:p>
          <a:endParaRPr lang="zh-TW" altLang="en-US"/>
        </a:p>
      </dgm:t>
    </dgm:pt>
    <dgm:pt modelId="{E9F570E7-87CB-4719-B22C-F3EEED58694E}" type="sibTrans" cxnId="{8C60C92E-6DAA-48F3-BC67-C5F982173F90}">
      <dgm:prSet/>
      <dgm:spPr/>
      <dgm:t>
        <a:bodyPr/>
        <a:lstStyle/>
        <a:p>
          <a:endParaRPr lang="zh-TW" altLang="en-US"/>
        </a:p>
      </dgm:t>
    </dgm:pt>
    <dgm:pt modelId="{43BE2731-A806-472A-8EAC-7F7A1ECC3C81}" type="pres">
      <dgm:prSet presAssocID="{63B72E30-A81C-4461-BD29-39448488E004}" presName="diagram" presStyleCnt="0">
        <dgm:presLayoutVars>
          <dgm:dir/>
          <dgm:resizeHandles val="exact"/>
        </dgm:presLayoutVars>
      </dgm:prSet>
      <dgm:spPr/>
    </dgm:pt>
    <dgm:pt modelId="{FFD2F772-0117-4475-9670-6EF6EFAFCE2A}" type="pres">
      <dgm:prSet presAssocID="{3AD9AAF2-3660-4649-AD38-2CDF528D2080}" presName="node" presStyleLbl="node1" presStyleIdx="0" presStyleCnt="5">
        <dgm:presLayoutVars>
          <dgm:bulletEnabled val="1"/>
        </dgm:presLayoutVars>
      </dgm:prSet>
      <dgm:spPr/>
    </dgm:pt>
    <dgm:pt modelId="{26D66A88-3E34-4F35-8C1E-4408EF9BB47E}" type="pres">
      <dgm:prSet presAssocID="{EAB94E62-F547-41D2-BB34-B9292B9A855D}" presName="sibTrans" presStyleCnt="0"/>
      <dgm:spPr/>
    </dgm:pt>
    <dgm:pt modelId="{E7531610-B3D0-4172-9681-AB78DCA4FCDE}" type="pres">
      <dgm:prSet presAssocID="{2BAE3F3A-7723-4470-BF80-7E4247EAC34F}" presName="node" presStyleLbl="node1" presStyleIdx="1" presStyleCnt="5">
        <dgm:presLayoutVars>
          <dgm:bulletEnabled val="1"/>
        </dgm:presLayoutVars>
      </dgm:prSet>
      <dgm:spPr/>
    </dgm:pt>
    <dgm:pt modelId="{06B8B6A2-2C00-4151-9F4B-01BEF5EEC416}" type="pres">
      <dgm:prSet presAssocID="{7CCDA567-19AD-4BE3-AD88-9BA5C7671CFB}" presName="sibTrans" presStyleCnt="0"/>
      <dgm:spPr/>
    </dgm:pt>
    <dgm:pt modelId="{699448E7-21BE-462E-A032-48BFED12BE4C}" type="pres">
      <dgm:prSet presAssocID="{838C3BD3-A40D-426E-888E-06399852D965}" presName="node" presStyleLbl="node1" presStyleIdx="2" presStyleCnt="5">
        <dgm:presLayoutVars>
          <dgm:bulletEnabled val="1"/>
        </dgm:presLayoutVars>
      </dgm:prSet>
      <dgm:spPr/>
    </dgm:pt>
    <dgm:pt modelId="{30B1A041-9BF5-4171-B1F5-EAB79116F88C}" type="pres">
      <dgm:prSet presAssocID="{9123731C-5633-42E9-AE38-7FC862780156}" presName="sibTrans" presStyleCnt="0"/>
      <dgm:spPr/>
    </dgm:pt>
    <dgm:pt modelId="{075B83BD-8196-4C1B-B912-1EF47C565197}" type="pres">
      <dgm:prSet presAssocID="{99F02217-72B0-4C5E-9679-910DD38A5240}" presName="node" presStyleLbl="node1" presStyleIdx="3" presStyleCnt="5">
        <dgm:presLayoutVars>
          <dgm:bulletEnabled val="1"/>
        </dgm:presLayoutVars>
      </dgm:prSet>
      <dgm:spPr/>
    </dgm:pt>
    <dgm:pt modelId="{C981EC91-4E09-468F-81FF-4C2412B06C23}" type="pres">
      <dgm:prSet presAssocID="{84FD365B-EAE2-4676-8B69-7A464F3A6DC5}" presName="sibTrans" presStyleCnt="0"/>
      <dgm:spPr/>
    </dgm:pt>
    <dgm:pt modelId="{22C060E3-E6F3-4528-A9A6-DB2AAF756959}" type="pres">
      <dgm:prSet presAssocID="{0C0AF88C-DA82-47B1-BA00-28572E18F519}" presName="node" presStyleLbl="node1" presStyleIdx="4" presStyleCnt="5" custScaleX="124726" custLinFactNeighborX="1448" custLinFactNeighborY="-791">
        <dgm:presLayoutVars>
          <dgm:bulletEnabled val="1"/>
        </dgm:presLayoutVars>
      </dgm:prSet>
      <dgm:spPr/>
    </dgm:pt>
  </dgm:ptLst>
  <dgm:cxnLst>
    <dgm:cxn modelId="{03262A02-FB77-4E97-B81F-8170DE5A7604}" srcId="{63B72E30-A81C-4461-BD29-39448488E004}" destId="{838C3BD3-A40D-426E-888E-06399852D965}" srcOrd="2" destOrd="0" parTransId="{7987CD94-6524-414E-A465-5E3E1B3CC5EC}" sibTransId="{9123731C-5633-42E9-AE38-7FC862780156}"/>
    <dgm:cxn modelId="{E2707720-8D72-49E1-B64B-AF57F29EAE9B}" type="presOf" srcId="{0C0AF88C-DA82-47B1-BA00-28572E18F519}" destId="{22C060E3-E6F3-4528-A9A6-DB2AAF756959}" srcOrd="0" destOrd="0" presId="urn:microsoft.com/office/officeart/2005/8/layout/default"/>
    <dgm:cxn modelId="{8C60C92E-6DAA-48F3-BC67-C5F982173F90}" srcId="{63B72E30-A81C-4461-BD29-39448488E004}" destId="{0C0AF88C-DA82-47B1-BA00-28572E18F519}" srcOrd="4" destOrd="0" parTransId="{902C46F4-1501-453F-BB95-82E24935B51A}" sibTransId="{E9F570E7-87CB-4719-B22C-F3EEED58694E}"/>
    <dgm:cxn modelId="{563B815F-AF7E-41A4-97FD-E2989089850F}" type="presOf" srcId="{99F02217-72B0-4C5E-9679-910DD38A5240}" destId="{075B83BD-8196-4C1B-B912-1EF47C565197}" srcOrd="0" destOrd="0" presId="urn:microsoft.com/office/officeart/2005/8/layout/default"/>
    <dgm:cxn modelId="{936B0860-7AEC-4C37-87C8-56BF455D3E1F}" srcId="{63B72E30-A81C-4461-BD29-39448488E004}" destId="{3AD9AAF2-3660-4649-AD38-2CDF528D2080}" srcOrd="0" destOrd="0" parTransId="{A5B73210-B707-4274-A8A3-69562C7CF6B7}" sibTransId="{EAB94E62-F547-41D2-BB34-B9292B9A855D}"/>
    <dgm:cxn modelId="{A7EE1373-11AC-4C30-8D15-6B7A97EB8FB3}" type="presOf" srcId="{2BAE3F3A-7723-4470-BF80-7E4247EAC34F}" destId="{E7531610-B3D0-4172-9681-AB78DCA4FCDE}" srcOrd="0" destOrd="0" presId="urn:microsoft.com/office/officeart/2005/8/layout/default"/>
    <dgm:cxn modelId="{3C690583-C4FC-4321-BAE9-274A4A15D4FD}" type="presOf" srcId="{3AD9AAF2-3660-4649-AD38-2CDF528D2080}" destId="{FFD2F772-0117-4475-9670-6EF6EFAFCE2A}" srcOrd="0" destOrd="0" presId="urn:microsoft.com/office/officeart/2005/8/layout/default"/>
    <dgm:cxn modelId="{75F7B988-43F6-4BE8-8180-9F0448A8E3AA}" srcId="{63B72E30-A81C-4461-BD29-39448488E004}" destId="{99F02217-72B0-4C5E-9679-910DD38A5240}" srcOrd="3" destOrd="0" parTransId="{1426DC6B-2421-4780-A12F-AA386905FA33}" sibTransId="{84FD365B-EAE2-4676-8B69-7A464F3A6DC5}"/>
    <dgm:cxn modelId="{35FC3EAF-0FE9-4812-81EA-D17025620213}" srcId="{63B72E30-A81C-4461-BD29-39448488E004}" destId="{2BAE3F3A-7723-4470-BF80-7E4247EAC34F}" srcOrd="1" destOrd="0" parTransId="{A3F93B8B-149B-45F7-A107-0E6148ED0AF8}" sibTransId="{7CCDA567-19AD-4BE3-AD88-9BA5C7671CFB}"/>
    <dgm:cxn modelId="{E06FF8DD-A4D5-4B57-840C-16200C56A9B7}" type="presOf" srcId="{63B72E30-A81C-4461-BD29-39448488E004}" destId="{43BE2731-A806-472A-8EAC-7F7A1ECC3C81}" srcOrd="0" destOrd="0" presId="urn:microsoft.com/office/officeart/2005/8/layout/default"/>
    <dgm:cxn modelId="{AAC6EDE1-3670-482D-8230-EBC47FA9481B}" type="presOf" srcId="{838C3BD3-A40D-426E-888E-06399852D965}" destId="{699448E7-21BE-462E-A032-48BFED12BE4C}" srcOrd="0" destOrd="0" presId="urn:microsoft.com/office/officeart/2005/8/layout/default"/>
    <dgm:cxn modelId="{DE163B31-E482-407D-B45E-21137D7E13A5}" type="presParOf" srcId="{43BE2731-A806-472A-8EAC-7F7A1ECC3C81}" destId="{FFD2F772-0117-4475-9670-6EF6EFAFCE2A}" srcOrd="0" destOrd="0" presId="urn:microsoft.com/office/officeart/2005/8/layout/default"/>
    <dgm:cxn modelId="{61AECEAB-DC22-453E-8AEB-2FDF86EB6E4F}" type="presParOf" srcId="{43BE2731-A806-472A-8EAC-7F7A1ECC3C81}" destId="{26D66A88-3E34-4F35-8C1E-4408EF9BB47E}" srcOrd="1" destOrd="0" presId="urn:microsoft.com/office/officeart/2005/8/layout/default"/>
    <dgm:cxn modelId="{FC547B30-FA1A-4B21-BFB0-D22091E9B386}" type="presParOf" srcId="{43BE2731-A806-472A-8EAC-7F7A1ECC3C81}" destId="{E7531610-B3D0-4172-9681-AB78DCA4FCDE}" srcOrd="2" destOrd="0" presId="urn:microsoft.com/office/officeart/2005/8/layout/default"/>
    <dgm:cxn modelId="{E4377F65-9F57-4F73-99ED-F8321890C6F5}" type="presParOf" srcId="{43BE2731-A806-472A-8EAC-7F7A1ECC3C81}" destId="{06B8B6A2-2C00-4151-9F4B-01BEF5EEC416}" srcOrd="3" destOrd="0" presId="urn:microsoft.com/office/officeart/2005/8/layout/default"/>
    <dgm:cxn modelId="{2F360832-FD17-46D4-8A1E-EA3AE3069863}" type="presParOf" srcId="{43BE2731-A806-472A-8EAC-7F7A1ECC3C81}" destId="{699448E7-21BE-462E-A032-48BFED12BE4C}" srcOrd="4" destOrd="0" presId="urn:microsoft.com/office/officeart/2005/8/layout/default"/>
    <dgm:cxn modelId="{EC8109F6-EDFF-4F79-98B3-E401C2370D6C}" type="presParOf" srcId="{43BE2731-A806-472A-8EAC-7F7A1ECC3C81}" destId="{30B1A041-9BF5-4171-B1F5-EAB79116F88C}" srcOrd="5" destOrd="0" presId="urn:microsoft.com/office/officeart/2005/8/layout/default"/>
    <dgm:cxn modelId="{31A269C3-9436-4383-9EB7-DBE054ADE1CC}" type="presParOf" srcId="{43BE2731-A806-472A-8EAC-7F7A1ECC3C81}" destId="{075B83BD-8196-4C1B-B912-1EF47C565197}" srcOrd="6" destOrd="0" presId="urn:microsoft.com/office/officeart/2005/8/layout/default"/>
    <dgm:cxn modelId="{F7F8EBC3-E6D9-4E88-A81F-6A212A9E545F}" type="presParOf" srcId="{43BE2731-A806-472A-8EAC-7F7A1ECC3C81}" destId="{C981EC91-4E09-468F-81FF-4C2412B06C23}" srcOrd="7" destOrd="0" presId="urn:microsoft.com/office/officeart/2005/8/layout/default"/>
    <dgm:cxn modelId="{C916AB83-541C-4879-94A7-EBB0304667BD}" type="presParOf" srcId="{43BE2731-A806-472A-8EAC-7F7A1ECC3C81}" destId="{22C060E3-E6F3-4528-A9A6-DB2AAF7569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2F772-0117-4475-9670-6EF6EFAFCE2A}">
      <dsp:nvSpPr>
        <dsp:cNvPr id="0" name=""/>
        <dsp:cNvSpPr/>
      </dsp:nvSpPr>
      <dsp:spPr>
        <a:xfrm>
          <a:off x="0" y="691725"/>
          <a:ext cx="3104011" cy="1862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修畢</a:t>
          </a:r>
          <a:r>
            <a:rPr lang="en-US" altLang="zh-TW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128</a:t>
          </a: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學分</a:t>
          </a:r>
          <a:endParaRPr lang="en-US" altLang="zh-TW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(128 credit hours)</a:t>
          </a:r>
          <a:endParaRPr lang="zh-TW" altLang="en-US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0" y="691725"/>
        <a:ext cx="3104011" cy="1862407"/>
      </dsp:txXfrm>
    </dsp:sp>
    <dsp:sp modelId="{E7531610-B3D0-4172-9681-AB78DCA4FCDE}">
      <dsp:nvSpPr>
        <dsp:cNvPr id="0" name=""/>
        <dsp:cNvSpPr/>
      </dsp:nvSpPr>
      <dsp:spPr>
        <a:xfrm>
          <a:off x="3414413" y="691725"/>
          <a:ext cx="3104011" cy="18624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自費完成</a:t>
          </a:r>
          <a:endParaRPr lang="en-US" altLang="zh-TW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大三出國學業</a:t>
          </a:r>
        </a:p>
      </dsp:txBody>
      <dsp:txXfrm>
        <a:off x="3414413" y="691725"/>
        <a:ext cx="3104011" cy="1862407"/>
      </dsp:txXfrm>
    </dsp:sp>
    <dsp:sp modelId="{699448E7-21BE-462E-A032-48BFED12BE4C}">
      <dsp:nvSpPr>
        <dsp:cNvPr id="0" name=""/>
        <dsp:cNvSpPr/>
      </dsp:nvSpPr>
      <dsp:spPr>
        <a:xfrm>
          <a:off x="6828826" y="691725"/>
          <a:ext cx="3104011" cy="1862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考取觀光相關</a:t>
          </a:r>
          <a:endParaRPr lang="en-US" altLang="zh-TW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證照乙張</a:t>
          </a:r>
          <a:endParaRPr lang="en-US" altLang="zh-TW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(1 certificate)</a:t>
          </a:r>
          <a:endParaRPr lang="zh-TW" altLang="en-US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6828826" y="691725"/>
        <a:ext cx="3104011" cy="1862407"/>
      </dsp:txXfrm>
    </dsp:sp>
    <dsp:sp modelId="{075B83BD-8196-4C1B-B912-1EF47C565197}">
      <dsp:nvSpPr>
        <dsp:cNvPr id="0" name=""/>
        <dsp:cNvSpPr/>
      </dsp:nvSpPr>
      <dsp:spPr>
        <a:xfrm>
          <a:off x="1323457" y="2864534"/>
          <a:ext cx="3104011" cy="1862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完成海外</a:t>
          </a:r>
          <a:r>
            <a:rPr lang="en-US" altLang="zh-TW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/</a:t>
          </a:r>
          <a:r>
            <a:rPr lang="zh-TW" altLang="en-US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國內觀光產業實習</a:t>
          </a:r>
          <a:endParaRPr lang="en-US" altLang="zh-TW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(Internship)</a:t>
          </a:r>
          <a:endParaRPr lang="zh-TW" altLang="en-US" sz="32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sp:txBody>
      <dsp:txXfrm>
        <a:off x="1323457" y="2864534"/>
        <a:ext cx="3104011" cy="1862407"/>
      </dsp:txXfrm>
    </dsp:sp>
    <dsp:sp modelId="{22C060E3-E6F3-4528-A9A6-DB2AAF756959}">
      <dsp:nvSpPr>
        <dsp:cNvPr id="0" name=""/>
        <dsp:cNvSpPr/>
      </dsp:nvSpPr>
      <dsp:spPr>
        <a:xfrm>
          <a:off x="4782816" y="2849802"/>
          <a:ext cx="3871509" cy="18624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通過英文畢業門檻</a:t>
          </a:r>
          <a:endParaRPr lang="en-US" altLang="zh-TW" sz="2800" b="1" kern="1200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(Threshold level of English)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TOEIC 700 / IBT 61 / IELTS 5.5</a:t>
          </a:r>
        </a:p>
      </dsp:txBody>
      <dsp:txXfrm>
        <a:off x="4782816" y="2849802"/>
        <a:ext cx="3871509" cy="1862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EDF17-4A7F-4E0F-941B-DA5D200D1F74}" type="datetimeFigureOut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1D4B3-684A-4453-8489-45D1F6AE20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98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81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63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17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Dean of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 of International and Cross-Strait Affairs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B401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60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61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Department of International Business</a:t>
            </a:r>
          </a:p>
          <a:p>
            <a:r>
              <a:rPr lang="en-US" altLang="zh-TW" dirty="0"/>
              <a:t>Department of Global Politics and Economics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2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12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4B3-684A-4453-8489-45D1F6AE200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1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5CBB-5F04-4F5C-998E-4D542EA1E402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23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0B8A5-1E6F-4B90-A79D-2B71A4C4B6AA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80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99D5-C1ED-4304-B999-3CBDAD71093C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4A57-E448-4464-AF86-A40B25BECEF1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437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4BF5-6450-45AE-9A48-442127736E20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149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DD7B-F4F5-4D8E-94B1-87B4B3FD5C7C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548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F11D-3D40-4B37-961B-4F11E3A91793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878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F4E83-3CDD-41FB-B52D-5994A4051BE8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76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5FD5-AB50-43A2-91E4-0985BFAD0F65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10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5A1F-3E7E-4C76-A448-A64A9DCCD9AB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16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A1BD-0902-43BD-BDA6-7F183132A22B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08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33CE-BF91-4D99-ACA3-CDA996EE4A95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31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F2BF-EB50-4800-BD1F-04E3BB3876A4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70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F586-A794-4093-AB46-0D24D8D5C3BA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64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4FB3-4BB2-4981-B1D3-B3F67721EBA8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00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C3C99-3C4B-4AB0-9FCA-C08B86B0C9D7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63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8B4EE-4A4C-4B52-98D5-41A2790C47FF}" type="datetime1">
              <a:rPr lang="zh-TW" altLang="en-US" smtClean="0"/>
              <a:t>2023/9/7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BC55085-9CDE-481F-B1AE-3F6212FBC09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76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hyperlink" Target="http://spirit.tku.edu.tw:8088/x81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emf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188913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637" y="1656023"/>
            <a:ext cx="8208963" cy="1212850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國際觀光管理學系全英語學士班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21789870-B68B-4C47-A3ED-73AD2A999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18" y="527518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 新生系務講習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26397" y="8280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496306" y="3081097"/>
            <a:ext cx="98644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zh-TW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熱誠歡迎你</a:t>
            </a:r>
            <a:r>
              <a:rPr lang="en-US" altLang="zh-TW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</a:t>
            </a:r>
            <a:r>
              <a:rPr lang="zh-TW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妳的加入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4832364"/>
            <a:ext cx="2199167" cy="20098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77" y="4810847"/>
            <a:ext cx="2404023" cy="202387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375338" y="4891684"/>
            <a:ext cx="7221419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主持人</a:t>
            </a: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陳淑娟 教授</a:t>
            </a: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系主任</a:t>
            </a:r>
            <a:endParaRPr lang="en-US" altLang="zh-TW" sz="2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</a:t>
            </a: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Prof. Shu-</a:t>
            </a:r>
            <a:r>
              <a:rPr lang="en-US" altLang="zh-TW" sz="2600" b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Chuan</a:t>
            </a: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(Genie) Chen</a:t>
            </a:r>
            <a:endParaRPr lang="zh-TW" altLang="en-US" sz="2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" name="圖片 10" descr="mini_log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7662" y="82800"/>
            <a:ext cx="1283117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650ACED-7F62-46F8-B379-583D192A5F3A}"/>
              </a:ext>
            </a:extLst>
          </p:cNvPr>
          <p:cNvSpPr txBox="1"/>
          <p:nvPr/>
        </p:nvSpPr>
        <p:spPr>
          <a:xfrm>
            <a:off x="5089688" y="587869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2023.09.08</a:t>
            </a:r>
            <a:endParaRPr lang="zh-TW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2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42434" y="200447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62" y="662087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全大三出國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298DF04-0AF9-43B8-BB37-354DB93853B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44277" y="1573598"/>
            <a:ext cx="10179170" cy="1095309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ts val="4000"/>
              </a:lnSpc>
              <a:buClr>
                <a:srgbClr val="000000"/>
              </a:buClr>
              <a:buSzPct val="70000"/>
              <a:buFont typeface="Arial" panose="020B0604020202020204" pitchFamily="34" charset="0"/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觀光系的學生，大三需</a:t>
            </a:r>
            <a:r>
              <a:rPr lang="zh-TW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自費出國</a:t>
            </a:r>
            <a:r>
              <a:rPr lang="zh-TW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至本校指定姊妹校留學一年始可畢業，出國期間，仍應在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本校註冊且繳交本校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1/4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學雜費</a:t>
            </a:r>
            <a:r>
              <a:rPr lang="zh-TW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32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1">
            <a:extLst>
              <a:ext uri="{FF2B5EF4-FFF2-40B4-BE49-F238E27FC236}">
                <a16:creationId xmlns:a16="http://schemas.microsoft.com/office/drawing/2014/main" id="{FF27346F-3743-4D4C-8DAC-FB726C57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7" y="3678996"/>
            <a:ext cx="3241357" cy="507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0EE0B32-56F7-42A2-9C3E-0BC3E170E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55" y="3722234"/>
            <a:ext cx="3401601" cy="2496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9C32553-EB76-4CFF-942D-42E284FC1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14" y="3722235"/>
            <a:ext cx="3401601" cy="2496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175344" y="188912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57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手動輸入 1">
            <a:extLst>
              <a:ext uri="{FF2B5EF4-FFF2-40B4-BE49-F238E27FC236}">
                <a16:creationId xmlns:a16="http://schemas.microsoft.com/office/drawing/2014/main" id="{7D40033F-FDA1-4CB4-821A-2E384998F141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流程圖: 替代程序 16">
            <a:extLst>
              <a:ext uri="{FF2B5EF4-FFF2-40B4-BE49-F238E27FC236}">
                <a16:creationId xmlns:a16="http://schemas.microsoft.com/office/drawing/2014/main" id="{B6EDA154-A218-4496-A9E4-B48EBEF843DF}"/>
              </a:ext>
            </a:extLst>
          </p:cNvPr>
          <p:cNvSpPr/>
          <p:nvPr/>
        </p:nvSpPr>
        <p:spPr>
          <a:xfrm rot="10800000">
            <a:off x="284933" y="159154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33D17B-2354-448E-9601-2391DEB33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2" y="1074026"/>
            <a:ext cx="11167536" cy="540436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雙位數姊妹校選項</a:t>
            </a:r>
            <a:endParaRPr lang="en-US" altLang="zh-TW" sz="3200" b="1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r>
              <a:rPr lang="zh-TW" altLang="en-US" sz="2933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三軌併行</a:t>
            </a:r>
            <a:endParaRPr lang="en-US" altLang="zh-TW" sz="3200" b="1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zh-TW" altLang="en-US" sz="2667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交換生 </a:t>
            </a:r>
            <a:r>
              <a:rPr lang="en-US" altLang="zh-TW" sz="3600" b="1" dirty="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淡江學費</a:t>
            </a:r>
            <a:r>
              <a:rPr lang="zh-TW" altLang="en-US" sz="36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、海外就學一年</a:t>
            </a:r>
            <a:r>
              <a:rPr lang="en-US" altLang="zh-TW" sz="3600" b="1" dirty="0">
                <a:solidFill>
                  <a:srgbClr val="0066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  <a:endParaRPr lang="en-US" altLang="zh-TW" sz="3600" b="1" dirty="0">
              <a:solidFill>
                <a:srgbClr val="00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&gt;&gt;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111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位申請，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人通過申請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&gt;&gt;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在校學業成績總平均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75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分以上或系成績百分比前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40%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；經所屬系、院初選通過並獲推薦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D56DF6-60B9-8211-F0A4-8A7E46F0CC05}"/>
              </a:ext>
            </a:extLst>
          </p:cNvPr>
          <p:cNvSpPr txBox="1">
            <a:spLocks/>
          </p:cNvSpPr>
          <p:nvPr/>
        </p:nvSpPr>
        <p:spPr>
          <a:xfrm>
            <a:off x="11679768" y="6345768"/>
            <a:ext cx="512233" cy="51223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fld id="{00000000-1234-1234-1234-123412341234}" type="slidenum">
              <a:rPr lang="en" sz="1867"/>
              <a:pPr algn="ctr">
                <a:spcAft>
                  <a:spcPts val="800"/>
                </a:spcAft>
              </a:pPr>
              <a:t>11</a:t>
            </a:fld>
            <a:endParaRPr lang="en" sz="1867" dirty="0"/>
          </a:p>
        </p:txBody>
      </p:sp>
      <p:grpSp>
        <p:nvGrpSpPr>
          <p:cNvPr id="10" name="Google Shape;6957;p59">
            <a:extLst>
              <a:ext uri="{FF2B5EF4-FFF2-40B4-BE49-F238E27FC236}">
                <a16:creationId xmlns:a16="http://schemas.microsoft.com/office/drawing/2014/main" id="{7B37EBAD-1DFA-6D2C-C002-7554EECEC1B5}"/>
              </a:ext>
            </a:extLst>
          </p:cNvPr>
          <p:cNvGrpSpPr/>
          <p:nvPr/>
        </p:nvGrpSpPr>
        <p:grpSpPr>
          <a:xfrm>
            <a:off x="8677685" y="511420"/>
            <a:ext cx="1174779" cy="1215656"/>
            <a:chOff x="-60991775" y="3376900"/>
            <a:chExt cx="315850" cy="311150"/>
          </a:xfrm>
          <a:solidFill>
            <a:schemeClr val="accent1"/>
          </a:solidFill>
        </p:grpSpPr>
        <p:sp>
          <p:nvSpPr>
            <p:cNvPr id="11" name="Google Shape;6958;p59">
              <a:extLst>
                <a:ext uri="{FF2B5EF4-FFF2-40B4-BE49-F238E27FC236}">
                  <a16:creationId xmlns:a16="http://schemas.microsoft.com/office/drawing/2014/main" id="{52CAFE38-6A7E-CEFE-8F9A-E17558074AFB}"/>
                </a:ext>
              </a:extLst>
            </p:cNvPr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959;p59">
              <a:extLst>
                <a:ext uri="{FF2B5EF4-FFF2-40B4-BE49-F238E27FC236}">
                  <a16:creationId xmlns:a16="http://schemas.microsoft.com/office/drawing/2014/main" id="{DDCABE7D-40DD-CBA1-2533-FB780DB321EC}"/>
                </a:ext>
              </a:extLst>
            </p:cNvPr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6960;p59">
              <a:extLst>
                <a:ext uri="{FF2B5EF4-FFF2-40B4-BE49-F238E27FC236}">
                  <a16:creationId xmlns:a16="http://schemas.microsoft.com/office/drawing/2014/main" id="{942EDA15-48EE-8FD4-A244-C8F2C5246876}"/>
                </a:ext>
              </a:extLst>
            </p:cNvPr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" name="Google Shape;6580;p58">
            <a:extLst>
              <a:ext uri="{FF2B5EF4-FFF2-40B4-BE49-F238E27FC236}">
                <a16:creationId xmlns:a16="http://schemas.microsoft.com/office/drawing/2014/main" id="{48CC243C-9CE7-419D-3F24-826555669B4C}"/>
              </a:ext>
            </a:extLst>
          </p:cNvPr>
          <p:cNvGrpSpPr/>
          <p:nvPr/>
        </p:nvGrpSpPr>
        <p:grpSpPr>
          <a:xfrm rot="1416405">
            <a:off x="10489686" y="69425"/>
            <a:ext cx="1647096" cy="1430877"/>
            <a:chOff x="-40742750" y="3972175"/>
            <a:chExt cx="311125" cy="316825"/>
          </a:xfrm>
          <a:solidFill>
            <a:schemeClr val="accent1"/>
          </a:solidFill>
        </p:grpSpPr>
        <p:sp>
          <p:nvSpPr>
            <p:cNvPr id="15" name="Google Shape;6581;p58">
              <a:extLst>
                <a:ext uri="{FF2B5EF4-FFF2-40B4-BE49-F238E27FC236}">
                  <a16:creationId xmlns:a16="http://schemas.microsoft.com/office/drawing/2014/main" id="{1C4D2F99-3EC4-3E56-EB70-D24E7993142F}"/>
                </a:ext>
              </a:extLst>
            </p:cNvPr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582;p58">
              <a:extLst>
                <a:ext uri="{FF2B5EF4-FFF2-40B4-BE49-F238E27FC236}">
                  <a16:creationId xmlns:a16="http://schemas.microsoft.com/office/drawing/2014/main" id="{71ADA216-CD04-C100-3BF1-7C6E4D0ABCE2}"/>
                </a:ext>
              </a:extLst>
            </p:cNvPr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" name="標題 1">
            <a:extLst>
              <a:ext uri="{FF2B5EF4-FFF2-40B4-BE49-F238E27FC236}">
                <a16:creationId xmlns:a16="http://schemas.microsoft.com/office/drawing/2014/main" id="{EBBE31E2-54D2-458B-A789-55A3A480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00" y="197632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全大三出國</a:t>
            </a:r>
          </a:p>
        </p:txBody>
      </p:sp>
    </p:spTree>
    <p:extLst>
      <p:ext uri="{BB962C8B-B14F-4D97-AF65-F5344CB8AC3E}">
        <p14:creationId xmlns:p14="http://schemas.microsoft.com/office/powerpoint/2010/main" val="372961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手動輸入 1">
            <a:extLst>
              <a:ext uri="{FF2B5EF4-FFF2-40B4-BE49-F238E27FC236}">
                <a16:creationId xmlns:a16="http://schemas.microsoft.com/office/drawing/2014/main" id="{7D40033F-FDA1-4CB4-821A-2E384998F141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流程圖: 替代程序 16">
            <a:extLst>
              <a:ext uri="{FF2B5EF4-FFF2-40B4-BE49-F238E27FC236}">
                <a16:creationId xmlns:a16="http://schemas.microsoft.com/office/drawing/2014/main" id="{B6EDA154-A218-4496-A9E4-B48EBEF843DF}"/>
              </a:ext>
            </a:extLst>
          </p:cNvPr>
          <p:cNvSpPr/>
          <p:nvPr/>
        </p:nvSpPr>
        <p:spPr>
          <a:xfrm rot="10800000">
            <a:off x="284933" y="159154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33D17B-2354-448E-9601-2391DEB33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2" y="1074026"/>
            <a:ext cx="11167536" cy="540436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雙位數姊妹校選項</a:t>
            </a:r>
            <a:endParaRPr lang="en-US" altLang="zh-TW" sz="3200" b="1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r>
              <a:rPr lang="zh-TW" altLang="en-US" sz="2933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三軌併行</a:t>
            </a:r>
            <a:endParaRPr lang="en-US" altLang="zh-TW" sz="3200" b="1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zh-TW" altLang="en-US" sz="2667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學術發展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&gt;&gt;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出國一年修課取得一定學分數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所有姊妹校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交換生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); 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美洲*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歐洲*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澳洲 *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紐西蘭 *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&gt;&gt;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出國一年取得淡江學士及澳洲大學修業證明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RMIT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&gt;&gt; 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出國一年取得淡江學士及澳洲大學學士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SCU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&gt;&gt; 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出國一年取得淡江學士及英國大學碩士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University of Essex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endParaRPr lang="en-US" altLang="zh-TW" sz="3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D56DF6-60B9-8211-F0A4-8A7E46F0CC05}"/>
              </a:ext>
            </a:extLst>
          </p:cNvPr>
          <p:cNvSpPr txBox="1">
            <a:spLocks/>
          </p:cNvSpPr>
          <p:nvPr/>
        </p:nvSpPr>
        <p:spPr>
          <a:xfrm>
            <a:off x="11679768" y="6345768"/>
            <a:ext cx="512233" cy="51223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fld id="{00000000-1234-1234-1234-123412341234}" type="slidenum">
              <a:rPr lang="en" sz="1867"/>
              <a:pPr algn="ctr">
                <a:spcAft>
                  <a:spcPts val="800"/>
                </a:spcAft>
              </a:pPr>
              <a:t>12</a:t>
            </a:fld>
            <a:endParaRPr lang="en" sz="1867" dirty="0"/>
          </a:p>
        </p:txBody>
      </p:sp>
      <p:grpSp>
        <p:nvGrpSpPr>
          <p:cNvPr id="10" name="Google Shape;6957;p59">
            <a:extLst>
              <a:ext uri="{FF2B5EF4-FFF2-40B4-BE49-F238E27FC236}">
                <a16:creationId xmlns:a16="http://schemas.microsoft.com/office/drawing/2014/main" id="{7B37EBAD-1DFA-6D2C-C002-7554EECEC1B5}"/>
              </a:ext>
            </a:extLst>
          </p:cNvPr>
          <p:cNvGrpSpPr/>
          <p:nvPr/>
        </p:nvGrpSpPr>
        <p:grpSpPr>
          <a:xfrm>
            <a:off x="8677685" y="511420"/>
            <a:ext cx="1174779" cy="1215656"/>
            <a:chOff x="-60991775" y="3376900"/>
            <a:chExt cx="315850" cy="311150"/>
          </a:xfrm>
          <a:solidFill>
            <a:schemeClr val="accent1"/>
          </a:solidFill>
        </p:grpSpPr>
        <p:sp>
          <p:nvSpPr>
            <p:cNvPr id="11" name="Google Shape;6958;p59">
              <a:extLst>
                <a:ext uri="{FF2B5EF4-FFF2-40B4-BE49-F238E27FC236}">
                  <a16:creationId xmlns:a16="http://schemas.microsoft.com/office/drawing/2014/main" id="{52CAFE38-6A7E-CEFE-8F9A-E17558074AFB}"/>
                </a:ext>
              </a:extLst>
            </p:cNvPr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959;p59">
              <a:extLst>
                <a:ext uri="{FF2B5EF4-FFF2-40B4-BE49-F238E27FC236}">
                  <a16:creationId xmlns:a16="http://schemas.microsoft.com/office/drawing/2014/main" id="{DDCABE7D-40DD-CBA1-2533-FB780DB321EC}"/>
                </a:ext>
              </a:extLst>
            </p:cNvPr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6960;p59">
              <a:extLst>
                <a:ext uri="{FF2B5EF4-FFF2-40B4-BE49-F238E27FC236}">
                  <a16:creationId xmlns:a16="http://schemas.microsoft.com/office/drawing/2014/main" id="{942EDA15-48EE-8FD4-A244-C8F2C5246876}"/>
                </a:ext>
              </a:extLst>
            </p:cNvPr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" name="Google Shape;6580;p58">
            <a:extLst>
              <a:ext uri="{FF2B5EF4-FFF2-40B4-BE49-F238E27FC236}">
                <a16:creationId xmlns:a16="http://schemas.microsoft.com/office/drawing/2014/main" id="{48CC243C-9CE7-419D-3F24-826555669B4C}"/>
              </a:ext>
            </a:extLst>
          </p:cNvPr>
          <p:cNvGrpSpPr/>
          <p:nvPr/>
        </p:nvGrpSpPr>
        <p:grpSpPr>
          <a:xfrm rot="1416405">
            <a:off x="10489686" y="69425"/>
            <a:ext cx="1647096" cy="1430877"/>
            <a:chOff x="-40742750" y="3972175"/>
            <a:chExt cx="311125" cy="316825"/>
          </a:xfrm>
          <a:solidFill>
            <a:schemeClr val="accent1"/>
          </a:solidFill>
        </p:grpSpPr>
        <p:sp>
          <p:nvSpPr>
            <p:cNvPr id="15" name="Google Shape;6581;p58">
              <a:extLst>
                <a:ext uri="{FF2B5EF4-FFF2-40B4-BE49-F238E27FC236}">
                  <a16:creationId xmlns:a16="http://schemas.microsoft.com/office/drawing/2014/main" id="{1C4D2F99-3EC4-3E56-EB70-D24E7993142F}"/>
                </a:ext>
              </a:extLst>
            </p:cNvPr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582;p58">
              <a:extLst>
                <a:ext uri="{FF2B5EF4-FFF2-40B4-BE49-F238E27FC236}">
                  <a16:creationId xmlns:a16="http://schemas.microsoft.com/office/drawing/2014/main" id="{71ADA216-CD04-C100-3BF1-7C6E4D0ABCE2}"/>
                </a:ext>
              </a:extLst>
            </p:cNvPr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" name="標題 1">
            <a:extLst>
              <a:ext uri="{FF2B5EF4-FFF2-40B4-BE49-F238E27FC236}">
                <a16:creationId xmlns:a16="http://schemas.microsoft.com/office/drawing/2014/main" id="{EBBE31E2-54D2-458B-A789-55A3A480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00" y="197632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全大三出國</a:t>
            </a:r>
          </a:p>
        </p:txBody>
      </p:sp>
    </p:spTree>
    <p:extLst>
      <p:ext uri="{BB962C8B-B14F-4D97-AF65-F5344CB8AC3E}">
        <p14:creationId xmlns:p14="http://schemas.microsoft.com/office/powerpoint/2010/main" val="105334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手動輸入 1">
            <a:extLst>
              <a:ext uri="{FF2B5EF4-FFF2-40B4-BE49-F238E27FC236}">
                <a16:creationId xmlns:a16="http://schemas.microsoft.com/office/drawing/2014/main" id="{7D40033F-FDA1-4CB4-821A-2E384998F141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流程圖: 替代程序 16">
            <a:extLst>
              <a:ext uri="{FF2B5EF4-FFF2-40B4-BE49-F238E27FC236}">
                <a16:creationId xmlns:a16="http://schemas.microsoft.com/office/drawing/2014/main" id="{B6EDA154-A218-4496-A9E4-B48EBEF843DF}"/>
              </a:ext>
            </a:extLst>
          </p:cNvPr>
          <p:cNvSpPr/>
          <p:nvPr/>
        </p:nvSpPr>
        <p:spPr>
          <a:xfrm rot="10800000">
            <a:off x="300153" y="159154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D56DF6-60B9-8211-F0A4-8A7E46F0CC05}"/>
              </a:ext>
            </a:extLst>
          </p:cNvPr>
          <p:cNvSpPr txBox="1">
            <a:spLocks/>
          </p:cNvSpPr>
          <p:nvPr/>
        </p:nvSpPr>
        <p:spPr>
          <a:xfrm>
            <a:off x="11679768" y="6345768"/>
            <a:ext cx="512233" cy="51223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fld id="{00000000-1234-1234-1234-123412341234}" type="slidenum">
              <a:rPr lang="en" sz="1867"/>
              <a:pPr algn="ctr">
                <a:spcAft>
                  <a:spcPts val="800"/>
                </a:spcAft>
              </a:pPr>
              <a:t>13</a:t>
            </a:fld>
            <a:endParaRPr lang="en" sz="1867" dirty="0"/>
          </a:p>
        </p:txBody>
      </p:sp>
      <p:grpSp>
        <p:nvGrpSpPr>
          <p:cNvPr id="10" name="Google Shape;6957;p59">
            <a:extLst>
              <a:ext uri="{FF2B5EF4-FFF2-40B4-BE49-F238E27FC236}">
                <a16:creationId xmlns:a16="http://schemas.microsoft.com/office/drawing/2014/main" id="{7B37EBAD-1DFA-6D2C-C002-7554EECEC1B5}"/>
              </a:ext>
            </a:extLst>
          </p:cNvPr>
          <p:cNvGrpSpPr/>
          <p:nvPr/>
        </p:nvGrpSpPr>
        <p:grpSpPr>
          <a:xfrm>
            <a:off x="8677685" y="511420"/>
            <a:ext cx="1174779" cy="1215656"/>
            <a:chOff x="-60991775" y="3376900"/>
            <a:chExt cx="315850" cy="311150"/>
          </a:xfrm>
          <a:solidFill>
            <a:schemeClr val="accent1"/>
          </a:solidFill>
        </p:grpSpPr>
        <p:sp>
          <p:nvSpPr>
            <p:cNvPr id="11" name="Google Shape;6958;p59">
              <a:extLst>
                <a:ext uri="{FF2B5EF4-FFF2-40B4-BE49-F238E27FC236}">
                  <a16:creationId xmlns:a16="http://schemas.microsoft.com/office/drawing/2014/main" id="{52CAFE38-6A7E-CEFE-8F9A-E17558074AFB}"/>
                </a:ext>
              </a:extLst>
            </p:cNvPr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6959;p59">
              <a:extLst>
                <a:ext uri="{FF2B5EF4-FFF2-40B4-BE49-F238E27FC236}">
                  <a16:creationId xmlns:a16="http://schemas.microsoft.com/office/drawing/2014/main" id="{DDCABE7D-40DD-CBA1-2533-FB780DB321EC}"/>
                </a:ext>
              </a:extLst>
            </p:cNvPr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6960;p59">
              <a:extLst>
                <a:ext uri="{FF2B5EF4-FFF2-40B4-BE49-F238E27FC236}">
                  <a16:creationId xmlns:a16="http://schemas.microsoft.com/office/drawing/2014/main" id="{942EDA15-48EE-8FD4-A244-C8F2C5246876}"/>
                </a:ext>
              </a:extLst>
            </p:cNvPr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" name="Google Shape;6580;p58">
            <a:extLst>
              <a:ext uri="{FF2B5EF4-FFF2-40B4-BE49-F238E27FC236}">
                <a16:creationId xmlns:a16="http://schemas.microsoft.com/office/drawing/2014/main" id="{48CC243C-9CE7-419D-3F24-826555669B4C}"/>
              </a:ext>
            </a:extLst>
          </p:cNvPr>
          <p:cNvGrpSpPr/>
          <p:nvPr/>
        </p:nvGrpSpPr>
        <p:grpSpPr>
          <a:xfrm rot="1416405">
            <a:off x="10489686" y="69425"/>
            <a:ext cx="1647096" cy="1430877"/>
            <a:chOff x="-40742750" y="3972175"/>
            <a:chExt cx="311125" cy="316825"/>
          </a:xfrm>
          <a:solidFill>
            <a:schemeClr val="accent1"/>
          </a:solidFill>
        </p:grpSpPr>
        <p:sp>
          <p:nvSpPr>
            <p:cNvPr id="15" name="Google Shape;6581;p58">
              <a:extLst>
                <a:ext uri="{FF2B5EF4-FFF2-40B4-BE49-F238E27FC236}">
                  <a16:creationId xmlns:a16="http://schemas.microsoft.com/office/drawing/2014/main" id="{1C4D2F99-3EC4-3E56-EB70-D24E7993142F}"/>
                </a:ext>
              </a:extLst>
            </p:cNvPr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6582;p58">
              <a:extLst>
                <a:ext uri="{FF2B5EF4-FFF2-40B4-BE49-F238E27FC236}">
                  <a16:creationId xmlns:a16="http://schemas.microsoft.com/office/drawing/2014/main" id="{71ADA216-CD04-C100-3BF1-7C6E4D0ABCE2}"/>
                </a:ext>
              </a:extLst>
            </p:cNvPr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87A80351-4510-4A85-B305-1CEA45CAFE54}"/>
              </a:ext>
            </a:extLst>
          </p:cNvPr>
          <p:cNvSpPr txBox="1">
            <a:spLocks/>
          </p:cNvSpPr>
          <p:nvPr/>
        </p:nvSpPr>
        <p:spPr>
          <a:xfrm>
            <a:off x="624470" y="1481278"/>
            <a:ext cx="11055298" cy="5404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三軌併行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cont.</a:t>
            </a:r>
          </a:p>
          <a:p>
            <a:pPr marL="0" indent="0">
              <a:spcBef>
                <a:spcPts val="1600"/>
              </a:spcBef>
              <a:buFont typeface="Wingdings 3" charset="2"/>
              <a:buNone/>
            </a:pPr>
            <a:r>
              <a:rPr lang="en-US" altLang="zh-TW" sz="2667" b="1" dirty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3200" b="1" dirty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3200" b="1" dirty="0">
                <a:solidFill>
                  <a:srgbClr val="A5002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就業準備</a:t>
            </a:r>
            <a:endParaRPr lang="en-US" altLang="zh-TW" sz="3200" b="1" dirty="0">
              <a:solidFill>
                <a:srgbClr val="A5002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Font typeface="Wingdings 3" charset="2"/>
              <a:buNone/>
            </a:pP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&gt;&gt;</a:t>
            </a: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出國一年，上學期學習、下學期實習</a:t>
            </a:r>
            <a:r>
              <a:rPr lang="en-US" altLang="zh-TW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:EAHM(Dubai); ICHM, ICMS, WAI, Blue Mountains (Australia)</a:t>
            </a:r>
          </a:p>
          <a:p>
            <a:pPr marL="0" indent="0">
              <a:buFont typeface="Wingdings 3" charset="2"/>
              <a:buNone/>
            </a:pPr>
            <a:endParaRPr lang="en-US" altLang="zh-TW" sz="2400" dirty="0"/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760BAD2A-0664-4EB9-BA6A-0289306F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00" y="197632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全大三出國</a:t>
            </a:r>
          </a:p>
        </p:txBody>
      </p:sp>
    </p:spTree>
    <p:extLst>
      <p:ext uri="{BB962C8B-B14F-4D97-AF65-F5344CB8AC3E}">
        <p14:creationId xmlns:p14="http://schemas.microsoft.com/office/powerpoint/2010/main" val="116539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188913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62" y="542191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全英語授課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E27658C-EB70-46C3-B09D-80AA6B06767D}"/>
              </a:ext>
            </a:extLst>
          </p:cNvPr>
          <p:cNvSpPr/>
          <p:nvPr/>
        </p:nvSpPr>
        <p:spPr>
          <a:xfrm>
            <a:off x="926187" y="1484313"/>
            <a:ext cx="10362497" cy="14417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Professional  Courses</a:t>
            </a:r>
          </a:p>
          <a:p>
            <a:pPr algn="ctr"/>
            <a:r>
              <a:rPr lang="zh-TW" altLang="en-US" sz="4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專業課程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0EE4718-0B45-45AD-90BD-9738B803436B}"/>
              </a:ext>
            </a:extLst>
          </p:cNvPr>
          <p:cNvSpPr/>
          <p:nvPr/>
        </p:nvSpPr>
        <p:spPr>
          <a:xfrm>
            <a:off x="976064" y="3114993"/>
            <a:ext cx="2333052" cy="14417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Fundamental Courses</a:t>
            </a:r>
          </a:p>
          <a:p>
            <a:pPr algn="ctr"/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專業知能課程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E19AD44E-28A5-475C-9063-4FEE7DF48930}"/>
              </a:ext>
            </a:extLst>
          </p:cNvPr>
          <p:cNvSpPr/>
          <p:nvPr/>
        </p:nvSpPr>
        <p:spPr>
          <a:xfrm>
            <a:off x="3501564" y="3097336"/>
            <a:ext cx="2498657" cy="14417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Compulsory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Elective Courses</a:t>
            </a:r>
          </a:p>
          <a:p>
            <a:pPr algn="ctr"/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必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選修課程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80D4CDE-2FF5-4348-B781-E19350105F17}"/>
              </a:ext>
            </a:extLst>
          </p:cNvPr>
          <p:cNvSpPr/>
          <p:nvPr/>
        </p:nvSpPr>
        <p:spPr>
          <a:xfrm>
            <a:off x="6230565" y="3113990"/>
            <a:ext cx="2498657" cy="14417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General Courses</a:t>
            </a:r>
          </a:p>
          <a:p>
            <a:pPr algn="ctr"/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通識核心課程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EB476A3A-7AC3-4358-A046-DE166C25470A}"/>
              </a:ext>
            </a:extLst>
          </p:cNvPr>
          <p:cNvSpPr/>
          <p:nvPr/>
        </p:nvSpPr>
        <p:spPr>
          <a:xfrm>
            <a:off x="8897485" y="3113990"/>
            <a:ext cx="2498657" cy="14417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Service &amp; Activities Courses</a:t>
            </a:r>
          </a:p>
          <a:p>
            <a:pPr algn="ctr"/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服務與活動課程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77AB50F-E996-4083-B65A-DD788F5CFE2B}"/>
              </a:ext>
            </a:extLst>
          </p:cNvPr>
          <p:cNvSpPr/>
          <p:nvPr/>
        </p:nvSpPr>
        <p:spPr>
          <a:xfrm>
            <a:off x="955045" y="5087279"/>
            <a:ext cx="10362497" cy="144176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English Taught Courses</a:t>
            </a:r>
          </a:p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全英語授課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6C55CCF9-322E-4E32-8CCB-AB0D053BAA81}"/>
              </a:ext>
            </a:extLst>
          </p:cNvPr>
          <p:cNvCxnSpPr>
            <a:stCxn id="16" idx="2"/>
          </p:cNvCxnSpPr>
          <p:nvPr/>
        </p:nvCxnSpPr>
        <p:spPr>
          <a:xfrm>
            <a:off x="2142590" y="4556760"/>
            <a:ext cx="3993703" cy="530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CE4ECB6-98B2-40BB-8FA7-D51689F00AD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750893" y="4539103"/>
            <a:ext cx="1385400" cy="530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853D32BD-8822-47D5-899D-C7D7C8CB247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6136293" y="4555757"/>
            <a:ext cx="1343601" cy="5138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48CE7A2E-8F3D-43AD-A6B9-79916CE2C4BB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 flipH="1">
            <a:off x="6136294" y="4555757"/>
            <a:ext cx="4010520" cy="531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65043" y="177066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7439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2" y="379560"/>
            <a:ext cx="11645004" cy="5370942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DEE322C-B55E-4214-B033-2F814F4170E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552090" y="1410590"/>
            <a:ext cx="11257468" cy="5318016"/>
          </a:xfrm>
        </p:spPr>
        <p:txBody>
          <a:bodyPr>
            <a:normAutofit/>
          </a:bodyPr>
          <a:lstStyle/>
          <a:p>
            <a:pPr marL="400050" lvl="2" indent="0">
              <a:lnSpc>
                <a:spcPts val="3500"/>
              </a:lnSpc>
              <a:buClr>
                <a:srgbClr val="000000"/>
              </a:buClr>
              <a:buSzPct val="70000"/>
              <a:buNone/>
            </a:pPr>
            <a:endParaRPr lang="en-US" altLang="zh-TW" sz="22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1" indent="0">
              <a:lnSpc>
                <a:spcPts val="3500"/>
              </a:lnSpc>
              <a:buClr>
                <a:srgbClr val="000000"/>
              </a:buClr>
              <a:buSzPct val="70000"/>
              <a:buNone/>
            </a:pPr>
            <a:endParaRPr lang="en-US" altLang="zh-TW" sz="24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ts val="3500"/>
              </a:lnSpc>
              <a:buClr>
                <a:srgbClr val="000000"/>
              </a:buClr>
              <a:buSzPct val="70000"/>
            </a:pPr>
            <a:endParaRPr lang="en-US" altLang="zh-TW" sz="24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  <a:buClr>
                <a:srgbClr val="000000"/>
              </a:buClr>
              <a:buSzPct val="70000"/>
            </a:pPr>
            <a:endParaRPr lang="en-US" altLang="zh-TW" sz="24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4" y="1850912"/>
            <a:ext cx="5095178" cy="38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05" y="1768148"/>
            <a:ext cx="5095178" cy="389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24" y="1152724"/>
            <a:ext cx="10515600" cy="6981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跨領域全英語學分學程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65045" y="95055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735A66B-8456-427B-A783-E6E3EF7276C5}"/>
              </a:ext>
            </a:extLst>
          </p:cNvPr>
          <p:cNvSpPr txBox="1">
            <a:spLocks/>
          </p:cNvSpPr>
          <p:nvPr/>
        </p:nvSpPr>
        <p:spPr>
          <a:xfrm>
            <a:off x="865957" y="95055"/>
            <a:ext cx="10778647" cy="88565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雙主修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、輔系、跨領域學分學程、輔修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99B40CCB-E241-4510-AAE6-B6BDB0FBD9E3}"/>
              </a:ext>
            </a:extLst>
          </p:cNvPr>
          <p:cNvSpPr txBox="1">
            <a:spLocks/>
          </p:cNvSpPr>
          <p:nvPr/>
        </p:nvSpPr>
        <p:spPr>
          <a:xfrm>
            <a:off x="1881826" y="5922520"/>
            <a:ext cx="8112801" cy="88565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觀光產業就業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學分學程</a:t>
            </a:r>
          </a:p>
        </p:txBody>
      </p:sp>
    </p:spTree>
    <p:extLst>
      <p:ext uri="{BB962C8B-B14F-4D97-AF65-F5344CB8AC3E}">
        <p14:creationId xmlns:p14="http://schemas.microsoft.com/office/powerpoint/2010/main" val="377643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188913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F2FCDC84-C2F5-4E81-8EAF-0F5A80D4F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6" y="-37295"/>
            <a:ext cx="11292327" cy="6539693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29931" y="59516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16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8497454" y="6502399"/>
            <a:ext cx="301993" cy="2262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7D8F9C0-0216-4C19-A2E8-788FF0D9AA39}"/>
              </a:ext>
            </a:extLst>
          </p:cNvPr>
          <p:cNvSpPr txBox="1"/>
          <p:nvPr/>
        </p:nvSpPr>
        <p:spPr>
          <a:xfrm>
            <a:off x="9302620" y="6176865"/>
            <a:ext cx="2164702" cy="2708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535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98582" y="242078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357" y="59516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全學園住宿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298DF04-0AF9-43B8-BB37-354DB93853B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33577" y="945168"/>
            <a:ext cx="10037160" cy="885652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buClr>
                <a:srgbClr val="000000"/>
              </a:buClr>
              <a:buSzPct val="70000"/>
            </a:pP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觀光系的學生，大一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、大二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需住校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淡江國際學園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zh-TW" alt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無須額外提出申請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。</a:t>
            </a:r>
            <a:endPara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ts val="2000"/>
              </a:lnSpc>
              <a:buClr>
                <a:srgbClr val="000000"/>
              </a:buClr>
              <a:buSzPct val="70000"/>
            </a:pP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詳情可至學務處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住宿輔導組查閱 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  <a:hlinkClick r:id="rId2"/>
              </a:rPr>
              <a:t>http://spirit.tku.edu.tw:8088/x81/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buClr>
                <a:srgbClr val="000000"/>
              </a:buClr>
              <a:buSzPct val="70000"/>
            </a:pP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多項活動，等你</a:t>
            </a: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妳探索</a:t>
            </a:r>
            <a:endPara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534F58-E9F3-4B4F-BD07-ADC45AA6E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3" y="2172690"/>
            <a:ext cx="3948092" cy="27704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782AE83-1A52-42BC-B62D-1C2AEB289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7"/>
          <a:stretch/>
        </p:blipFill>
        <p:spPr>
          <a:xfrm>
            <a:off x="4702992" y="1830820"/>
            <a:ext cx="2808449" cy="277042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299461" y="59516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17</a:t>
            </a:fld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2664149-9217-4DDE-B93E-E2D917400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71" y="337588"/>
            <a:ext cx="1485119" cy="210081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1F7EEAD-EEFB-4C9B-93C3-87D13F1E9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35" y="4613334"/>
            <a:ext cx="1485073" cy="210081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18FC93F-A966-433F-80D6-BD470E80B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03" y="4479593"/>
            <a:ext cx="1485073" cy="210052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7D2B8A7-C8E3-4FA2-A30A-9BA5967E7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51" y="2822109"/>
            <a:ext cx="1391724" cy="196875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7A8EA8D-A7B3-4DA4-909C-B993BA7BC1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216" y="2001020"/>
            <a:ext cx="1398320" cy="19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7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188913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49" y="170810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全產業接軌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298DF04-0AF9-43B8-BB37-354DB93853B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34568" y="991806"/>
            <a:ext cx="7750634" cy="885652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Aft>
                <a:spcPts val="1200"/>
              </a:spcAft>
              <a:buClr>
                <a:srgbClr val="000000"/>
              </a:buClr>
              <a:buSzPct val="70000"/>
            </a:pP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海外實習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完成海外觀光相關產業實習。實</a:t>
            </a:r>
            <a:endParaRPr lang="en-US" altLang="zh-TW" sz="28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ts val="2000"/>
              </a:lnSpc>
              <a:spcAft>
                <a:spcPts val="1200"/>
              </a:spcAft>
              <a:buClr>
                <a:srgbClr val="000000"/>
              </a:buClr>
              <a:buSzPct val="70000"/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習地點：澳洲、杜拜。</a:t>
            </a:r>
            <a:endParaRPr lang="en-US" altLang="zh-TW" sz="28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" name="Picture 4" descr="This is an image">
            <a:extLst>
              <a:ext uri="{FF2B5EF4-FFF2-40B4-BE49-F238E27FC236}">
                <a16:creationId xmlns:a16="http://schemas.microsoft.com/office/drawing/2014/main" id="{30D6A9AB-1014-4EB4-A657-222A51D5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2541728"/>
            <a:ext cx="326485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71065-0038-4952-AD30-76B9C424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94" y="2541728"/>
            <a:ext cx="332200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「eahm」的圖片搜尋結果">
            <a:extLst>
              <a:ext uri="{FF2B5EF4-FFF2-40B4-BE49-F238E27FC236}">
                <a16:creationId xmlns:a16="http://schemas.microsoft.com/office/drawing/2014/main" id="{75B06065-F4D9-4376-9077-D28FCFDB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37" y="3674419"/>
            <a:ext cx="3282321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 descr="ãblue mountains international hotel management schoolãçåçæå°çµæ">
            <a:extLst>
              <a:ext uri="{FF2B5EF4-FFF2-40B4-BE49-F238E27FC236}">
                <a16:creationId xmlns:a16="http://schemas.microsoft.com/office/drawing/2014/main" id="{C29F50C1-2003-4868-B40B-1A2CCEA5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3674419"/>
            <a:ext cx="3223583" cy="91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https://www.icms.edu.au/sites/all/themes/custom/icms_website/logo.png">
            <a:extLst>
              <a:ext uri="{FF2B5EF4-FFF2-40B4-BE49-F238E27FC236}">
                <a16:creationId xmlns:a16="http://schemas.microsoft.com/office/drawing/2014/main" id="{B3F31B9B-9891-49E5-ADA4-1600CF0A1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5099919"/>
            <a:ext cx="3207708" cy="95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ttps://lh3.googleusercontent.com/-TxsxwtB95VM/U-MD8AAUarI/AAAAAAAAATs/bOLMkGYVweg/w1118-h629-no/P_20140807_110815.jpg">
            <a:extLst>
              <a:ext uri="{FF2B5EF4-FFF2-40B4-BE49-F238E27FC236}">
                <a16:creationId xmlns:a16="http://schemas.microsoft.com/office/drawing/2014/main" id="{CBEC273C-6670-4D4B-9824-7203C044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94" y="4680843"/>
            <a:ext cx="3322008" cy="187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yeh\Desktop\Tina 1.jpg">
            <a:extLst>
              <a:ext uri="{FF2B5EF4-FFF2-40B4-BE49-F238E27FC236}">
                <a16:creationId xmlns:a16="http://schemas.microsoft.com/office/drawing/2014/main" id="{13F1F8F6-25ED-446E-871C-EB7E8C64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39" y="4240044"/>
            <a:ext cx="3209808" cy="242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DD4375CA-522A-46B4-8FC2-8D8F0950F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860" y="434596"/>
            <a:ext cx="2992751" cy="367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65043" y="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812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364920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298DF04-0AF9-43B8-BB37-354DB93853B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82441" y="723383"/>
            <a:ext cx="11653630" cy="1177331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buClr>
                <a:srgbClr val="000000"/>
              </a:buClr>
              <a:buSzPct val="70000"/>
            </a:pP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國內實習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完成國內觀光相關產業實習。</a:t>
            </a:r>
            <a:endParaRPr lang="en-US" altLang="zh-TW" sz="28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70000"/>
            </a:pP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實習地點：台灣觀光相關產業</a:t>
            </a:r>
            <a:r>
              <a:rPr lang="en-US" altLang="zh-TW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如五星級飯店、會展產業協會、國際連鎖餐廳等等</a:t>
            </a:r>
            <a:r>
              <a:rPr lang="en-US" altLang="zh-TW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endParaRPr lang="en-US" altLang="zh-TW" sz="28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buClr>
                <a:srgbClr val="000000"/>
              </a:buClr>
              <a:buSzPct val="70000"/>
            </a:pPr>
            <a:r>
              <a:rPr lang="zh-TW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學系媒合或自尋實習</a:t>
            </a:r>
            <a:endPara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33A74C3-379F-41B6-B9F5-3BB07427D93C}"/>
              </a:ext>
            </a:extLst>
          </p:cNvPr>
          <p:cNvGrpSpPr/>
          <p:nvPr/>
        </p:nvGrpSpPr>
        <p:grpSpPr>
          <a:xfrm>
            <a:off x="687165" y="2488297"/>
            <a:ext cx="10817669" cy="4505172"/>
            <a:chOff x="621749" y="2352828"/>
            <a:chExt cx="10817669" cy="450517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1D194072-9B87-4346-9920-BBDEE706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49" y="2374159"/>
              <a:ext cx="4086612" cy="27257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3224C15-0744-4A64-9A4E-71B5B275D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806" y="4383335"/>
              <a:ext cx="4086612" cy="2352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29ABD0B-6C5B-4F3C-B482-78F35F106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30" y="4415145"/>
              <a:ext cx="3670706" cy="2442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17FCCC8D-4EB2-4893-B3F1-A50633379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396" y="2352828"/>
              <a:ext cx="3934067" cy="26240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65043" y="6349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19</a:t>
            </a:fld>
            <a:endParaRPr lang="zh-TW" altLang="en-US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6EF7F2DC-32CD-49EC-A60B-D31F40FFA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1" y="-95193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全產業接軌</a:t>
            </a:r>
          </a:p>
        </p:txBody>
      </p:sp>
    </p:spTree>
    <p:extLst>
      <p:ext uri="{BB962C8B-B14F-4D97-AF65-F5344CB8AC3E}">
        <p14:creationId xmlns:p14="http://schemas.microsoft.com/office/powerpoint/2010/main" val="23087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517470-BCE5-42B4-A476-739E5BBC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D081430-0427-48CB-8103-E42E1557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2</a:t>
            </a:fld>
            <a:endParaRPr lang="zh-TW" altLang="en-US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AAC98DA5-B4B4-4CAC-8DF5-D756F9B69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244897"/>
              </p:ext>
            </p:extLst>
          </p:nvPr>
        </p:nvGraphicFramePr>
        <p:xfrm>
          <a:off x="1710611" y="970344"/>
          <a:ext cx="8770777" cy="4978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152">
                  <a:extLst>
                    <a:ext uri="{9D8B030D-6E8A-4147-A177-3AD203B41FA5}">
                      <a16:colId xmlns:a16="http://schemas.microsoft.com/office/drawing/2014/main" val="1314073593"/>
                    </a:ext>
                  </a:extLst>
                </a:gridCol>
                <a:gridCol w="4294494">
                  <a:extLst>
                    <a:ext uri="{9D8B030D-6E8A-4147-A177-3AD203B41FA5}">
                      <a16:colId xmlns:a16="http://schemas.microsoft.com/office/drawing/2014/main" val="3603192764"/>
                    </a:ext>
                  </a:extLst>
                </a:gridCol>
                <a:gridCol w="2316131">
                  <a:extLst>
                    <a:ext uri="{9D8B030D-6E8A-4147-A177-3AD203B41FA5}">
                      <a16:colId xmlns:a16="http://schemas.microsoft.com/office/drawing/2014/main" val="1338063737"/>
                    </a:ext>
                  </a:extLst>
                </a:gridCol>
              </a:tblGrid>
              <a:tr h="448521">
                <a:tc>
                  <a:txBody>
                    <a:bodyPr/>
                    <a:lstStyle/>
                    <a:p>
                      <a:pPr marL="3048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時間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主持人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723326405"/>
                  </a:ext>
                </a:extLst>
              </a:tr>
              <a:tr h="659046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13:00 -13:15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簽名報到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林錦蓮系助理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3370536402"/>
                  </a:ext>
                </a:extLst>
              </a:tr>
              <a:tr h="650503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13:15 -13:45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科系介紹 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校園介紹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陳淑娟系主任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364986527"/>
                  </a:ext>
                </a:extLst>
              </a:tr>
              <a:tr h="693105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13:45-13:55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生活輔導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周揚文系教官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94458774"/>
                  </a:ext>
                </a:extLst>
              </a:tr>
              <a:tr h="662474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13:55 -14:10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選課系統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庶務提醒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林錦蓮系助理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484541006"/>
                  </a:ext>
                </a:extLst>
              </a:tr>
              <a:tr h="634481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14:10 -14:25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系學會介紹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學長姊分享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彭世瑜系會長</a:t>
                      </a:r>
                    </a:p>
                  </a:txBody>
                  <a:tcPr marL="56240" marR="56240" marT="0" marB="0" anchor="ctr"/>
                </a:tc>
                <a:extLst>
                  <a:ext uri="{0D108BD9-81ED-4DB2-BD59-A6C34878D82A}">
                    <a16:rowId xmlns:a16="http://schemas.microsoft.com/office/drawing/2014/main" val="3380541757"/>
                  </a:ext>
                </a:extLst>
              </a:tr>
              <a:tr h="644324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14:25 -14:40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師生交流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所有專任教師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1176962155"/>
                  </a:ext>
                </a:extLst>
              </a:tr>
              <a:tr h="378341">
                <a:tc>
                  <a:txBody>
                    <a:bodyPr/>
                    <a:lstStyle/>
                    <a:p>
                      <a:pPr marL="30480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14:40 - 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導生時間</a:t>
                      </a:r>
                    </a:p>
                  </a:txBody>
                  <a:tcPr marL="56240" marR="5624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大一導師</a:t>
                      </a:r>
                    </a:p>
                  </a:txBody>
                  <a:tcPr marL="56240" marR="56240" marT="0" marB="0"/>
                </a:tc>
                <a:extLst>
                  <a:ext uri="{0D108BD9-81ED-4DB2-BD59-A6C34878D82A}">
                    <a16:rowId xmlns:a16="http://schemas.microsoft.com/office/drawing/2014/main" val="3536438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2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188913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680" y="542191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畢業門檻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2151C46E-D59E-41D9-9F9A-C133E05AC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058434"/>
              </p:ext>
            </p:extLst>
          </p:nvPr>
        </p:nvGraphicFramePr>
        <p:xfrm>
          <a:off x="1267443" y="1181409"/>
          <a:ext cx="993283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89884" y="6349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47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414724" y="188913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534" y="265100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職涯發展 </a:t>
            </a:r>
            <a:r>
              <a:rPr lang="en-US" altLang="zh-TW" sz="4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(Career development)</a:t>
            </a:r>
            <a:endParaRPr lang="zh-TW" altLang="en-US" sz="4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298DF04-0AF9-43B8-BB37-354DB93853B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091567" y="1226940"/>
            <a:ext cx="10717992" cy="430009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就業：</a:t>
            </a:r>
          </a:p>
          <a:p>
            <a:pPr marL="800100" lvl="1" indent="-358775">
              <a:buSzPct val="102000"/>
              <a:buFont typeface="Wingdings" panose="05000000000000000000" pitchFamily="2" charset="2"/>
              <a:buChar char="ü"/>
            </a:pPr>
            <a:r>
              <a:rPr lang="zh-TW" alt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旅遊旅館類別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：旅行業經理人、遊憩區管理人員、旅遊休閒管理人員、旅館管理人員、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OP/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旅行社人員、領隊、導遊、導覽解說人員。</a:t>
            </a:r>
          </a:p>
          <a:p>
            <a:pPr marL="800100" lvl="1" indent="-358775">
              <a:buSzPct val="102000"/>
              <a:buFont typeface="Wingdings" panose="05000000000000000000" pitchFamily="2" charset="2"/>
              <a:buChar char="ü"/>
            </a:pPr>
            <a:r>
              <a:rPr lang="zh-TW" alt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企劃類別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：活動企劃、行銷企劃、旅遊企劃。</a:t>
            </a:r>
          </a:p>
          <a:p>
            <a:pPr marL="800100" lvl="1" indent="-358775">
              <a:buSzPct val="102000"/>
              <a:buFont typeface="Wingdings" panose="05000000000000000000" pitchFamily="2" charset="2"/>
              <a:buChar char="ü"/>
            </a:pPr>
            <a:r>
              <a:rPr lang="zh-TW" alt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其他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：政府觀光行政人員、觀光相關研究人員、空服員、地勤人員、 自行創業。</a:t>
            </a:r>
          </a:p>
          <a:p>
            <a:pPr>
              <a:lnSpc>
                <a:spcPct val="8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TW" altLang="en-US" sz="3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進修：</a:t>
            </a:r>
            <a:endParaRPr lang="en-US" altLang="zh-TW" sz="3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800100" lvl="1" indent="-358775">
              <a:buSzPct val="102000"/>
              <a:buFont typeface="Wingdings" panose="05000000000000000000" pitchFamily="2" charset="2"/>
              <a:buChar char="ü"/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報考或申請國內外各大學觀光、旅遊管理、觀光事業、休閒遊憩、餐旅教育等研究所。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BA3A3DBA-5DE1-4642-9201-9F54A6D9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412" y="4816152"/>
            <a:ext cx="2801822" cy="210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「孫儀恬」的圖片搜尋結果">
            <a:extLst>
              <a:ext uri="{FF2B5EF4-FFF2-40B4-BE49-F238E27FC236}">
                <a16:creationId xmlns:a16="http://schemas.microsoft.com/office/drawing/2014/main" id="{0B3F32DA-2C54-43AB-A9AF-EB3EE1BA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36" y="4824778"/>
            <a:ext cx="3053327" cy="203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65043" y="-1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4607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8" y="405442"/>
            <a:ext cx="12019471" cy="60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151679" y="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>
                <a:solidFill>
                  <a:srgbClr val="002060"/>
                </a:solidFill>
              </a:rPr>
              <a:t>22</a:t>
            </a:fld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3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93298"/>
            <a:ext cx="12015787" cy="626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-213671" y="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>
                <a:solidFill>
                  <a:srgbClr val="002060"/>
                </a:solidFill>
              </a:rPr>
              <a:t>23</a:t>
            </a:fld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3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標題 2"/>
          <p:cNvSpPr txBox="1">
            <a:spLocks/>
          </p:cNvSpPr>
          <p:nvPr/>
        </p:nvSpPr>
        <p:spPr bwMode="auto">
          <a:xfrm>
            <a:off x="695864" y="263690"/>
            <a:ext cx="109728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SzPct val="70000"/>
              <a:defRPr/>
            </a:pPr>
            <a:r>
              <a:rPr kumimoji="0" lang="en" altLang="zh-TW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Why Us</a:t>
            </a:r>
            <a:endParaRPr kumimoji="0" lang="en-US" altLang="zh-TW" sz="4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2242870" y="1228127"/>
            <a:ext cx="8751097" cy="2496149"/>
            <a:chOff x="1639028" y="965574"/>
            <a:chExt cx="6563334" cy="2496668"/>
          </a:xfrm>
        </p:grpSpPr>
        <p:pic>
          <p:nvPicPr>
            <p:cNvPr id="33811" name="資料庫圖表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028" y="965574"/>
              <a:ext cx="4696432" cy="249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43"/>
            <p:cNvSpPr>
              <a:spLocks noChangeArrowheads="1"/>
            </p:cNvSpPr>
            <p:nvPr/>
          </p:nvSpPr>
          <p:spPr bwMode="auto">
            <a:xfrm>
              <a:off x="5681408" y="1837591"/>
              <a:ext cx="2520954" cy="752631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具國際競爭力之</a:t>
              </a:r>
              <a:br>
                <a:rPr lang="en-US" altLang="zh-TW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觀光產業管理人才</a:t>
              </a:r>
            </a:p>
          </p:txBody>
        </p:sp>
      </p:grpSp>
      <p:grpSp>
        <p:nvGrpSpPr>
          <p:cNvPr id="16" name="群組 15"/>
          <p:cNvGrpSpPr>
            <a:grpSpLocks/>
          </p:cNvGrpSpPr>
          <p:nvPr/>
        </p:nvGrpSpPr>
        <p:grpSpPr bwMode="auto">
          <a:xfrm>
            <a:off x="7607300" y="3421063"/>
            <a:ext cx="1380067" cy="944562"/>
            <a:chOff x="4630821" y="3277760"/>
            <a:chExt cx="1035830" cy="943327"/>
          </a:xfrm>
        </p:grpSpPr>
        <p:sp>
          <p:nvSpPr>
            <p:cNvPr id="7" name="L-圖案 6"/>
            <p:cNvSpPr/>
            <p:nvPr/>
          </p:nvSpPr>
          <p:spPr>
            <a:xfrm rot="5400000">
              <a:off x="4792577" y="3337964"/>
              <a:ext cx="486725" cy="810235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手繪多邊形 7"/>
            <p:cNvSpPr/>
            <p:nvPr/>
          </p:nvSpPr>
          <p:spPr>
            <a:xfrm>
              <a:off x="4711845" y="3580576"/>
              <a:ext cx="954806" cy="640511"/>
            </a:xfrm>
            <a:custGeom>
              <a:avLst/>
              <a:gdLst>
                <a:gd name="connsiteX0" fmla="*/ 0 w 955482"/>
                <a:gd name="connsiteY0" fmla="*/ 0 h 641009"/>
                <a:gd name="connsiteX1" fmla="*/ 955482 w 955482"/>
                <a:gd name="connsiteY1" fmla="*/ 0 h 641009"/>
                <a:gd name="connsiteX2" fmla="*/ 955482 w 955482"/>
                <a:gd name="connsiteY2" fmla="*/ 641009 h 641009"/>
                <a:gd name="connsiteX3" fmla="*/ 0 w 955482"/>
                <a:gd name="connsiteY3" fmla="*/ 641009 h 641009"/>
                <a:gd name="connsiteX4" fmla="*/ 0 w 955482"/>
                <a:gd name="connsiteY4" fmla="*/ 0 h 6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482" h="641009">
                  <a:moveTo>
                    <a:pt x="0" y="0"/>
                  </a:moveTo>
                  <a:lnTo>
                    <a:pt x="955482" y="0"/>
                  </a:lnTo>
                  <a:lnTo>
                    <a:pt x="955482" y="641009"/>
                  </a:lnTo>
                  <a:lnTo>
                    <a:pt x="0" y="641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 spcCol="1270"/>
            <a:lstStyle/>
            <a:p>
              <a:pPr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1400" dirty="0">
                  <a:latin typeface="微軟正黑體" panose="020B0604030504040204" pitchFamily="34" charset="-120"/>
                </a:rPr>
                <a:t>看世界 </a:t>
              </a:r>
              <a:endParaRPr lang="zh-TW" altLang="en-US" sz="1400" dirty="0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5304428" y="3277760"/>
              <a:ext cx="138217" cy="137931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8773585" y="3167063"/>
            <a:ext cx="1621367" cy="941387"/>
            <a:chOff x="5678269" y="3056234"/>
            <a:chExt cx="1215679" cy="942366"/>
          </a:xfrm>
        </p:grpSpPr>
        <p:sp>
          <p:nvSpPr>
            <p:cNvPr id="11" name="L-圖案 10"/>
            <p:cNvSpPr/>
            <p:nvPr/>
          </p:nvSpPr>
          <p:spPr>
            <a:xfrm rot="5400000">
              <a:off x="5839031" y="3116363"/>
              <a:ext cx="487870" cy="809395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手繪多邊形 11"/>
            <p:cNvSpPr/>
            <p:nvPr/>
          </p:nvSpPr>
          <p:spPr>
            <a:xfrm>
              <a:off x="5695726" y="3358173"/>
              <a:ext cx="1198222" cy="640427"/>
            </a:xfrm>
            <a:custGeom>
              <a:avLst/>
              <a:gdLst>
                <a:gd name="connsiteX0" fmla="*/ 0 w 1197755"/>
                <a:gd name="connsiteY0" fmla="*/ 0 h 641009"/>
                <a:gd name="connsiteX1" fmla="*/ 1197755 w 1197755"/>
                <a:gd name="connsiteY1" fmla="*/ 0 h 641009"/>
                <a:gd name="connsiteX2" fmla="*/ 1197755 w 1197755"/>
                <a:gd name="connsiteY2" fmla="*/ 641009 h 641009"/>
                <a:gd name="connsiteX3" fmla="*/ 0 w 1197755"/>
                <a:gd name="connsiteY3" fmla="*/ 641009 h 641009"/>
                <a:gd name="connsiteX4" fmla="*/ 0 w 1197755"/>
                <a:gd name="connsiteY4" fmla="*/ 0 h 6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755" h="641009">
                  <a:moveTo>
                    <a:pt x="0" y="0"/>
                  </a:moveTo>
                  <a:lnTo>
                    <a:pt x="1197755" y="0"/>
                  </a:lnTo>
                  <a:lnTo>
                    <a:pt x="1197755" y="641009"/>
                  </a:lnTo>
                  <a:lnTo>
                    <a:pt x="0" y="641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dirty="0">
                  <a:latin typeface="微軟正黑體" panose="020B0604030504040204" pitchFamily="34" charset="-120"/>
                </a:rPr>
                <a:t>走進世界 </a:t>
              </a:r>
              <a:endParaRPr lang="zh-TW" altLang="en-US" dirty="0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6349590" y="3056234"/>
              <a:ext cx="138074" cy="138256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10088034" y="2997201"/>
            <a:ext cx="2103967" cy="727075"/>
            <a:chOff x="6858340" y="3055953"/>
            <a:chExt cx="1697187" cy="726022"/>
          </a:xfrm>
        </p:grpSpPr>
        <p:sp>
          <p:nvSpPr>
            <p:cNvPr id="14" name="L-圖案 13"/>
            <p:cNvSpPr/>
            <p:nvPr/>
          </p:nvSpPr>
          <p:spPr>
            <a:xfrm rot="5400000">
              <a:off x="7019673" y="2894620"/>
              <a:ext cx="486657" cy="80932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手繪多邊形 14"/>
            <p:cNvSpPr/>
            <p:nvPr/>
          </p:nvSpPr>
          <p:spPr>
            <a:xfrm>
              <a:off x="6875414" y="3141554"/>
              <a:ext cx="1680113" cy="640421"/>
            </a:xfrm>
            <a:custGeom>
              <a:avLst/>
              <a:gdLst>
                <a:gd name="connsiteX0" fmla="*/ 0 w 1679274"/>
                <a:gd name="connsiteY0" fmla="*/ 0 h 641009"/>
                <a:gd name="connsiteX1" fmla="*/ 1679274 w 1679274"/>
                <a:gd name="connsiteY1" fmla="*/ 0 h 641009"/>
                <a:gd name="connsiteX2" fmla="*/ 1679274 w 1679274"/>
                <a:gd name="connsiteY2" fmla="*/ 641009 h 641009"/>
                <a:gd name="connsiteX3" fmla="*/ 0 w 1679274"/>
                <a:gd name="connsiteY3" fmla="*/ 641009 h 641009"/>
                <a:gd name="connsiteX4" fmla="*/ 0 w 1679274"/>
                <a:gd name="connsiteY4" fmla="*/ 0 h 6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9274" h="641009">
                  <a:moveTo>
                    <a:pt x="0" y="0"/>
                  </a:moveTo>
                  <a:lnTo>
                    <a:pt x="1679274" y="0"/>
                  </a:lnTo>
                  <a:lnTo>
                    <a:pt x="1679274" y="641009"/>
                  </a:lnTo>
                  <a:lnTo>
                    <a:pt x="0" y="641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tIns="91440" bIns="91440" spcCol="1270"/>
            <a:lstStyle/>
            <a:p>
              <a:pPr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</a:rPr>
                <a:t>貢獻世界 </a:t>
              </a:r>
              <a:endParaRPr lang="zh-TW" altLang="en-US" sz="2400" dirty="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22098" y="1468439"/>
            <a:ext cx="9028502" cy="34004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現在是競爭的年代，也是突顯特色的年代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US" altLang="zh-TW" sz="4000" b="1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站在淡江大學國際觀光管理學系的肩膀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451" name="矩形 4"/>
          <p:cNvSpPr>
            <a:spLocks noChangeArrowheads="1"/>
          </p:cNvSpPr>
          <p:nvPr/>
        </p:nvSpPr>
        <p:spPr bwMode="auto">
          <a:xfrm>
            <a:off x="1897811" y="5325314"/>
            <a:ext cx="962955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淡江觀光人的未來，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是台灣觀光產業的未來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-213671" y="0"/>
            <a:ext cx="779767" cy="365125"/>
          </a:xfrm>
        </p:spPr>
        <p:txBody>
          <a:bodyPr/>
          <a:lstStyle/>
          <a:p>
            <a:r>
              <a:rPr lang="en-US" altLang="zh-TW" dirty="0">
                <a:solidFill>
                  <a:srgbClr val="002060"/>
                </a:solidFill>
              </a:rPr>
              <a:t>23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3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2"/>
          <p:cNvSpPr txBox="1">
            <a:spLocks/>
          </p:cNvSpPr>
          <p:nvPr/>
        </p:nvSpPr>
        <p:spPr bwMode="auto">
          <a:xfrm>
            <a:off x="1864785" y="570"/>
            <a:ext cx="84624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" altLang="zh-TW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Why Us</a:t>
            </a:r>
            <a:endParaRPr kumimoji="0" lang="zh-TW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7235" y="1772994"/>
            <a:ext cx="4183500" cy="1087289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四年後的你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妳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6" name="等腰三角形 5"/>
          <p:cNvSpPr>
            <a:spLocks noChangeArrowheads="1"/>
          </p:cNvSpPr>
          <p:nvPr/>
        </p:nvSpPr>
        <p:spPr bwMode="auto">
          <a:xfrm>
            <a:off x="1648885" y="1431924"/>
            <a:ext cx="6625167" cy="4968875"/>
          </a:xfrm>
          <a:prstGeom prst="triangle">
            <a:avLst>
              <a:gd name="adj" fmla="val 50000"/>
            </a:avLst>
          </a:prstGeom>
          <a:solidFill>
            <a:schemeClr val="accent2">
              <a:lumMod val="75000"/>
              <a:alpha val="80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手繪多邊形 6"/>
          <p:cNvSpPr/>
          <p:nvPr/>
        </p:nvSpPr>
        <p:spPr>
          <a:xfrm>
            <a:off x="4961467" y="1686647"/>
            <a:ext cx="6824133" cy="936625"/>
          </a:xfrm>
          <a:custGeom>
            <a:avLst/>
            <a:gdLst>
              <a:gd name="connsiteX0" fmla="*/ 0 w 3229558"/>
              <a:gd name="connsiteY0" fmla="*/ 84105 h 504618"/>
              <a:gd name="connsiteX1" fmla="*/ 84105 w 3229558"/>
              <a:gd name="connsiteY1" fmla="*/ 0 h 504618"/>
              <a:gd name="connsiteX2" fmla="*/ 3145453 w 3229558"/>
              <a:gd name="connsiteY2" fmla="*/ 0 h 504618"/>
              <a:gd name="connsiteX3" fmla="*/ 3229558 w 3229558"/>
              <a:gd name="connsiteY3" fmla="*/ 84105 h 504618"/>
              <a:gd name="connsiteX4" fmla="*/ 3229558 w 3229558"/>
              <a:gd name="connsiteY4" fmla="*/ 420513 h 504618"/>
              <a:gd name="connsiteX5" fmla="*/ 3145453 w 3229558"/>
              <a:gd name="connsiteY5" fmla="*/ 504618 h 504618"/>
              <a:gd name="connsiteX6" fmla="*/ 84105 w 3229558"/>
              <a:gd name="connsiteY6" fmla="*/ 504618 h 504618"/>
              <a:gd name="connsiteX7" fmla="*/ 0 w 3229558"/>
              <a:gd name="connsiteY7" fmla="*/ 420513 h 504618"/>
              <a:gd name="connsiteX8" fmla="*/ 0 w 3229558"/>
              <a:gd name="connsiteY8" fmla="*/ 84105 h 5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558" h="504618">
                <a:moveTo>
                  <a:pt x="0" y="84105"/>
                </a:moveTo>
                <a:cubicBezTo>
                  <a:pt x="0" y="37655"/>
                  <a:pt x="37655" y="0"/>
                  <a:pt x="84105" y="0"/>
                </a:cubicBezTo>
                <a:lnTo>
                  <a:pt x="3145453" y="0"/>
                </a:lnTo>
                <a:cubicBezTo>
                  <a:pt x="3191903" y="0"/>
                  <a:pt x="3229558" y="37655"/>
                  <a:pt x="3229558" y="84105"/>
                </a:cubicBezTo>
                <a:lnTo>
                  <a:pt x="3229558" y="420513"/>
                </a:lnTo>
                <a:cubicBezTo>
                  <a:pt x="3229558" y="466963"/>
                  <a:pt x="3191903" y="504618"/>
                  <a:pt x="3145453" y="504618"/>
                </a:cubicBezTo>
                <a:lnTo>
                  <a:pt x="84105" y="504618"/>
                </a:lnTo>
                <a:cubicBezTo>
                  <a:pt x="37655" y="504618"/>
                  <a:pt x="0" y="466963"/>
                  <a:pt x="0" y="420513"/>
                </a:cubicBezTo>
                <a:lnTo>
                  <a:pt x="0" y="84105"/>
                </a:lnTo>
                <a:close/>
              </a:path>
            </a:pathLst>
          </a:custGeom>
          <a:ln w="28575">
            <a:solidFill>
              <a:srgbClr val="7030A0"/>
            </a:solidFill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0353" tIns="70353" rIns="70353" bIns="70353"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觀光產業的專才，跨領域的人才 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4961467" y="2785193"/>
            <a:ext cx="6828367" cy="711200"/>
          </a:xfrm>
          <a:custGeom>
            <a:avLst/>
            <a:gdLst>
              <a:gd name="connsiteX0" fmla="*/ 0 w 3229558"/>
              <a:gd name="connsiteY0" fmla="*/ 84105 h 504618"/>
              <a:gd name="connsiteX1" fmla="*/ 84105 w 3229558"/>
              <a:gd name="connsiteY1" fmla="*/ 0 h 504618"/>
              <a:gd name="connsiteX2" fmla="*/ 3145453 w 3229558"/>
              <a:gd name="connsiteY2" fmla="*/ 0 h 504618"/>
              <a:gd name="connsiteX3" fmla="*/ 3229558 w 3229558"/>
              <a:gd name="connsiteY3" fmla="*/ 84105 h 504618"/>
              <a:gd name="connsiteX4" fmla="*/ 3229558 w 3229558"/>
              <a:gd name="connsiteY4" fmla="*/ 420513 h 504618"/>
              <a:gd name="connsiteX5" fmla="*/ 3145453 w 3229558"/>
              <a:gd name="connsiteY5" fmla="*/ 504618 h 504618"/>
              <a:gd name="connsiteX6" fmla="*/ 84105 w 3229558"/>
              <a:gd name="connsiteY6" fmla="*/ 504618 h 504618"/>
              <a:gd name="connsiteX7" fmla="*/ 0 w 3229558"/>
              <a:gd name="connsiteY7" fmla="*/ 420513 h 504618"/>
              <a:gd name="connsiteX8" fmla="*/ 0 w 3229558"/>
              <a:gd name="connsiteY8" fmla="*/ 84105 h 5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558" h="504618">
                <a:moveTo>
                  <a:pt x="0" y="84105"/>
                </a:moveTo>
                <a:cubicBezTo>
                  <a:pt x="0" y="37655"/>
                  <a:pt x="37655" y="0"/>
                  <a:pt x="84105" y="0"/>
                </a:cubicBezTo>
                <a:lnTo>
                  <a:pt x="3145453" y="0"/>
                </a:lnTo>
                <a:cubicBezTo>
                  <a:pt x="3191903" y="0"/>
                  <a:pt x="3229558" y="37655"/>
                  <a:pt x="3229558" y="84105"/>
                </a:cubicBezTo>
                <a:lnTo>
                  <a:pt x="3229558" y="420513"/>
                </a:lnTo>
                <a:cubicBezTo>
                  <a:pt x="3229558" y="466963"/>
                  <a:pt x="3191903" y="504618"/>
                  <a:pt x="3145453" y="504618"/>
                </a:cubicBezTo>
                <a:lnTo>
                  <a:pt x="84105" y="504618"/>
                </a:lnTo>
                <a:cubicBezTo>
                  <a:pt x="37655" y="504618"/>
                  <a:pt x="0" y="466963"/>
                  <a:pt x="0" y="420513"/>
                </a:cubicBezTo>
                <a:lnTo>
                  <a:pt x="0" y="84105"/>
                </a:lnTo>
                <a:close/>
              </a:path>
            </a:pathLst>
          </a:custGeom>
          <a:ln w="28575">
            <a:solidFill>
              <a:srgbClr val="0070C0"/>
            </a:solidFill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0353" tIns="70353" rIns="70353" bIns="70353" spcCol="1270" anchor="ctr"/>
          <a:lstStyle/>
          <a:p>
            <a:pPr marL="0" lvl="1" eaLnBrk="1" fontAlgn="auto" hangingPunct="1">
              <a:spcAft>
                <a:spcPts val="0"/>
              </a:spcAft>
              <a:defRPr/>
            </a:pPr>
            <a:r>
              <a:rPr lang="zh-TW" altLang="en-US" sz="20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英語超級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20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觀光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20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20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國際實務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經驗人才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961467" y="3696855"/>
            <a:ext cx="6830484" cy="677863"/>
          </a:xfrm>
          <a:custGeom>
            <a:avLst/>
            <a:gdLst>
              <a:gd name="connsiteX0" fmla="*/ 0 w 3229558"/>
              <a:gd name="connsiteY0" fmla="*/ 84105 h 504618"/>
              <a:gd name="connsiteX1" fmla="*/ 84105 w 3229558"/>
              <a:gd name="connsiteY1" fmla="*/ 0 h 504618"/>
              <a:gd name="connsiteX2" fmla="*/ 3145453 w 3229558"/>
              <a:gd name="connsiteY2" fmla="*/ 0 h 504618"/>
              <a:gd name="connsiteX3" fmla="*/ 3229558 w 3229558"/>
              <a:gd name="connsiteY3" fmla="*/ 84105 h 504618"/>
              <a:gd name="connsiteX4" fmla="*/ 3229558 w 3229558"/>
              <a:gd name="connsiteY4" fmla="*/ 420513 h 504618"/>
              <a:gd name="connsiteX5" fmla="*/ 3145453 w 3229558"/>
              <a:gd name="connsiteY5" fmla="*/ 504618 h 504618"/>
              <a:gd name="connsiteX6" fmla="*/ 84105 w 3229558"/>
              <a:gd name="connsiteY6" fmla="*/ 504618 h 504618"/>
              <a:gd name="connsiteX7" fmla="*/ 0 w 3229558"/>
              <a:gd name="connsiteY7" fmla="*/ 420513 h 504618"/>
              <a:gd name="connsiteX8" fmla="*/ 0 w 3229558"/>
              <a:gd name="connsiteY8" fmla="*/ 84105 h 5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558" h="504618">
                <a:moveTo>
                  <a:pt x="0" y="84105"/>
                </a:moveTo>
                <a:cubicBezTo>
                  <a:pt x="0" y="37655"/>
                  <a:pt x="37655" y="0"/>
                  <a:pt x="84105" y="0"/>
                </a:cubicBezTo>
                <a:lnTo>
                  <a:pt x="3145453" y="0"/>
                </a:lnTo>
                <a:cubicBezTo>
                  <a:pt x="3191903" y="0"/>
                  <a:pt x="3229558" y="37655"/>
                  <a:pt x="3229558" y="84105"/>
                </a:cubicBezTo>
                <a:lnTo>
                  <a:pt x="3229558" y="420513"/>
                </a:lnTo>
                <a:cubicBezTo>
                  <a:pt x="3229558" y="466963"/>
                  <a:pt x="3191903" y="504618"/>
                  <a:pt x="3145453" y="504618"/>
                </a:cubicBezTo>
                <a:lnTo>
                  <a:pt x="84105" y="504618"/>
                </a:lnTo>
                <a:cubicBezTo>
                  <a:pt x="37655" y="504618"/>
                  <a:pt x="0" y="466963"/>
                  <a:pt x="0" y="420513"/>
                </a:cubicBezTo>
                <a:lnTo>
                  <a:pt x="0" y="84105"/>
                </a:lnTo>
                <a:close/>
              </a:path>
            </a:pathLst>
          </a:custGeom>
          <a:ln w="28575">
            <a:solidFill>
              <a:srgbClr val="00B0F0"/>
            </a:solidFill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0353" tIns="70353" rIns="70353" bIns="70353" spcCol="1270" anchor="ctr"/>
          <a:lstStyle/>
          <a:p>
            <a:pPr marL="0" lvl="1" eaLnBrk="1" fontAlgn="auto" hangingPunct="1">
              <a:spcAft>
                <a:spcPts val="0"/>
              </a:spcAft>
              <a:defRPr/>
            </a:pPr>
            <a:r>
              <a:rPr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英語更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</a:t>
            </a:r>
            <a:r>
              <a:rPr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觀光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</a:t>
            </a:r>
            <a:r>
              <a:rPr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實務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經驗人才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5056718" y="4492047"/>
            <a:ext cx="6709833" cy="539750"/>
          </a:xfrm>
          <a:custGeom>
            <a:avLst/>
            <a:gdLst>
              <a:gd name="connsiteX0" fmla="*/ 0 w 3229558"/>
              <a:gd name="connsiteY0" fmla="*/ 84105 h 504618"/>
              <a:gd name="connsiteX1" fmla="*/ 84105 w 3229558"/>
              <a:gd name="connsiteY1" fmla="*/ 0 h 504618"/>
              <a:gd name="connsiteX2" fmla="*/ 3145453 w 3229558"/>
              <a:gd name="connsiteY2" fmla="*/ 0 h 504618"/>
              <a:gd name="connsiteX3" fmla="*/ 3229558 w 3229558"/>
              <a:gd name="connsiteY3" fmla="*/ 84105 h 504618"/>
              <a:gd name="connsiteX4" fmla="*/ 3229558 w 3229558"/>
              <a:gd name="connsiteY4" fmla="*/ 420513 h 504618"/>
              <a:gd name="connsiteX5" fmla="*/ 3145453 w 3229558"/>
              <a:gd name="connsiteY5" fmla="*/ 504618 h 504618"/>
              <a:gd name="connsiteX6" fmla="*/ 84105 w 3229558"/>
              <a:gd name="connsiteY6" fmla="*/ 504618 h 504618"/>
              <a:gd name="connsiteX7" fmla="*/ 0 w 3229558"/>
              <a:gd name="connsiteY7" fmla="*/ 420513 h 504618"/>
              <a:gd name="connsiteX8" fmla="*/ 0 w 3229558"/>
              <a:gd name="connsiteY8" fmla="*/ 84105 h 5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558" h="504618">
                <a:moveTo>
                  <a:pt x="0" y="84105"/>
                </a:moveTo>
                <a:cubicBezTo>
                  <a:pt x="0" y="37655"/>
                  <a:pt x="37655" y="0"/>
                  <a:pt x="84105" y="0"/>
                </a:cubicBezTo>
                <a:lnTo>
                  <a:pt x="3145453" y="0"/>
                </a:lnTo>
                <a:cubicBezTo>
                  <a:pt x="3191903" y="0"/>
                  <a:pt x="3229558" y="37655"/>
                  <a:pt x="3229558" y="84105"/>
                </a:cubicBezTo>
                <a:lnTo>
                  <a:pt x="3229558" y="420513"/>
                </a:lnTo>
                <a:cubicBezTo>
                  <a:pt x="3229558" y="466963"/>
                  <a:pt x="3191903" y="504618"/>
                  <a:pt x="3145453" y="504618"/>
                </a:cubicBezTo>
                <a:lnTo>
                  <a:pt x="84105" y="504618"/>
                </a:lnTo>
                <a:cubicBezTo>
                  <a:pt x="37655" y="504618"/>
                  <a:pt x="0" y="466963"/>
                  <a:pt x="0" y="420513"/>
                </a:cubicBezTo>
                <a:lnTo>
                  <a:pt x="0" y="84105"/>
                </a:lnTo>
                <a:close/>
              </a:path>
            </a:pathLst>
          </a:custGeom>
          <a:ln w="28575">
            <a:solidFill>
              <a:srgbClr val="00B050"/>
            </a:solidFill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0353" tIns="70353" rIns="70353" bIns="70353" spcCol="1270" anchor="ctr"/>
          <a:lstStyle/>
          <a:p>
            <a:pPr marL="0" lvl="1" eaLnBrk="1" fontAlgn="auto" hangingPunct="1">
              <a:spcAft>
                <a:spcPts val="0"/>
              </a:spcAft>
              <a:defRPr/>
            </a:pPr>
            <a:r>
              <a:rPr lang="zh-TW" altLang="en-US" sz="1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英語更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 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</a:t>
            </a:r>
            <a:r>
              <a:rPr lang="zh-TW" altLang="en-US" sz="1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觀光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 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</a:t>
            </a:r>
            <a:r>
              <a:rPr lang="zh-TW" altLang="en-US" sz="1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專業人才</a:t>
            </a:r>
            <a:endParaRPr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5056718" y="5221431"/>
            <a:ext cx="6735233" cy="388938"/>
          </a:xfrm>
          <a:custGeom>
            <a:avLst/>
            <a:gdLst>
              <a:gd name="connsiteX0" fmla="*/ 0 w 3229558"/>
              <a:gd name="connsiteY0" fmla="*/ 84105 h 504618"/>
              <a:gd name="connsiteX1" fmla="*/ 84105 w 3229558"/>
              <a:gd name="connsiteY1" fmla="*/ 0 h 504618"/>
              <a:gd name="connsiteX2" fmla="*/ 3145453 w 3229558"/>
              <a:gd name="connsiteY2" fmla="*/ 0 h 504618"/>
              <a:gd name="connsiteX3" fmla="*/ 3229558 w 3229558"/>
              <a:gd name="connsiteY3" fmla="*/ 84105 h 504618"/>
              <a:gd name="connsiteX4" fmla="*/ 3229558 w 3229558"/>
              <a:gd name="connsiteY4" fmla="*/ 420513 h 504618"/>
              <a:gd name="connsiteX5" fmla="*/ 3145453 w 3229558"/>
              <a:gd name="connsiteY5" fmla="*/ 504618 h 504618"/>
              <a:gd name="connsiteX6" fmla="*/ 84105 w 3229558"/>
              <a:gd name="connsiteY6" fmla="*/ 504618 h 504618"/>
              <a:gd name="connsiteX7" fmla="*/ 0 w 3229558"/>
              <a:gd name="connsiteY7" fmla="*/ 420513 h 504618"/>
              <a:gd name="connsiteX8" fmla="*/ 0 w 3229558"/>
              <a:gd name="connsiteY8" fmla="*/ 84105 h 5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558" h="504618">
                <a:moveTo>
                  <a:pt x="0" y="84105"/>
                </a:moveTo>
                <a:cubicBezTo>
                  <a:pt x="0" y="37655"/>
                  <a:pt x="37655" y="0"/>
                  <a:pt x="84105" y="0"/>
                </a:cubicBezTo>
                <a:lnTo>
                  <a:pt x="3145453" y="0"/>
                </a:lnTo>
                <a:cubicBezTo>
                  <a:pt x="3191903" y="0"/>
                  <a:pt x="3229558" y="37655"/>
                  <a:pt x="3229558" y="84105"/>
                </a:cubicBezTo>
                <a:lnTo>
                  <a:pt x="3229558" y="420513"/>
                </a:lnTo>
                <a:cubicBezTo>
                  <a:pt x="3229558" y="466963"/>
                  <a:pt x="3191903" y="504618"/>
                  <a:pt x="3145453" y="504618"/>
                </a:cubicBezTo>
                <a:lnTo>
                  <a:pt x="84105" y="504618"/>
                </a:lnTo>
                <a:cubicBezTo>
                  <a:pt x="37655" y="504618"/>
                  <a:pt x="0" y="466963"/>
                  <a:pt x="0" y="420513"/>
                </a:cubicBezTo>
                <a:lnTo>
                  <a:pt x="0" y="84105"/>
                </a:lnTo>
                <a:close/>
              </a:path>
            </a:pathLst>
          </a:custGeom>
          <a:ln w="28575">
            <a:solidFill>
              <a:srgbClr val="FFC000"/>
            </a:solidFill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0353" tIns="70353" rIns="70353" bIns="70353" spcCol="1270" anchor="ctr"/>
          <a:lstStyle/>
          <a:p>
            <a:pPr marL="0" lvl="1" eaLnBrk="1" fontAlgn="auto" hangingPunct="1">
              <a:spcAft>
                <a:spcPts val="0"/>
              </a:spcAft>
              <a:defRPr/>
            </a:pPr>
            <a:r>
              <a:rPr lang="zh-TW" altLang="en-US" sz="15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</a:t>
            </a:r>
            <a:r>
              <a:rPr lang="zh-TW" altLang="en-US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 </a:t>
            </a:r>
            <a:r>
              <a:rPr lang="en-US" altLang="zh-TW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</a:t>
            </a:r>
            <a:r>
              <a:rPr lang="zh-TW" altLang="en-US" sz="15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觀光</a:t>
            </a:r>
            <a:r>
              <a:rPr lang="zh-TW" altLang="en-US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專業人才  或   </a:t>
            </a:r>
            <a:r>
              <a:rPr lang="zh-TW" altLang="en-US" sz="15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</a:t>
            </a:r>
            <a:r>
              <a:rPr lang="zh-TW" altLang="en-US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 </a:t>
            </a:r>
            <a:r>
              <a:rPr lang="en-US" altLang="zh-TW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 </a:t>
            </a:r>
            <a:r>
              <a:rPr lang="zh-TW" altLang="en-US" sz="15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</a:t>
            </a:r>
            <a:r>
              <a:rPr lang="zh-TW" altLang="en-US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專業人才 </a:t>
            </a:r>
            <a:endParaRPr lang="en-US" altLang="zh-TW" sz="15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5056718" y="5755406"/>
            <a:ext cx="6735233" cy="395288"/>
          </a:xfrm>
          <a:custGeom>
            <a:avLst/>
            <a:gdLst>
              <a:gd name="connsiteX0" fmla="*/ 0 w 3229558"/>
              <a:gd name="connsiteY0" fmla="*/ 84105 h 504618"/>
              <a:gd name="connsiteX1" fmla="*/ 84105 w 3229558"/>
              <a:gd name="connsiteY1" fmla="*/ 0 h 504618"/>
              <a:gd name="connsiteX2" fmla="*/ 3145453 w 3229558"/>
              <a:gd name="connsiteY2" fmla="*/ 0 h 504618"/>
              <a:gd name="connsiteX3" fmla="*/ 3229558 w 3229558"/>
              <a:gd name="connsiteY3" fmla="*/ 84105 h 504618"/>
              <a:gd name="connsiteX4" fmla="*/ 3229558 w 3229558"/>
              <a:gd name="connsiteY4" fmla="*/ 420513 h 504618"/>
              <a:gd name="connsiteX5" fmla="*/ 3145453 w 3229558"/>
              <a:gd name="connsiteY5" fmla="*/ 504618 h 504618"/>
              <a:gd name="connsiteX6" fmla="*/ 84105 w 3229558"/>
              <a:gd name="connsiteY6" fmla="*/ 504618 h 504618"/>
              <a:gd name="connsiteX7" fmla="*/ 0 w 3229558"/>
              <a:gd name="connsiteY7" fmla="*/ 420513 h 504618"/>
              <a:gd name="connsiteX8" fmla="*/ 0 w 3229558"/>
              <a:gd name="connsiteY8" fmla="*/ 84105 h 50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558" h="504618">
                <a:moveTo>
                  <a:pt x="0" y="84105"/>
                </a:moveTo>
                <a:cubicBezTo>
                  <a:pt x="0" y="37655"/>
                  <a:pt x="37655" y="0"/>
                  <a:pt x="84105" y="0"/>
                </a:cubicBezTo>
                <a:lnTo>
                  <a:pt x="3145453" y="0"/>
                </a:lnTo>
                <a:cubicBezTo>
                  <a:pt x="3191903" y="0"/>
                  <a:pt x="3229558" y="37655"/>
                  <a:pt x="3229558" y="84105"/>
                </a:cubicBezTo>
                <a:lnTo>
                  <a:pt x="3229558" y="420513"/>
                </a:lnTo>
                <a:cubicBezTo>
                  <a:pt x="3229558" y="466963"/>
                  <a:pt x="3191903" y="504618"/>
                  <a:pt x="3145453" y="504618"/>
                </a:cubicBezTo>
                <a:lnTo>
                  <a:pt x="84105" y="504618"/>
                </a:lnTo>
                <a:cubicBezTo>
                  <a:pt x="37655" y="504618"/>
                  <a:pt x="0" y="466963"/>
                  <a:pt x="0" y="420513"/>
                </a:cubicBezTo>
                <a:lnTo>
                  <a:pt x="0" y="84105"/>
                </a:lnTo>
                <a:close/>
              </a:path>
            </a:pathLst>
          </a:custGeom>
          <a:ln w="28575">
            <a:solidFill>
              <a:srgbClr val="FF0000"/>
            </a:solidFill>
          </a:ln>
          <a:effectLst>
            <a:outerShdw blurRad="1270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0353" tIns="70353" rIns="70353" bIns="70353" spcCol="1270" anchor="ctr"/>
          <a:lstStyle/>
          <a:p>
            <a:pPr marL="0" lvl="1" eaLnBrk="1" fontAlgn="auto" hangingPunct="1">
              <a:spcAft>
                <a:spcPts val="0"/>
              </a:spcAft>
              <a:defRPr/>
            </a:pPr>
            <a:r>
              <a:rPr lang="zh-TW" altLang="en-US" sz="14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英語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好的人才</a:t>
            </a:r>
            <a:endParaRPr lang="en-US" altLang="zh-TW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D5E7E810-6C48-45A3-A048-979E141C9DC3}"/>
              </a:ext>
            </a:extLst>
          </p:cNvPr>
          <p:cNvSpPr txBox="1">
            <a:spLocks/>
          </p:cNvSpPr>
          <p:nvPr/>
        </p:nvSpPr>
        <p:spPr>
          <a:xfrm>
            <a:off x="9269764" y="1839606"/>
            <a:ext cx="2591774" cy="466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四年後的你</a:t>
            </a:r>
            <a: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妳</a:t>
            </a:r>
            <a: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</a:p>
        </p:txBody>
      </p:sp>
      <p:sp>
        <p:nvSpPr>
          <p:cNvPr id="1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-213671" y="0"/>
            <a:ext cx="779767" cy="365125"/>
          </a:xfrm>
        </p:spPr>
        <p:txBody>
          <a:bodyPr/>
          <a:lstStyle/>
          <a:p>
            <a:r>
              <a:rPr lang="en-US" altLang="zh-TW" dirty="0">
                <a:solidFill>
                  <a:srgbClr val="002060"/>
                </a:solidFill>
              </a:rPr>
              <a:t>24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36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218968" y="159154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115" y="370631"/>
            <a:ext cx="7480736" cy="1212850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TW" altLang="en-US" sz="5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我的提醒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35382" y="43381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26</a:t>
            </a:fld>
            <a:endParaRPr lang="zh-TW" altLang="en-US" dirty="0"/>
          </a:p>
        </p:txBody>
      </p:sp>
      <p:sp>
        <p:nvSpPr>
          <p:cNvPr id="22" name="內容版面配置區 2"/>
          <p:cNvSpPr>
            <a:spLocks noGrp="1"/>
          </p:cNvSpPr>
          <p:nvPr>
            <p:ph idx="1"/>
          </p:nvPr>
        </p:nvSpPr>
        <p:spPr>
          <a:xfrm>
            <a:off x="860629" y="1931710"/>
            <a:ext cx="7412244" cy="299458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大學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大學生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態度決定高度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關鍵能力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8" name="圖片 7" descr="mini_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0949" y="2072391"/>
            <a:ext cx="2662816" cy="478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CABE31D-6D12-486B-8CD5-AA0606A4AEA5}"/>
              </a:ext>
            </a:extLst>
          </p:cNvPr>
          <p:cNvSpPr txBox="1"/>
          <p:nvPr/>
        </p:nvSpPr>
        <p:spPr>
          <a:xfrm>
            <a:off x="2723757" y="1944733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Learn how to learn</a:t>
            </a:r>
            <a:endParaRPr lang="zh-TW" altLang="en-US"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FA559D-6B21-4822-B6F4-96ED3F750A9F}"/>
              </a:ext>
            </a:extLst>
          </p:cNvPr>
          <p:cNvSpPr txBox="1"/>
          <p:nvPr/>
        </p:nvSpPr>
        <p:spPr>
          <a:xfrm>
            <a:off x="3097608" y="2864645"/>
            <a:ext cx="70070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邏輯思考、獨立作業、團隊合作</a:t>
            </a:r>
            <a:endParaRPr lang="zh-TW" altLang="en-US" sz="3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3DB9AAA-B488-48B8-B9EB-1E630D2291D8}"/>
              </a:ext>
            </a:extLst>
          </p:cNvPr>
          <p:cNvSpPr txBox="1"/>
          <p:nvPr/>
        </p:nvSpPr>
        <p:spPr>
          <a:xfrm>
            <a:off x="4915718" y="3717290"/>
            <a:ext cx="4621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complain </a:t>
            </a:r>
            <a:r>
              <a:rPr lang="en-US" altLang="zh-TW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v.s</a:t>
            </a:r>
            <a:r>
              <a:rPr lang="en-US" altLang="zh-TW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 complete</a:t>
            </a:r>
            <a:endParaRPr lang="zh-TW" altLang="en-US" sz="3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51D3DD6-2C5E-461A-AF08-AEF46EF3A13C}"/>
              </a:ext>
            </a:extLst>
          </p:cNvPr>
          <p:cNvSpPr txBox="1"/>
          <p:nvPr/>
        </p:nvSpPr>
        <p:spPr>
          <a:xfrm>
            <a:off x="3794466" y="4653542"/>
            <a:ext cx="1826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TW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 and A</a:t>
            </a:r>
          </a:p>
        </p:txBody>
      </p:sp>
    </p:spTree>
    <p:extLst>
      <p:ext uri="{BB962C8B-B14F-4D97-AF65-F5344CB8AC3E}">
        <p14:creationId xmlns:p14="http://schemas.microsoft.com/office/powerpoint/2010/main" val="41309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96251" y="225945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115" y="370631"/>
            <a:ext cx="7480736" cy="1212850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TW" altLang="en-US" sz="5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我的分享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335382" y="43381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27</a:t>
            </a:fld>
            <a:endParaRPr lang="zh-TW" altLang="en-US" dirty="0"/>
          </a:p>
        </p:txBody>
      </p:sp>
      <p:sp>
        <p:nvSpPr>
          <p:cNvPr id="22" name="內容版面配置區 2"/>
          <p:cNvSpPr>
            <a:spLocks noGrp="1"/>
          </p:cNvSpPr>
          <p:nvPr>
            <p:ph idx="1"/>
          </p:nvPr>
        </p:nvSpPr>
        <p:spPr>
          <a:xfrm>
            <a:off x="4190827" y="2100896"/>
            <a:ext cx="4625282" cy="299458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自信，不卑不亢</a:t>
            </a:r>
            <a:endParaRPr lang="en-US" altLang="zh-TW" sz="44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隨和，仍有原則</a:t>
            </a:r>
            <a:endParaRPr lang="en-US" altLang="zh-TW" sz="44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自助，才得人助</a:t>
            </a:r>
            <a:endParaRPr lang="en-US" altLang="zh-TW" sz="44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zh-TW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認真，踏實築夢</a:t>
            </a:r>
            <a:endParaRPr lang="en-US" altLang="zh-TW" sz="4400" b="1" dirty="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zh-TW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8" name="圖片 7" descr="mini_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7642" y="2072391"/>
            <a:ext cx="2662816" cy="478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A18315E-C6D2-45C2-B10F-FDACD989B6E4}"/>
              </a:ext>
            </a:extLst>
          </p:cNvPr>
          <p:cNvSpPr txBox="1"/>
          <p:nvPr/>
        </p:nvSpPr>
        <p:spPr>
          <a:xfrm>
            <a:off x="2228488" y="4083732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面對問題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B77E127-AC21-49F0-80D2-39A1832D62ED}"/>
              </a:ext>
            </a:extLst>
          </p:cNvPr>
          <p:cNvSpPr txBox="1"/>
          <p:nvPr/>
        </p:nvSpPr>
        <p:spPr>
          <a:xfrm>
            <a:off x="2246795" y="3126804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與人交往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FA7A081-3588-4009-BEAA-FF64AF1B438C}"/>
              </a:ext>
            </a:extLst>
          </p:cNvPr>
          <p:cNvSpPr txBox="1"/>
          <p:nvPr/>
        </p:nvSpPr>
        <p:spPr>
          <a:xfrm>
            <a:off x="2246793" y="2176356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看待自己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7B30D85-5A44-4837-899B-9CEC07A8B0AB}"/>
              </a:ext>
            </a:extLst>
          </p:cNvPr>
          <p:cNvSpPr txBox="1"/>
          <p:nvPr/>
        </p:nvSpPr>
        <p:spPr>
          <a:xfrm>
            <a:off x="2246794" y="5027701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大學四年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E5C58EE-EB43-4DF8-A01E-35F2E3368576}"/>
              </a:ext>
            </a:extLst>
          </p:cNvPr>
          <p:cNvSpPr txBox="1"/>
          <p:nvPr/>
        </p:nvSpPr>
        <p:spPr>
          <a:xfrm>
            <a:off x="3249780" y="5840526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polite and disciplined </a:t>
            </a:r>
            <a:endParaRPr lang="zh-TW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6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7F2772-836C-4F27-9366-434FDD72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475" y="0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Table Dinner</a:t>
            </a:r>
            <a:endParaRPr lang="zh-TW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588A60-679B-4180-969B-4C822212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52" y="1647379"/>
            <a:ext cx="8326415" cy="416559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10/4(Wed.) 17:45-20:20</a:t>
            </a:r>
          </a:p>
          <a:p>
            <a:pPr>
              <a:spcAft>
                <a:spcPts val="60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 code: Business casual to Formal (suit, dress, demi-toilet are recommended)</a:t>
            </a:r>
          </a:p>
          <a:p>
            <a:pPr>
              <a:spcAft>
                <a:spcPts val="60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NTD 500+ dinner box</a:t>
            </a:r>
          </a:p>
          <a:p>
            <a:pPr>
              <a:spcAft>
                <a:spcPts val="60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dinner party particularly arranged for the freshmen and faculties in the departments practiced Holistic Education</a:t>
            </a:r>
          </a:p>
          <a:p>
            <a:pPr>
              <a:spcAft>
                <a:spcPts val="60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members should participate in the activity. It is required to ask for a leave beforehand to your homeroom teacher, if you have personal issues and are not able to show up. </a:t>
            </a:r>
            <a:endParaRPr lang="zh-TW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5C6895E-FE9A-42C9-9929-5724C420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55085-9CDE-481F-B1AE-3F6212FBC09F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2050" name="Picture 2" descr="今年超火的套裝裙，這6款最流行 - 每日頭條">
            <a:extLst>
              <a:ext uri="{FF2B5EF4-FFF2-40B4-BE49-F238E27FC236}">
                <a16:creationId xmlns:a16="http://schemas.microsoft.com/office/drawing/2014/main" id="{5DA7A962-D86D-4414-BF11-06D564A6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16" y="111967"/>
            <a:ext cx="1887603" cy="188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【セール】【優木まおみさんコラボ】愛しの着回し カーディガン×ブラウス セット（アンサンブル）｜any SiS（エニィスィス）のファッション ...">
            <a:extLst>
              <a:ext uri="{FF2B5EF4-FFF2-40B4-BE49-F238E27FC236}">
                <a16:creationId xmlns:a16="http://schemas.microsoft.com/office/drawing/2014/main" id="{EAA38796-7273-4B4D-9D6C-750A27A5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6" y="2496859"/>
            <a:ext cx="1696033" cy="20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型男都該有一套！ 白西裝穿搭3絕招，打造優雅帥氣紳士風！ - Page 2 | manfashion這樣變型男">
            <a:extLst>
              <a:ext uri="{FF2B5EF4-FFF2-40B4-BE49-F238E27FC236}">
                <a16:creationId xmlns:a16="http://schemas.microsoft.com/office/drawing/2014/main" id="{5121487D-7372-46B4-8A64-822ED631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010" y="188214"/>
            <a:ext cx="1733076" cy="228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男西裝A6-米蘭諾團體制服">
            <a:extLst>
              <a:ext uri="{FF2B5EF4-FFF2-40B4-BE49-F238E27FC236}">
                <a16:creationId xmlns:a16="http://schemas.microsoft.com/office/drawing/2014/main" id="{2241F609-CD98-48E0-921C-00CB1B9D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243" y="4858430"/>
            <a:ext cx="2053210" cy="20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722BD3B-481D-406F-9FCA-4B957C480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646" y="2727183"/>
            <a:ext cx="1748561" cy="27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96251" y="225945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115" y="370631"/>
            <a:ext cx="7480736" cy="1212850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zh-TW" sz="5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Break the Ice</a:t>
            </a:r>
            <a:endParaRPr lang="zh-TW" altLang="en-US" sz="50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46214" y="43381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3</a:t>
            </a:fld>
            <a:endParaRPr lang="zh-TW" altLang="en-US" dirty="0"/>
          </a:p>
        </p:txBody>
      </p:sp>
      <p:sp>
        <p:nvSpPr>
          <p:cNvPr id="22" name="內容版面配置區 2"/>
          <p:cNvSpPr>
            <a:spLocks noGrp="1"/>
          </p:cNvSpPr>
          <p:nvPr>
            <p:ph idx="1"/>
          </p:nvPr>
        </p:nvSpPr>
        <p:spPr>
          <a:xfrm>
            <a:off x="1141683" y="1998500"/>
            <a:ext cx="10769600" cy="299458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Who am I ?</a:t>
            </a:r>
          </a:p>
          <a:p>
            <a:pPr>
              <a:spcAft>
                <a:spcPts val="1200"/>
              </a:spcAft>
            </a:pP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Why am I here?</a:t>
            </a:r>
          </a:p>
          <a:p>
            <a:pPr>
              <a:spcAft>
                <a:spcPts val="1200"/>
              </a:spcAft>
            </a:pP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What is my first priority as a university student?</a:t>
            </a: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What role do you want to play in a team?</a:t>
            </a:r>
            <a:endParaRPr lang="en-US" altLang="zh-TW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8" name="圖片 7" descr="mini_log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8426" y="4553746"/>
            <a:ext cx="1283117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44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96251" y="225945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065" y="370631"/>
            <a:ext cx="2151354" cy="1212850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46214" y="43381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22" name="內容版面配置區 2"/>
          <p:cNvSpPr>
            <a:spLocks noGrp="1"/>
          </p:cNvSpPr>
          <p:nvPr>
            <p:ph idx="1"/>
          </p:nvPr>
        </p:nvSpPr>
        <p:spPr>
          <a:xfrm>
            <a:off x="4225771" y="977056"/>
            <a:ext cx="7966229" cy="377762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校園地圖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(Campus map)</a:t>
            </a: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師資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(Faculty)</a:t>
            </a: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學系特色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(Characteristics)</a:t>
            </a: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畢業門檻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(Threshold)</a:t>
            </a: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職涯發展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(Career)</a:t>
            </a:r>
          </a:p>
          <a:p>
            <a:pPr>
              <a:spcAft>
                <a:spcPts val="1200"/>
              </a:spcAft>
            </a:pPr>
            <a:r>
              <a:rPr lang="zh-TW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我的提醒和分享 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(Reminders and Sharing)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292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26155" y="318309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0" y="365125"/>
            <a:ext cx="11955453" cy="635133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53612" y="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4359747" y="3731494"/>
            <a:ext cx="133944" cy="1293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4642522" y="3740735"/>
            <a:ext cx="2897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5052291" y="3749971"/>
            <a:ext cx="609604" cy="2124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8012540" y="1681017"/>
            <a:ext cx="1050587" cy="2586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9515583" y="3255811"/>
            <a:ext cx="773726" cy="2078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8126954" y="4000154"/>
            <a:ext cx="1220246" cy="2578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55" y="141541"/>
            <a:ext cx="1671064" cy="1212850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</a:t>
            </a:r>
          </a:p>
        </p:txBody>
      </p:sp>
      <p:sp>
        <p:nvSpPr>
          <p:cNvPr id="16" name="矩形 15"/>
          <p:cNvSpPr/>
          <p:nvPr/>
        </p:nvSpPr>
        <p:spPr>
          <a:xfrm>
            <a:off x="7292803" y="4576271"/>
            <a:ext cx="1269306" cy="2635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A7FF132-DC3E-4B5C-BB39-09589E22B73B}"/>
              </a:ext>
            </a:extLst>
          </p:cNvPr>
          <p:cNvSpPr txBox="1"/>
          <p:nvPr/>
        </p:nvSpPr>
        <p:spPr>
          <a:xfrm>
            <a:off x="9746782" y="1785479"/>
            <a:ext cx="922881" cy="461665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806</a:t>
            </a:r>
            <a:endParaRPr lang="zh-TW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0EC14B1-1986-4F5E-916C-8463F8C38704}"/>
              </a:ext>
            </a:extLst>
          </p:cNvPr>
          <p:cNvCxnSpPr>
            <a:endCxn id="6" idx="1"/>
          </p:cNvCxnSpPr>
          <p:nvPr/>
        </p:nvCxnSpPr>
        <p:spPr>
          <a:xfrm>
            <a:off x="9746782" y="2016311"/>
            <a:ext cx="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B463200-884E-4C53-8BD2-4F47D49E20BC}"/>
              </a:ext>
            </a:extLst>
          </p:cNvPr>
          <p:cNvCxnSpPr/>
          <p:nvPr/>
        </p:nvCxnSpPr>
        <p:spPr>
          <a:xfrm flipH="1">
            <a:off x="8673483" y="1939635"/>
            <a:ext cx="1073299" cy="7769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1AFCDBB0-26FA-4957-9DFD-B7661931841B}"/>
              </a:ext>
            </a:extLst>
          </p:cNvPr>
          <p:cNvCxnSpPr>
            <a:cxnSpLocks/>
          </p:cNvCxnSpPr>
          <p:nvPr/>
        </p:nvCxnSpPr>
        <p:spPr>
          <a:xfrm flipH="1">
            <a:off x="8528955" y="2708191"/>
            <a:ext cx="142097" cy="10417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4145C5A4-DA1C-4CC6-8A4E-8298EE0DD5B9}"/>
              </a:ext>
            </a:extLst>
          </p:cNvPr>
          <p:cNvSpPr txBox="1"/>
          <p:nvPr/>
        </p:nvSpPr>
        <p:spPr>
          <a:xfrm>
            <a:off x="4194922" y="3000269"/>
            <a:ext cx="85151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守謙會議</a:t>
            </a:r>
            <a:endParaRPr lang="en-US" altLang="zh-TW" sz="13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中心</a:t>
            </a:r>
          </a:p>
        </p:txBody>
      </p:sp>
    </p:spTree>
    <p:extLst>
      <p:ext uri="{BB962C8B-B14F-4D97-AF65-F5344CB8AC3E}">
        <p14:creationId xmlns:p14="http://schemas.microsoft.com/office/powerpoint/2010/main" val="3042728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26155" y="318309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53612" y="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6</a:t>
            </a:fld>
            <a:endParaRPr lang="zh-TW" altLang="en-US" dirty="0"/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2" y="365125"/>
            <a:ext cx="1827695" cy="1127344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Campus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map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0EC14B1-1986-4F5E-916C-8463F8C38704}"/>
              </a:ext>
            </a:extLst>
          </p:cNvPr>
          <p:cNvCxnSpPr>
            <a:cxnSpLocks/>
          </p:cNvCxnSpPr>
          <p:nvPr/>
        </p:nvCxnSpPr>
        <p:spPr>
          <a:xfrm>
            <a:off x="9746782" y="2016311"/>
            <a:ext cx="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B495FE48-08DC-4FF4-8C5A-0FA1A1E3B2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77" y="182562"/>
            <a:ext cx="10051285" cy="6539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23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89167" y="-962604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93990" y="360266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45" y="106577"/>
            <a:ext cx="1542981" cy="1070194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師資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61230" y="60892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936463" y="374216"/>
            <a:ext cx="920935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師資群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陳淑娟 教授兼系主任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航空服務管理、組織行為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葉劍木 教授兼國際長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人力資源、財務管理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阮聘茹 副教授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旅宿業經營管理、觀光消費行為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陳維立 副教授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永續觀光、觀光地理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艾之涵 副教授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企業管理、區域經濟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紀珊如 助理教授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觀光資源、世界遺產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施依萱 助理教授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餐飲管理、消費者行為</a:t>
            </a:r>
            <a:endParaRPr lang="en-US" altLang="zh-TW" sz="26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莊琇惠 助理教授</a:t>
            </a:r>
            <a:r>
              <a:rPr lang="en-US" altLang="zh-TW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觀光行銷、旅行社經營管理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291589" y="5581081"/>
            <a:ext cx="264687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系助理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- 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林錦蓮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(3661)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28634" y="5490774"/>
            <a:ext cx="3130985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系教官</a:t>
            </a:r>
            <a:endParaRPr lang="en-US" altLang="zh-TW" sz="2400" b="1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周揚文</a:t>
            </a:r>
            <a:r>
              <a:rPr lang="en-US" altLang="zh-TW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(3771)</a:t>
            </a:r>
          </a:p>
          <a:p>
            <a:r>
              <a:rPr lang="zh-TW" altLang="en-US" sz="2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小時校安</a:t>
            </a: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2-26222173</a:t>
            </a:r>
            <a:endParaRPr lang="zh-TW" altLang="en-US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" y="1293379"/>
            <a:ext cx="1013244" cy="131499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" y="2394601"/>
            <a:ext cx="1058351" cy="124511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390" y="1440603"/>
            <a:ext cx="1151344" cy="15254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49" y="2742211"/>
            <a:ext cx="1190632" cy="140074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7" y="3461778"/>
            <a:ext cx="1279159" cy="150489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79" y="3903552"/>
            <a:ext cx="1195719" cy="140672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7" y="5079088"/>
            <a:ext cx="1398546" cy="139854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7308" y="5306500"/>
            <a:ext cx="1656655" cy="1242491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87E0934B-2E65-4C13-A74E-7D09B0B2553E}"/>
              </a:ext>
            </a:extLst>
          </p:cNvPr>
          <p:cNvSpPr txBox="1"/>
          <p:nvPr/>
        </p:nvSpPr>
        <p:spPr>
          <a:xfrm>
            <a:off x="9892583" y="5536459"/>
            <a:ext cx="172354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系會長</a:t>
            </a:r>
            <a:endParaRPr lang="en-US" altLang="zh-TW" sz="2400" b="1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彭世瑜</a:t>
            </a:r>
          </a:p>
        </p:txBody>
      </p:sp>
    </p:spTree>
    <p:extLst>
      <p:ext uri="{BB962C8B-B14F-4D97-AF65-F5344CB8AC3E}">
        <p14:creationId xmlns:p14="http://schemas.microsoft.com/office/powerpoint/2010/main" val="196404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30747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396251" y="207472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AutoShape 77">
            <a:extLst>
              <a:ext uri="{FF2B5EF4-FFF2-40B4-BE49-F238E27FC236}">
                <a16:creationId xmlns:a16="http://schemas.microsoft.com/office/drawing/2014/main" id="{97AF7AB1-0D8A-4B23-AC79-F7BB0CA4F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085" y="3013768"/>
            <a:ext cx="2824163" cy="892175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專業知能課程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AutoShape 78">
            <a:extLst>
              <a:ext uri="{FF2B5EF4-FFF2-40B4-BE49-F238E27FC236}">
                <a16:creationId xmlns:a16="http://schemas.microsoft.com/office/drawing/2014/main" id="{F2709062-49AD-4A18-BB04-6A7F9D741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260" y="4075805"/>
            <a:ext cx="2798763" cy="900113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defRPr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學系必選修課程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hangingPunct="1">
              <a:defRPr/>
            </a:pPr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AutoShape 79">
            <a:extLst>
              <a:ext uri="{FF2B5EF4-FFF2-40B4-BE49-F238E27FC236}">
                <a16:creationId xmlns:a16="http://schemas.microsoft.com/office/drawing/2014/main" id="{2B368791-4CD5-4399-9DFD-E8D3CE6E8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498" y="5174355"/>
            <a:ext cx="2803525" cy="976313"/>
          </a:xfrm>
          <a:prstGeom prst="flowChartAlternateProcess">
            <a:avLst/>
          </a:prstGeom>
          <a:ln w="9525">
            <a:solidFill>
              <a:schemeClr val="tx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通識核心課程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id="{701BE044-F6A4-4CE9-9939-777564036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810" y="4917180"/>
            <a:ext cx="3097213" cy="13271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Travel Management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觀光旅遊管理</a:t>
            </a:r>
          </a:p>
        </p:txBody>
      </p:sp>
      <p:sp>
        <p:nvSpPr>
          <p:cNvPr id="16" name="Text Box 84">
            <a:extLst>
              <a:ext uri="{FF2B5EF4-FFF2-40B4-BE49-F238E27FC236}">
                <a16:creationId xmlns:a16="http://schemas.microsoft.com/office/drawing/2014/main" id="{7B25AD41-2BBC-4A97-BBA8-CC9B4C044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810" y="3477318"/>
            <a:ext cx="3097213" cy="13271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Hotel 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觀光旅館管理</a:t>
            </a:r>
          </a:p>
        </p:txBody>
      </p:sp>
      <p:sp>
        <p:nvSpPr>
          <p:cNvPr id="17" name="Rectangle 90">
            <a:extLst>
              <a:ext uri="{FF2B5EF4-FFF2-40B4-BE49-F238E27FC236}">
                <a16:creationId xmlns:a16="http://schemas.microsoft.com/office/drawing/2014/main" id="{BB48EE36-48A8-4987-BB2D-53AF60001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573" y="3393180"/>
            <a:ext cx="4103687" cy="29638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99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18" name="向右箭號 1">
            <a:extLst>
              <a:ext uri="{FF2B5EF4-FFF2-40B4-BE49-F238E27FC236}">
                <a16:creationId xmlns:a16="http://schemas.microsoft.com/office/drawing/2014/main" id="{E0F22A27-224E-4224-B7FA-393451E8B38A}"/>
              </a:ext>
            </a:extLst>
          </p:cNvPr>
          <p:cNvSpPr/>
          <p:nvPr/>
        </p:nvSpPr>
        <p:spPr>
          <a:xfrm>
            <a:off x="5315548" y="4421880"/>
            <a:ext cx="563562" cy="36195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2CAD270-2E70-4A62-8E65-E2E58057D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4273" y="2781993"/>
            <a:ext cx="3092450" cy="463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社團學習與實作課程</a:t>
            </a:r>
          </a:p>
        </p:txBody>
      </p:sp>
      <p:sp>
        <p:nvSpPr>
          <p:cNvPr id="20" name="AutoShape 87">
            <a:extLst>
              <a:ext uri="{FF2B5EF4-FFF2-40B4-BE49-F238E27FC236}">
                <a16:creationId xmlns:a16="http://schemas.microsoft.com/office/drawing/2014/main" id="{15FEF346-408F-47D4-B4B5-B9A48E816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810" y="2653405"/>
            <a:ext cx="342900" cy="360363"/>
          </a:xfrm>
          <a:prstGeom prst="downArrow">
            <a:avLst>
              <a:gd name="adj1" fmla="val 50000"/>
              <a:gd name="adj2" fmla="val 44518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85157" y="24908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21" name="AutoShape 43">
            <a:extLst>
              <a:ext uri="{FF2B5EF4-FFF2-40B4-BE49-F238E27FC236}">
                <a16:creationId xmlns:a16="http://schemas.microsoft.com/office/drawing/2014/main" id="{86B48ACC-8511-477E-94DB-B662F48A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190" y="96634"/>
            <a:ext cx="8208963" cy="910719"/>
          </a:xfrm>
          <a:prstGeom prst="roundRect">
            <a:avLst>
              <a:gd name="adj" fmla="val 16667"/>
            </a:avLst>
          </a:prstGeom>
          <a:noFill/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學系特色</a:t>
            </a:r>
          </a:p>
        </p:txBody>
      </p:sp>
      <p:sp>
        <p:nvSpPr>
          <p:cNvPr id="3" name="矩形 2"/>
          <p:cNvSpPr/>
          <p:nvPr/>
        </p:nvSpPr>
        <p:spPr>
          <a:xfrm>
            <a:off x="2007089" y="1766703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培養具國際競爭力之觀光產業管理人才</a:t>
            </a:r>
          </a:p>
        </p:txBody>
      </p:sp>
    </p:spTree>
    <p:extLst>
      <p:ext uri="{BB962C8B-B14F-4D97-AF65-F5344CB8AC3E}">
        <p14:creationId xmlns:p14="http://schemas.microsoft.com/office/powerpoint/2010/main" val="377852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動輸入 1">
            <a:extLst>
              <a:ext uri="{FF2B5EF4-FFF2-40B4-BE49-F238E27FC236}">
                <a16:creationId xmlns:a16="http://schemas.microsoft.com/office/drawing/2014/main" id="{407684D9-10F2-43E3-9F4E-E2AC409AE2C7}"/>
              </a:ext>
            </a:extLst>
          </p:cNvPr>
          <p:cNvSpPr/>
          <p:nvPr/>
        </p:nvSpPr>
        <p:spPr>
          <a:xfrm rot="5400000">
            <a:off x="917355" y="-953868"/>
            <a:ext cx="6858000" cy="8765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1"/>
              <a:gd name="connsiteY0" fmla="*/ 5389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89 h 10000"/>
              <a:gd name="connsiteX0" fmla="*/ 16 w 10002"/>
              <a:gd name="connsiteY0" fmla="*/ 5389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89 h 10000"/>
              <a:gd name="connsiteX0" fmla="*/ 2 w 10003"/>
              <a:gd name="connsiteY0" fmla="*/ 5389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89 h 10000"/>
              <a:gd name="connsiteX0" fmla="*/ 0 w 10031"/>
              <a:gd name="connsiteY0" fmla="*/ 5372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72 h 10000"/>
              <a:gd name="connsiteX0" fmla="*/ 0 w 10016"/>
              <a:gd name="connsiteY0" fmla="*/ 5389 h 10000"/>
              <a:gd name="connsiteX1" fmla="*/ 10016 w 10016"/>
              <a:gd name="connsiteY1" fmla="*/ 0 h 10000"/>
              <a:gd name="connsiteX2" fmla="*/ 10016 w 10016"/>
              <a:gd name="connsiteY2" fmla="*/ 10000 h 10000"/>
              <a:gd name="connsiteX3" fmla="*/ 16 w 10016"/>
              <a:gd name="connsiteY3" fmla="*/ 10000 h 10000"/>
              <a:gd name="connsiteX4" fmla="*/ 0 w 10016"/>
              <a:gd name="connsiteY4" fmla="*/ 5389 h 10000"/>
              <a:gd name="connsiteX0" fmla="*/ 16 w 10002"/>
              <a:gd name="connsiteY0" fmla="*/ 5372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16 w 10002"/>
              <a:gd name="connsiteY4" fmla="*/ 5372 h 10000"/>
              <a:gd name="connsiteX0" fmla="*/ 0 w 10046"/>
              <a:gd name="connsiteY0" fmla="*/ 5254 h 10000"/>
              <a:gd name="connsiteX1" fmla="*/ 10046 w 10046"/>
              <a:gd name="connsiteY1" fmla="*/ 0 h 10000"/>
              <a:gd name="connsiteX2" fmla="*/ 10046 w 10046"/>
              <a:gd name="connsiteY2" fmla="*/ 10000 h 10000"/>
              <a:gd name="connsiteX3" fmla="*/ 46 w 10046"/>
              <a:gd name="connsiteY3" fmla="*/ 10000 h 10000"/>
              <a:gd name="connsiteX4" fmla="*/ 0 w 10046"/>
              <a:gd name="connsiteY4" fmla="*/ 5254 h 10000"/>
              <a:gd name="connsiteX0" fmla="*/ 0 w 10031"/>
              <a:gd name="connsiteY0" fmla="*/ 5338 h 10000"/>
              <a:gd name="connsiteX1" fmla="*/ 10031 w 10031"/>
              <a:gd name="connsiteY1" fmla="*/ 0 h 10000"/>
              <a:gd name="connsiteX2" fmla="*/ 10031 w 10031"/>
              <a:gd name="connsiteY2" fmla="*/ 10000 h 10000"/>
              <a:gd name="connsiteX3" fmla="*/ 31 w 10031"/>
              <a:gd name="connsiteY3" fmla="*/ 10000 h 10000"/>
              <a:gd name="connsiteX4" fmla="*/ 0 w 10031"/>
              <a:gd name="connsiteY4" fmla="*/ 5338 h 10000"/>
              <a:gd name="connsiteX0" fmla="*/ 31 w 10002"/>
              <a:gd name="connsiteY0" fmla="*/ 5355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31 w 10002"/>
              <a:gd name="connsiteY4" fmla="*/ 5355 h 10000"/>
              <a:gd name="connsiteX0" fmla="*/ 2 w 10003"/>
              <a:gd name="connsiteY0" fmla="*/ 532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2 w 10003"/>
              <a:gd name="connsiteY4" fmla="*/ 532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2" y="532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-7" y="8463"/>
                  <a:pt x="12" y="6858"/>
                  <a:pt x="2" y="532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94080960-E644-4B4F-8B34-DEDC87896FF9}"/>
              </a:ext>
            </a:extLst>
          </p:cNvPr>
          <p:cNvSpPr/>
          <p:nvPr/>
        </p:nvSpPr>
        <p:spPr>
          <a:xfrm rot="10800000">
            <a:off x="520258" y="318309"/>
            <a:ext cx="11394835" cy="6539691"/>
          </a:xfrm>
          <a:prstGeom prst="flowChartAlternateProcess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D2729E2-8303-4313-8E1D-8F0A7AB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76" y="874454"/>
            <a:ext cx="10515600" cy="88565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四全特色</a:t>
            </a:r>
          </a:p>
        </p:txBody>
      </p:sp>
      <p:pic>
        <p:nvPicPr>
          <p:cNvPr id="8" name="圖片 3">
            <a:extLst>
              <a:ext uri="{FF2B5EF4-FFF2-40B4-BE49-F238E27FC236}">
                <a16:creationId xmlns:a16="http://schemas.microsoft.com/office/drawing/2014/main" id="{C60C8DEA-24D3-4EBC-9810-8A003D45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49" y="1398001"/>
            <a:ext cx="17399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4">
            <a:extLst>
              <a:ext uri="{FF2B5EF4-FFF2-40B4-BE49-F238E27FC236}">
                <a16:creationId xmlns:a16="http://schemas.microsoft.com/office/drawing/2014/main" id="{2C85B468-DFE6-4419-B0C3-4E75FB28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248" y="3186099"/>
            <a:ext cx="12700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6">
            <a:extLst>
              <a:ext uri="{FF2B5EF4-FFF2-40B4-BE49-F238E27FC236}">
                <a16:creationId xmlns:a16="http://schemas.microsoft.com/office/drawing/2014/main" id="{B7966870-D596-4693-8FBA-A1AB10D3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45" y="4849799"/>
            <a:ext cx="2817812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1">
            <a:extLst>
              <a:ext uri="{FF2B5EF4-FFF2-40B4-BE49-F238E27FC236}">
                <a16:creationId xmlns:a16="http://schemas.microsoft.com/office/drawing/2014/main" id="{088C0C1E-4A73-4243-949B-3375FA954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41" y="835989"/>
            <a:ext cx="24257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2">
            <a:extLst>
              <a:ext uri="{FF2B5EF4-FFF2-40B4-BE49-F238E27FC236}">
                <a16:creationId xmlns:a16="http://schemas.microsoft.com/office/drawing/2014/main" id="{6706FA5C-7C27-43AE-8BCF-80E240B6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59" y="2640615"/>
            <a:ext cx="1917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5">
            <a:extLst>
              <a:ext uri="{FF2B5EF4-FFF2-40B4-BE49-F238E27FC236}">
                <a16:creationId xmlns:a16="http://schemas.microsoft.com/office/drawing/2014/main" id="{286A7AB9-18BD-4EBC-BEEE-CC888319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19" y="5215986"/>
            <a:ext cx="2159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30">
            <a:extLst>
              <a:ext uri="{FF2B5EF4-FFF2-40B4-BE49-F238E27FC236}">
                <a16:creationId xmlns:a16="http://schemas.microsoft.com/office/drawing/2014/main" id="{0E96AC45-55C4-4E9B-A2CA-F4E0F2234CE1}"/>
              </a:ext>
            </a:extLst>
          </p:cNvPr>
          <p:cNvGrpSpPr>
            <a:grpSpLocks/>
          </p:cNvGrpSpPr>
          <p:nvPr/>
        </p:nvGrpSpPr>
        <p:grpSpPr bwMode="auto">
          <a:xfrm>
            <a:off x="4191686" y="2187787"/>
            <a:ext cx="4029609" cy="4143374"/>
            <a:chOff x="2997655" y="1576229"/>
            <a:chExt cx="3033945" cy="3525062"/>
          </a:xfrm>
        </p:grpSpPr>
        <p:grpSp>
          <p:nvGrpSpPr>
            <p:cNvPr id="17" name="群組 9">
              <a:extLst>
                <a:ext uri="{FF2B5EF4-FFF2-40B4-BE49-F238E27FC236}">
                  <a16:creationId xmlns:a16="http://schemas.microsoft.com/office/drawing/2014/main" id="{BB18A4BE-6607-4794-864A-DADB1FAF5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7655" y="1576229"/>
              <a:ext cx="3010468" cy="680127"/>
              <a:chOff x="2997655" y="1939599"/>
              <a:chExt cx="3010468" cy="680127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611D9461-F7C9-4DD0-9C29-A33EEB55D998}"/>
                  </a:ext>
                </a:extLst>
              </p:cNvPr>
              <p:cNvSpPr/>
              <p:nvPr/>
            </p:nvSpPr>
            <p:spPr>
              <a:xfrm>
                <a:off x="3790766" y="1964682"/>
                <a:ext cx="2217357" cy="60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97917">
                  <a:defRPr/>
                </a:pPr>
                <a:r>
                  <a:rPr lang="zh-CN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全大三出國</a:t>
                </a:r>
                <a:endParaRPr lang="zh-TW" altLang="en-US" sz="4000" kern="0" dirty="0">
                  <a:solidFill>
                    <a:srgbClr val="2A1A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34" name="群組 18">
                <a:extLst>
                  <a:ext uri="{FF2B5EF4-FFF2-40B4-BE49-F238E27FC236}">
                    <a16:creationId xmlns:a16="http://schemas.microsoft.com/office/drawing/2014/main" id="{2E905305-5A88-4A4C-B04B-6A98D1C346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7655" y="1939599"/>
                <a:ext cx="698233" cy="680127"/>
                <a:chOff x="539373" y="742738"/>
                <a:chExt cx="504241" cy="491164"/>
              </a:xfrm>
            </p:grpSpPr>
            <p:sp>
              <p:nvSpPr>
                <p:cNvPr id="35" name="橢圓 34">
                  <a:extLst>
                    <a:ext uri="{FF2B5EF4-FFF2-40B4-BE49-F238E27FC236}">
                      <a16:creationId xmlns:a16="http://schemas.microsoft.com/office/drawing/2014/main" id="{571A85B7-155F-4333-AE0B-A0461404BF3A}"/>
                    </a:ext>
                  </a:extLst>
                </p:cNvPr>
                <p:cNvSpPr/>
                <p:nvPr/>
              </p:nvSpPr>
              <p:spPr>
                <a:xfrm>
                  <a:off x="539373" y="742738"/>
                  <a:ext cx="504241" cy="491164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4000"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pic>
              <p:nvPicPr>
                <p:cNvPr id="36" name="圖片 29">
                  <a:extLst>
                    <a:ext uri="{FF2B5EF4-FFF2-40B4-BE49-F238E27FC236}">
                      <a16:creationId xmlns:a16="http://schemas.microsoft.com/office/drawing/2014/main" id="{9D28180C-DF7B-4A9C-AFAF-6F0D5FCA6E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00000">
                  <a:off x="629045" y="830861"/>
                  <a:ext cx="324654" cy="32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8" name="群組 7">
              <a:extLst>
                <a:ext uri="{FF2B5EF4-FFF2-40B4-BE49-F238E27FC236}">
                  <a16:creationId xmlns:a16="http://schemas.microsoft.com/office/drawing/2014/main" id="{F4081BCB-7059-41C9-9B14-6C06C76317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7656" y="3459655"/>
              <a:ext cx="3007697" cy="699923"/>
              <a:chOff x="2997656" y="3580781"/>
              <a:chExt cx="3007697" cy="699923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F6E3E72-30BD-463C-AE64-55452810928A}"/>
                  </a:ext>
                </a:extLst>
              </p:cNvPr>
              <p:cNvSpPr/>
              <p:nvPr/>
            </p:nvSpPr>
            <p:spPr>
              <a:xfrm>
                <a:off x="3787996" y="3629618"/>
                <a:ext cx="2217357" cy="60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97917">
                  <a:defRPr/>
                </a:pPr>
                <a:r>
                  <a:rPr lang="zh-CN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全</a:t>
                </a:r>
                <a:r>
                  <a:rPr lang="zh-TW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學園住宿</a:t>
                </a:r>
              </a:p>
            </p:txBody>
          </p:sp>
          <p:grpSp>
            <p:nvGrpSpPr>
              <p:cNvPr id="30" name="群組 19">
                <a:extLst>
                  <a:ext uri="{FF2B5EF4-FFF2-40B4-BE49-F238E27FC236}">
                    <a16:creationId xmlns:a16="http://schemas.microsoft.com/office/drawing/2014/main" id="{5F482585-B877-4FBE-88FE-EE93565FE8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7656" y="3580781"/>
                <a:ext cx="698233" cy="699923"/>
                <a:chOff x="539374" y="2337063"/>
                <a:chExt cx="504241" cy="505460"/>
              </a:xfrm>
            </p:grpSpPr>
            <p:sp>
              <p:nvSpPr>
                <p:cNvPr id="31" name="橢圓 30">
                  <a:extLst>
                    <a:ext uri="{FF2B5EF4-FFF2-40B4-BE49-F238E27FC236}">
                      <a16:creationId xmlns:a16="http://schemas.microsoft.com/office/drawing/2014/main" id="{2281FA15-7B15-4CFC-9632-C5837CC80B8C}"/>
                    </a:ext>
                  </a:extLst>
                </p:cNvPr>
                <p:cNvSpPr/>
                <p:nvPr/>
              </p:nvSpPr>
              <p:spPr>
                <a:xfrm>
                  <a:off x="539374" y="2337063"/>
                  <a:ext cx="504241" cy="5054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4000"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pic>
              <p:nvPicPr>
                <p:cNvPr id="32" name="圖片 27">
                  <a:extLst>
                    <a:ext uri="{FF2B5EF4-FFF2-40B4-BE49-F238E27FC236}">
                      <a16:creationId xmlns:a16="http://schemas.microsoft.com/office/drawing/2014/main" id="{B3C33465-4DAF-4543-8121-8DE93557BC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477" y="2427873"/>
                  <a:ext cx="324000" cy="32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9" name="群組 8">
              <a:extLst>
                <a:ext uri="{FF2B5EF4-FFF2-40B4-BE49-F238E27FC236}">
                  <a16:creationId xmlns:a16="http://schemas.microsoft.com/office/drawing/2014/main" id="{0C5AD4B7-1597-46F8-8EDA-CCFA44D3E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163" y="2517944"/>
              <a:ext cx="3032437" cy="699923"/>
              <a:chOff x="2999163" y="2760191"/>
              <a:chExt cx="3032437" cy="699923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7819BD4-737A-481F-80DA-C39F0B4AAC59}"/>
                  </a:ext>
                </a:extLst>
              </p:cNvPr>
              <p:cNvSpPr/>
              <p:nvPr/>
            </p:nvSpPr>
            <p:spPr>
              <a:xfrm>
                <a:off x="3814243" y="2783274"/>
                <a:ext cx="2217357" cy="60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97917">
                  <a:defRPr/>
                </a:pPr>
                <a:r>
                  <a:rPr lang="zh-CN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全</a:t>
                </a:r>
                <a:r>
                  <a:rPr lang="zh-TW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英語授課</a:t>
                </a:r>
              </a:p>
            </p:txBody>
          </p:sp>
          <p:grpSp>
            <p:nvGrpSpPr>
              <p:cNvPr id="26" name="群組 20">
                <a:extLst>
                  <a:ext uri="{FF2B5EF4-FFF2-40B4-BE49-F238E27FC236}">
                    <a16:creationId xmlns:a16="http://schemas.microsoft.com/office/drawing/2014/main" id="{3B535097-404D-4FC1-ABA3-F953BB5C65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9163" y="2760191"/>
                <a:ext cx="701250" cy="699923"/>
                <a:chOff x="540462" y="1643542"/>
                <a:chExt cx="506420" cy="505460"/>
              </a:xfrm>
            </p:grpSpPr>
            <p:sp>
              <p:nvSpPr>
                <p:cNvPr id="27" name="橢圓 26">
                  <a:extLst>
                    <a:ext uri="{FF2B5EF4-FFF2-40B4-BE49-F238E27FC236}">
                      <a16:creationId xmlns:a16="http://schemas.microsoft.com/office/drawing/2014/main" id="{2795A480-C92E-4AE4-B46B-73762A4F47C7}"/>
                    </a:ext>
                  </a:extLst>
                </p:cNvPr>
                <p:cNvSpPr/>
                <p:nvPr/>
              </p:nvSpPr>
              <p:spPr>
                <a:xfrm>
                  <a:off x="540462" y="1643542"/>
                  <a:ext cx="506420" cy="5054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4000"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pic>
              <p:nvPicPr>
                <p:cNvPr id="28" name="圖片 25">
                  <a:extLst>
                    <a:ext uri="{FF2B5EF4-FFF2-40B4-BE49-F238E27FC236}">
                      <a16:creationId xmlns:a16="http://schemas.microsoft.com/office/drawing/2014/main" id="{1A7C2644-A23A-4877-A8DC-9FBD15BBB5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956" y="1734302"/>
                  <a:ext cx="219042" cy="32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0" name="群組 5">
              <a:extLst>
                <a:ext uri="{FF2B5EF4-FFF2-40B4-BE49-F238E27FC236}">
                  <a16:creationId xmlns:a16="http://schemas.microsoft.com/office/drawing/2014/main" id="{EFBE874D-E401-4584-B3E6-5470F83BC0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7656" y="4401368"/>
              <a:ext cx="3033721" cy="699923"/>
              <a:chOff x="2997656" y="4401368"/>
              <a:chExt cx="3033721" cy="699923"/>
            </a:xfrm>
          </p:grpSpPr>
          <p:sp>
            <p:nvSpPr>
              <p:cNvPr id="21" name="矩形 16">
                <a:extLst>
                  <a:ext uri="{FF2B5EF4-FFF2-40B4-BE49-F238E27FC236}">
                    <a16:creationId xmlns:a16="http://schemas.microsoft.com/office/drawing/2014/main" id="{27E3538A-769A-4C1E-8E00-9A0794753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020" y="4417386"/>
                <a:ext cx="2217357" cy="602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r>
                  <a:rPr lang="zh-CN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全</a:t>
                </a:r>
                <a:r>
                  <a:rPr lang="zh-TW" altLang="en-US" sz="4000" b="1" kern="0" cap="all" spc="305" dirty="0">
                    <a:solidFill>
                      <a:srgbClr val="2A1A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產業接軌</a:t>
                </a:r>
              </a:p>
            </p:txBody>
          </p: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9A57B239-B39A-454C-9339-4CACF060D8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7656" y="4401368"/>
                <a:ext cx="698233" cy="699923"/>
                <a:chOff x="539374" y="2980537"/>
                <a:chExt cx="504241" cy="505460"/>
              </a:xfrm>
            </p:grpSpPr>
            <p:sp>
              <p:nvSpPr>
                <p:cNvPr id="23" name="橢圓 22">
                  <a:extLst>
                    <a:ext uri="{FF2B5EF4-FFF2-40B4-BE49-F238E27FC236}">
                      <a16:creationId xmlns:a16="http://schemas.microsoft.com/office/drawing/2014/main" id="{A8124FA1-CFAA-46A6-B7A0-3E4391E83523}"/>
                    </a:ext>
                  </a:extLst>
                </p:cNvPr>
                <p:cNvSpPr/>
                <p:nvPr/>
              </p:nvSpPr>
              <p:spPr>
                <a:xfrm>
                  <a:off x="539374" y="2980537"/>
                  <a:ext cx="504241" cy="50546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4000"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pic>
              <p:nvPicPr>
                <p:cNvPr id="24" name="圖片 23">
                  <a:extLst>
                    <a:ext uri="{FF2B5EF4-FFF2-40B4-BE49-F238E27FC236}">
                      <a16:creationId xmlns:a16="http://schemas.microsoft.com/office/drawing/2014/main" id="{8557DCDE-9CD3-4112-8317-9A6CABC12B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992" y="3077513"/>
                  <a:ext cx="288763" cy="2851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-426397" y="0"/>
            <a:ext cx="779767" cy="365125"/>
          </a:xfrm>
        </p:spPr>
        <p:txBody>
          <a:bodyPr/>
          <a:lstStyle/>
          <a:p>
            <a:fld id="{DBC55085-9CDE-481F-B1AE-3F6212FBC09F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6169738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4280</TotalTime>
  <Words>1309</Words>
  <Application>Microsoft Office PowerPoint</Application>
  <PresentationFormat>寬螢幕</PresentationFormat>
  <Paragraphs>239</Paragraphs>
  <Slides>28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40" baseType="lpstr">
      <vt:lpstr>Microsoft JhengHei</vt:lpstr>
      <vt:lpstr>Microsoft JhengHei</vt:lpstr>
      <vt:lpstr>PMingLiU</vt:lpstr>
      <vt:lpstr>PMingLiU</vt:lpstr>
      <vt:lpstr>標楷體</vt:lpstr>
      <vt:lpstr>Arial</vt:lpstr>
      <vt:lpstr>Calibri</vt:lpstr>
      <vt:lpstr>Century Gothic</vt:lpstr>
      <vt:lpstr>Times New Roman</vt:lpstr>
      <vt:lpstr>Wingdings</vt:lpstr>
      <vt:lpstr>Wingdings 3</vt:lpstr>
      <vt:lpstr>絲縷</vt:lpstr>
      <vt:lpstr>112學年度 新生系務講習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四全特色</vt:lpstr>
      <vt:lpstr>全大三出國</vt:lpstr>
      <vt:lpstr>全大三出國</vt:lpstr>
      <vt:lpstr>全大三出國</vt:lpstr>
      <vt:lpstr>全大三出國</vt:lpstr>
      <vt:lpstr>全英語授課</vt:lpstr>
      <vt:lpstr>跨領域全英語學分學程</vt:lpstr>
      <vt:lpstr>PowerPoint 簡報</vt:lpstr>
      <vt:lpstr>全學園住宿</vt:lpstr>
      <vt:lpstr>全產業接軌</vt:lpstr>
      <vt:lpstr>全產業接軌</vt:lpstr>
      <vt:lpstr>畢業門檻</vt:lpstr>
      <vt:lpstr>職涯發展 (Career development)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High Table Dinner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Yu_Hsuan</dc:creator>
  <cp:lastModifiedBy>葉劍木</cp:lastModifiedBy>
  <cp:revision>357</cp:revision>
  <dcterms:created xsi:type="dcterms:W3CDTF">2021-08-12T03:54:42Z</dcterms:created>
  <dcterms:modified xsi:type="dcterms:W3CDTF">2023-09-07T01:37:51Z</dcterms:modified>
</cp:coreProperties>
</file>