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91" r:id="rId4"/>
    <p:sldId id="296" r:id="rId5"/>
    <p:sldId id="292" r:id="rId6"/>
    <p:sldId id="308" r:id="rId7"/>
    <p:sldId id="301" r:id="rId8"/>
    <p:sldId id="302" r:id="rId9"/>
    <p:sldId id="305" r:id="rId10"/>
    <p:sldId id="304" r:id="rId11"/>
    <p:sldId id="306" r:id="rId12"/>
    <p:sldId id="295" r:id="rId13"/>
    <p:sldId id="303" r:id="rId14"/>
    <p:sldId id="294" r:id="rId15"/>
    <p:sldId id="293" r:id="rId16"/>
    <p:sldId id="285" r:id="rId17"/>
    <p:sldId id="300" r:id="rId18"/>
    <p:sldId id="297" r:id="rId19"/>
    <p:sldId id="299" r:id="rId20"/>
    <p:sldId id="282" r:id="rId21"/>
    <p:sldId id="307" r:id="rId22"/>
    <p:sldId id="286" r:id="rId23"/>
    <p:sldId id="298" r:id="rId24"/>
    <p:sldId id="283" r:id="rId25"/>
    <p:sldId id="284" r:id="rId26"/>
    <p:sldId id="289" r:id="rId27"/>
    <p:sldId id="288" r:id="rId28"/>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EFD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F7F3502-2561-4FEA-BF30-24DB0AD11AC3}" v="16" dt="2024-11-18T04:56:57.5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94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林錦蓮" userId="S::162108@o365.tku.edu.tw::e527e007-62fa-49ad-b24f-0de9f0b1b285" providerId="AD" clId="Web-{FF7F3502-2561-4FEA-BF30-24DB0AD11AC3}"/>
    <pc:docChg chg="addSld modSld">
      <pc:chgData name="林錦蓮" userId="S::162108@o365.tku.edu.tw::e527e007-62fa-49ad-b24f-0de9f0b1b285" providerId="AD" clId="Web-{FF7F3502-2561-4FEA-BF30-24DB0AD11AC3}" dt="2024-11-18T04:56:57.510" v="16" actId="20577"/>
      <pc:docMkLst>
        <pc:docMk/>
      </pc:docMkLst>
      <pc:sldChg chg="addSp">
        <pc:chgData name="林錦蓮" userId="S::162108@o365.tku.edu.tw::e527e007-62fa-49ad-b24f-0de9f0b1b285" providerId="AD" clId="Web-{FF7F3502-2561-4FEA-BF30-24DB0AD11AC3}" dt="2024-11-18T04:53:49.192" v="4"/>
        <pc:sldMkLst>
          <pc:docMk/>
          <pc:sldMk cId="306044666" sldId="292"/>
        </pc:sldMkLst>
        <pc:inkChg chg="add">
          <ac:chgData name="林錦蓮" userId="S::162108@o365.tku.edu.tw::e527e007-62fa-49ad-b24f-0de9f0b1b285" providerId="AD" clId="Web-{FF7F3502-2561-4FEA-BF30-24DB0AD11AC3}" dt="2024-11-18T04:53:49.192" v="4"/>
          <ac:inkMkLst>
            <pc:docMk/>
            <pc:sldMk cId="306044666" sldId="292"/>
            <ac:inkMk id="2" creationId="{09AB386F-6DD9-F8C6-A1F8-BA1F62CB2ECF}"/>
          </ac:inkMkLst>
        </pc:inkChg>
      </pc:sldChg>
      <pc:sldChg chg="modSp">
        <pc:chgData name="林錦蓮" userId="S::162108@o365.tku.edu.tw::e527e007-62fa-49ad-b24f-0de9f0b1b285" providerId="AD" clId="Web-{FF7F3502-2561-4FEA-BF30-24DB0AD11AC3}" dt="2024-11-18T04:50:50.561" v="3" actId="20577"/>
        <pc:sldMkLst>
          <pc:docMk/>
          <pc:sldMk cId="515547033" sldId="296"/>
        </pc:sldMkLst>
        <pc:spChg chg="mod">
          <ac:chgData name="林錦蓮" userId="S::162108@o365.tku.edu.tw::e527e007-62fa-49ad-b24f-0de9f0b1b285" providerId="AD" clId="Web-{FF7F3502-2561-4FEA-BF30-24DB0AD11AC3}" dt="2024-11-18T04:50:50.561" v="3" actId="20577"/>
          <ac:spMkLst>
            <pc:docMk/>
            <pc:sldMk cId="515547033" sldId="296"/>
            <ac:spMk id="4" creationId="{290F02AA-2FA9-FBE0-8684-AE689C43C315}"/>
          </ac:spMkLst>
        </pc:spChg>
      </pc:sldChg>
      <pc:sldChg chg="modSp">
        <pc:chgData name="林錦蓮" userId="S::162108@o365.tku.edu.tw::e527e007-62fa-49ad-b24f-0de9f0b1b285" providerId="AD" clId="Web-{FF7F3502-2561-4FEA-BF30-24DB0AD11AC3}" dt="2024-11-18T04:56:57.510" v="16" actId="20577"/>
        <pc:sldMkLst>
          <pc:docMk/>
          <pc:sldMk cId="3485663438" sldId="306"/>
        </pc:sldMkLst>
        <pc:spChg chg="mod">
          <ac:chgData name="林錦蓮" userId="S::162108@o365.tku.edu.tw::e527e007-62fa-49ad-b24f-0de9f0b1b285" providerId="AD" clId="Web-{FF7F3502-2561-4FEA-BF30-24DB0AD11AC3}" dt="2024-11-18T04:56:57.510" v="16" actId="20577"/>
          <ac:spMkLst>
            <pc:docMk/>
            <pc:sldMk cId="3485663438" sldId="306"/>
            <ac:spMk id="10" creationId="{9E365C50-D04B-5E3B-EB92-2638F217F635}"/>
          </ac:spMkLst>
        </pc:spChg>
      </pc:sldChg>
      <pc:sldChg chg="addSp delSp modSp add replId">
        <pc:chgData name="林錦蓮" userId="S::162108@o365.tku.edu.tw::e527e007-62fa-49ad-b24f-0de9f0b1b285" providerId="AD" clId="Web-{FF7F3502-2561-4FEA-BF30-24DB0AD11AC3}" dt="2024-11-18T04:54:22.443" v="11"/>
        <pc:sldMkLst>
          <pc:docMk/>
          <pc:sldMk cId="1536740714" sldId="308"/>
        </pc:sldMkLst>
        <pc:spChg chg="mod">
          <ac:chgData name="林錦蓮" userId="S::162108@o365.tku.edu.tw::e527e007-62fa-49ad-b24f-0de9f0b1b285" providerId="AD" clId="Web-{FF7F3502-2561-4FEA-BF30-24DB0AD11AC3}" dt="2024-11-18T04:54:19.911" v="10" actId="20577"/>
          <ac:spMkLst>
            <pc:docMk/>
            <pc:sldMk cId="1536740714" sldId="308"/>
            <ac:spMk id="3" creationId="{4FA4E035-355A-823B-D4A8-0DB29B148A4F}"/>
          </ac:spMkLst>
        </pc:spChg>
        <pc:picChg chg="del">
          <ac:chgData name="林錦蓮" userId="S::162108@o365.tku.edu.tw::e527e007-62fa-49ad-b24f-0de9f0b1b285" providerId="AD" clId="Web-{FF7F3502-2561-4FEA-BF30-24DB0AD11AC3}" dt="2024-11-18T04:54:22.443" v="11"/>
          <ac:picMkLst>
            <pc:docMk/>
            <pc:sldMk cId="1536740714" sldId="308"/>
            <ac:picMk id="13" creationId="{71F78C1C-6EFD-1B36-B552-EAE2080A4C45}"/>
          </ac:picMkLst>
        </pc:picChg>
        <pc:inkChg chg="add">
          <ac:chgData name="林錦蓮" userId="S::162108@o365.tku.edu.tw::e527e007-62fa-49ad-b24f-0de9f0b1b285" providerId="AD" clId="Web-{FF7F3502-2561-4FEA-BF30-24DB0AD11AC3}" dt="2024-11-18T04:54:03.520" v="6"/>
          <ac:inkMkLst>
            <pc:docMk/>
            <pc:sldMk cId="1536740714" sldId="308"/>
            <ac:inkMk id="4" creationId="{8AFC9420-1D8F-BA7B-4B4A-1A31D24E6541}"/>
          </ac:inkMkLst>
        </pc:inkChg>
        <pc:inkChg chg="add del">
          <ac:chgData name="林錦蓮" userId="S::162108@o365.tku.edu.tw::e527e007-62fa-49ad-b24f-0de9f0b1b285" providerId="AD" clId="Web-{FF7F3502-2561-4FEA-BF30-24DB0AD11AC3}" dt="2024-11-18T04:54:07.317" v="8"/>
          <ac:inkMkLst>
            <pc:docMk/>
            <pc:sldMk cId="1536740714" sldId="308"/>
            <ac:inkMk id="5" creationId="{232A15E4-AABB-1C7A-DD74-296D111F70A9}"/>
          </ac:inkMkLst>
        </pc:ink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9DF877-05BD-4CB8-9833-64CA2B23E3F5}" type="doc">
      <dgm:prSet loTypeId="urn:microsoft.com/office/officeart/2005/8/layout/process1" loCatId="process" qsTypeId="urn:microsoft.com/office/officeart/2005/8/quickstyle/simple1" qsCatId="simple" csTypeId="urn:microsoft.com/office/officeart/2005/8/colors/accent1_2" csCatId="accent1" phldr="1"/>
      <dgm:spPr/>
    </dgm:pt>
    <dgm:pt modelId="{24325E6F-520E-4769-944E-9BF2B01412D4}">
      <dgm:prSet phldrT="[文字]"/>
      <dgm:spPr/>
      <dgm:t>
        <a:bodyPr/>
        <a:lstStyle/>
        <a:p>
          <a:r>
            <a:rPr lang="en-US" altLang="zh-TW" dirty="0">
              <a:latin typeface="標楷體" panose="03000509000000000000" pitchFamily="65" charset="-120"/>
              <a:ea typeface="標楷體" panose="03000509000000000000" pitchFamily="65" charset="-120"/>
            </a:rPr>
            <a:t>1.</a:t>
          </a:r>
          <a:r>
            <a:rPr lang="zh-TW" altLang="en-US" dirty="0">
              <a:latin typeface="標楷體" panose="03000509000000000000" pitchFamily="65" charset="-120"/>
              <a:ea typeface="標楷體" panose="03000509000000000000" pitchFamily="65" charset="-120"/>
            </a:rPr>
            <a:t>至系統登記留學學校</a:t>
          </a:r>
        </a:p>
      </dgm:t>
    </dgm:pt>
    <dgm:pt modelId="{4147738B-EC5E-4548-98DA-CE3D17784E05}" type="parTrans" cxnId="{001D847A-C07B-4407-ADB6-DA7B2C90C685}">
      <dgm:prSet/>
      <dgm:spPr/>
      <dgm:t>
        <a:bodyPr/>
        <a:lstStyle/>
        <a:p>
          <a:endParaRPr lang="zh-TW" altLang="en-US"/>
        </a:p>
      </dgm:t>
    </dgm:pt>
    <dgm:pt modelId="{1D222FB0-9ECB-4EA3-A3A7-709ABBF1D103}" type="sibTrans" cxnId="{001D847A-C07B-4407-ADB6-DA7B2C90C685}">
      <dgm:prSet/>
      <dgm:spPr/>
      <dgm:t>
        <a:bodyPr/>
        <a:lstStyle/>
        <a:p>
          <a:endParaRPr lang="zh-TW" altLang="en-US"/>
        </a:p>
      </dgm:t>
    </dgm:pt>
    <dgm:pt modelId="{5C93E448-7CB7-4674-8A8A-6C274D63862D}">
      <dgm:prSet phldrT="[文字]"/>
      <dgm:spPr/>
      <dgm:t>
        <a:bodyPr/>
        <a:lstStyle/>
        <a:p>
          <a:r>
            <a:rPr lang="en-US" altLang="zh-TW" dirty="0">
              <a:latin typeface="標楷體" panose="03000509000000000000" pitchFamily="65" charset="-120"/>
              <a:ea typeface="標楷體" panose="03000509000000000000" pitchFamily="65" charset="-120"/>
            </a:rPr>
            <a:t>4.</a:t>
          </a:r>
          <a:r>
            <a:rPr lang="zh-TW" altLang="en-US" dirty="0">
              <a:latin typeface="標楷體" panose="03000509000000000000" pitchFamily="65" charset="-120"/>
              <a:ea typeface="標楷體" panose="03000509000000000000" pitchFamily="65" charset="-120"/>
            </a:rPr>
            <a:t> 申請完成，後續與出國輔導老師聯繫</a:t>
          </a:r>
        </a:p>
      </dgm:t>
    </dgm:pt>
    <dgm:pt modelId="{997BB751-6B10-4259-AD9A-F0AC6BAA4F79}" type="parTrans" cxnId="{E6D6277C-6308-4CC8-9755-A620A0F9453F}">
      <dgm:prSet/>
      <dgm:spPr/>
      <dgm:t>
        <a:bodyPr/>
        <a:lstStyle/>
        <a:p>
          <a:endParaRPr lang="zh-TW" altLang="en-US"/>
        </a:p>
      </dgm:t>
    </dgm:pt>
    <dgm:pt modelId="{A7930BFC-3EB5-474A-9C2A-A3B94AE0A613}" type="sibTrans" cxnId="{E6D6277C-6308-4CC8-9755-A620A0F9453F}">
      <dgm:prSet/>
      <dgm:spPr/>
      <dgm:t>
        <a:bodyPr/>
        <a:lstStyle/>
        <a:p>
          <a:endParaRPr lang="zh-TW" altLang="en-US"/>
        </a:p>
      </dgm:t>
    </dgm:pt>
    <dgm:pt modelId="{8E93F7A4-90B9-4024-A36D-5AB2FB029857}">
      <dgm:prSet phldrT="[文字]"/>
      <dgm:spPr/>
      <dgm:t>
        <a:bodyPr/>
        <a:lstStyle/>
        <a:p>
          <a:r>
            <a:rPr lang="en-US" altLang="zh-TW" dirty="0">
              <a:latin typeface="標楷體" panose="03000509000000000000" pitchFamily="65" charset="-120"/>
              <a:ea typeface="標楷體" panose="03000509000000000000" pitchFamily="65" charset="-120"/>
            </a:rPr>
            <a:t>3.</a:t>
          </a:r>
          <a:r>
            <a:rPr lang="zh-TW" altLang="en-US" dirty="0">
              <a:latin typeface="標楷體" panose="03000509000000000000" pitchFamily="65" charset="-120"/>
              <a:ea typeface="標楷體" panose="03000509000000000000" pitchFamily="65" charset="-120"/>
            </a:rPr>
            <a:t>三全中心公告審查結果</a:t>
          </a:r>
        </a:p>
      </dgm:t>
    </dgm:pt>
    <dgm:pt modelId="{6E49227D-C8A2-4377-BEB4-3982BF823A5D}" type="parTrans" cxnId="{11829EB7-4FC8-4D85-AF7C-BF6A0DBC146B}">
      <dgm:prSet/>
      <dgm:spPr/>
      <dgm:t>
        <a:bodyPr/>
        <a:lstStyle/>
        <a:p>
          <a:endParaRPr lang="zh-TW" altLang="en-US"/>
        </a:p>
      </dgm:t>
    </dgm:pt>
    <dgm:pt modelId="{ABE377FC-BD65-44B0-BBED-DEA9C399257B}" type="sibTrans" cxnId="{11829EB7-4FC8-4D85-AF7C-BF6A0DBC146B}">
      <dgm:prSet/>
      <dgm:spPr/>
      <dgm:t>
        <a:bodyPr/>
        <a:lstStyle/>
        <a:p>
          <a:endParaRPr lang="zh-TW" altLang="en-US"/>
        </a:p>
      </dgm:t>
    </dgm:pt>
    <dgm:pt modelId="{B8BC22EE-BD8E-4A7F-A394-41F88649C54D}">
      <dgm:prSet/>
      <dgm:spPr/>
      <dgm:t>
        <a:bodyPr/>
        <a:lstStyle/>
        <a:p>
          <a:r>
            <a:rPr lang="en-US" altLang="zh-TW" dirty="0">
              <a:latin typeface="標楷體" panose="03000509000000000000" pitchFamily="65" charset="-120"/>
              <a:ea typeface="標楷體" panose="03000509000000000000" pitchFamily="65" charset="-120"/>
            </a:rPr>
            <a:t>2.</a:t>
          </a:r>
          <a:r>
            <a:rPr lang="zh-TW" altLang="en-US" dirty="0">
              <a:latin typeface="標楷體" panose="03000509000000000000" pitchFamily="65" charset="-120"/>
              <a:ea typeface="標楷體" panose="03000509000000000000" pitchFamily="65" charset="-120"/>
            </a:rPr>
            <a:t>等待三全教育中心審核</a:t>
          </a:r>
        </a:p>
      </dgm:t>
    </dgm:pt>
    <dgm:pt modelId="{39F9725D-053E-405F-BC45-E1750D6B771A}" type="parTrans" cxnId="{1692F11E-66E1-499D-8BDA-82F42B99183C}">
      <dgm:prSet/>
      <dgm:spPr/>
      <dgm:t>
        <a:bodyPr/>
        <a:lstStyle/>
        <a:p>
          <a:endParaRPr lang="zh-TW" altLang="en-US"/>
        </a:p>
      </dgm:t>
    </dgm:pt>
    <dgm:pt modelId="{C3242489-07BC-4D9B-AD60-AB7E10E89E88}" type="sibTrans" cxnId="{1692F11E-66E1-499D-8BDA-82F42B99183C}">
      <dgm:prSet/>
      <dgm:spPr/>
      <dgm:t>
        <a:bodyPr/>
        <a:lstStyle/>
        <a:p>
          <a:endParaRPr lang="zh-TW" altLang="en-US"/>
        </a:p>
      </dgm:t>
    </dgm:pt>
    <dgm:pt modelId="{5480803F-7B36-49B4-BF3B-52B0CC3604A5}" type="pres">
      <dgm:prSet presAssocID="{8E9DF877-05BD-4CB8-9833-64CA2B23E3F5}" presName="Name0" presStyleCnt="0">
        <dgm:presLayoutVars>
          <dgm:dir/>
          <dgm:resizeHandles val="exact"/>
        </dgm:presLayoutVars>
      </dgm:prSet>
      <dgm:spPr/>
    </dgm:pt>
    <dgm:pt modelId="{C3E69721-BE01-4B41-91C1-6B136D350486}" type="pres">
      <dgm:prSet presAssocID="{24325E6F-520E-4769-944E-9BF2B01412D4}" presName="node" presStyleLbl="node1" presStyleIdx="0" presStyleCnt="4">
        <dgm:presLayoutVars>
          <dgm:bulletEnabled val="1"/>
        </dgm:presLayoutVars>
      </dgm:prSet>
      <dgm:spPr/>
    </dgm:pt>
    <dgm:pt modelId="{8AEBBD0B-8B4E-46A1-9D67-9A1F2A523793}" type="pres">
      <dgm:prSet presAssocID="{1D222FB0-9ECB-4EA3-A3A7-709ABBF1D103}" presName="sibTrans" presStyleLbl="sibTrans2D1" presStyleIdx="0" presStyleCnt="3"/>
      <dgm:spPr/>
    </dgm:pt>
    <dgm:pt modelId="{BBB81A9A-1CCB-47AA-A9BD-C795DA20B311}" type="pres">
      <dgm:prSet presAssocID="{1D222FB0-9ECB-4EA3-A3A7-709ABBF1D103}" presName="connectorText" presStyleLbl="sibTrans2D1" presStyleIdx="0" presStyleCnt="3"/>
      <dgm:spPr/>
    </dgm:pt>
    <dgm:pt modelId="{73CAE08F-AC61-42BB-BD6B-82670CC3BD04}" type="pres">
      <dgm:prSet presAssocID="{B8BC22EE-BD8E-4A7F-A394-41F88649C54D}" presName="node" presStyleLbl="node1" presStyleIdx="1" presStyleCnt="4">
        <dgm:presLayoutVars>
          <dgm:bulletEnabled val="1"/>
        </dgm:presLayoutVars>
      </dgm:prSet>
      <dgm:spPr/>
    </dgm:pt>
    <dgm:pt modelId="{92B4DB5C-B564-4137-97E6-058FECE2C0BE}" type="pres">
      <dgm:prSet presAssocID="{C3242489-07BC-4D9B-AD60-AB7E10E89E88}" presName="sibTrans" presStyleLbl="sibTrans2D1" presStyleIdx="1" presStyleCnt="3"/>
      <dgm:spPr/>
    </dgm:pt>
    <dgm:pt modelId="{9578C474-9625-42AF-A162-6B266E29F5FC}" type="pres">
      <dgm:prSet presAssocID="{C3242489-07BC-4D9B-AD60-AB7E10E89E88}" presName="connectorText" presStyleLbl="sibTrans2D1" presStyleIdx="1" presStyleCnt="3"/>
      <dgm:spPr/>
    </dgm:pt>
    <dgm:pt modelId="{630F6928-0BE7-433D-9343-F70E98F79C54}" type="pres">
      <dgm:prSet presAssocID="{8E93F7A4-90B9-4024-A36D-5AB2FB029857}" presName="node" presStyleLbl="node1" presStyleIdx="2" presStyleCnt="4">
        <dgm:presLayoutVars>
          <dgm:bulletEnabled val="1"/>
        </dgm:presLayoutVars>
      </dgm:prSet>
      <dgm:spPr/>
    </dgm:pt>
    <dgm:pt modelId="{6A990B67-E213-4B2F-BC1F-952284B442BF}" type="pres">
      <dgm:prSet presAssocID="{ABE377FC-BD65-44B0-BBED-DEA9C399257B}" presName="sibTrans" presStyleLbl="sibTrans2D1" presStyleIdx="2" presStyleCnt="3"/>
      <dgm:spPr/>
    </dgm:pt>
    <dgm:pt modelId="{BD8EE2A7-B960-48B2-B6E3-A5B2276BCDB2}" type="pres">
      <dgm:prSet presAssocID="{ABE377FC-BD65-44B0-BBED-DEA9C399257B}" presName="connectorText" presStyleLbl="sibTrans2D1" presStyleIdx="2" presStyleCnt="3"/>
      <dgm:spPr/>
    </dgm:pt>
    <dgm:pt modelId="{BC5D5933-619B-497C-95D3-D9A2FE8C9F3C}" type="pres">
      <dgm:prSet presAssocID="{5C93E448-7CB7-4674-8A8A-6C274D63862D}" presName="node" presStyleLbl="node1" presStyleIdx="3" presStyleCnt="4">
        <dgm:presLayoutVars>
          <dgm:bulletEnabled val="1"/>
        </dgm:presLayoutVars>
      </dgm:prSet>
      <dgm:spPr/>
    </dgm:pt>
  </dgm:ptLst>
  <dgm:cxnLst>
    <dgm:cxn modelId="{308F320D-5EB0-4C93-816C-8BE789193F24}" type="presOf" srcId="{5C93E448-7CB7-4674-8A8A-6C274D63862D}" destId="{BC5D5933-619B-497C-95D3-D9A2FE8C9F3C}" srcOrd="0" destOrd="0" presId="urn:microsoft.com/office/officeart/2005/8/layout/process1"/>
    <dgm:cxn modelId="{41389B0D-8C0B-4568-817B-D9AD48EEA91E}" type="presOf" srcId="{1D222FB0-9ECB-4EA3-A3A7-709ABBF1D103}" destId="{BBB81A9A-1CCB-47AA-A9BD-C795DA20B311}" srcOrd="1" destOrd="0" presId="urn:microsoft.com/office/officeart/2005/8/layout/process1"/>
    <dgm:cxn modelId="{1692F11E-66E1-499D-8BDA-82F42B99183C}" srcId="{8E9DF877-05BD-4CB8-9833-64CA2B23E3F5}" destId="{B8BC22EE-BD8E-4A7F-A394-41F88649C54D}" srcOrd="1" destOrd="0" parTransId="{39F9725D-053E-405F-BC45-E1750D6B771A}" sibTransId="{C3242489-07BC-4D9B-AD60-AB7E10E89E88}"/>
    <dgm:cxn modelId="{DB644538-E0D3-40A2-9021-E7410371D390}" type="presOf" srcId="{C3242489-07BC-4D9B-AD60-AB7E10E89E88}" destId="{92B4DB5C-B564-4137-97E6-058FECE2C0BE}" srcOrd="0" destOrd="0" presId="urn:microsoft.com/office/officeart/2005/8/layout/process1"/>
    <dgm:cxn modelId="{9E1BC33D-B4BB-4D43-88E4-A2379AF8EE9C}" type="presOf" srcId="{8E93F7A4-90B9-4024-A36D-5AB2FB029857}" destId="{630F6928-0BE7-433D-9343-F70E98F79C54}" srcOrd="0" destOrd="0" presId="urn:microsoft.com/office/officeart/2005/8/layout/process1"/>
    <dgm:cxn modelId="{F7BE8247-3D9C-4886-97D0-C21F33D52C9A}" type="presOf" srcId="{C3242489-07BC-4D9B-AD60-AB7E10E89E88}" destId="{9578C474-9625-42AF-A162-6B266E29F5FC}" srcOrd="1" destOrd="0" presId="urn:microsoft.com/office/officeart/2005/8/layout/process1"/>
    <dgm:cxn modelId="{001D847A-C07B-4407-ADB6-DA7B2C90C685}" srcId="{8E9DF877-05BD-4CB8-9833-64CA2B23E3F5}" destId="{24325E6F-520E-4769-944E-9BF2B01412D4}" srcOrd="0" destOrd="0" parTransId="{4147738B-EC5E-4548-98DA-CE3D17784E05}" sibTransId="{1D222FB0-9ECB-4EA3-A3A7-709ABBF1D103}"/>
    <dgm:cxn modelId="{E6D6277C-6308-4CC8-9755-A620A0F9453F}" srcId="{8E9DF877-05BD-4CB8-9833-64CA2B23E3F5}" destId="{5C93E448-7CB7-4674-8A8A-6C274D63862D}" srcOrd="3" destOrd="0" parTransId="{997BB751-6B10-4259-AD9A-F0AC6BAA4F79}" sibTransId="{A7930BFC-3EB5-474A-9C2A-A3B94AE0A613}"/>
    <dgm:cxn modelId="{71915581-CF71-4044-86F0-C635FE5C1B96}" type="presOf" srcId="{8E9DF877-05BD-4CB8-9833-64CA2B23E3F5}" destId="{5480803F-7B36-49B4-BF3B-52B0CC3604A5}" srcOrd="0" destOrd="0" presId="urn:microsoft.com/office/officeart/2005/8/layout/process1"/>
    <dgm:cxn modelId="{FF51BD96-202E-4283-922A-9FD9887C40CA}" type="presOf" srcId="{1D222FB0-9ECB-4EA3-A3A7-709ABBF1D103}" destId="{8AEBBD0B-8B4E-46A1-9D67-9A1F2A523793}" srcOrd="0" destOrd="0" presId="urn:microsoft.com/office/officeart/2005/8/layout/process1"/>
    <dgm:cxn modelId="{11829EB7-4FC8-4D85-AF7C-BF6A0DBC146B}" srcId="{8E9DF877-05BD-4CB8-9833-64CA2B23E3F5}" destId="{8E93F7A4-90B9-4024-A36D-5AB2FB029857}" srcOrd="2" destOrd="0" parTransId="{6E49227D-C8A2-4377-BEB4-3982BF823A5D}" sibTransId="{ABE377FC-BD65-44B0-BBED-DEA9C399257B}"/>
    <dgm:cxn modelId="{080F4FBB-99FA-4227-A16A-1BEDAF539B9C}" type="presOf" srcId="{ABE377FC-BD65-44B0-BBED-DEA9C399257B}" destId="{BD8EE2A7-B960-48B2-B6E3-A5B2276BCDB2}" srcOrd="1" destOrd="0" presId="urn:microsoft.com/office/officeart/2005/8/layout/process1"/>
    <dgm:cxn modelId="{544E9CBC-0A03-41A7-93C6-E489259C136E}" type="presOf" srcId="{24325E6F-520E-4769-944E-9BF2B01412D4}" destId="{C3E69721-BE01-4B41-91C1-6B136D350486}" srcOrd="0" destOrd="0" presId="urn:microsoft.com/office/officeart/2005/8/layout/process1"/>
    <dgm:cxn modelId="{3DE7C8EA-3926-47EE-A4D4-21BC7F720EBC}" type="presOf" srcId="{ABE377FC-BD65-44B0-BBED-DEA9C399257B}" destId="{6A990B67-E213-4B2F-BC1F-952284B442BF}" srcOrd="0" destOrd="0" presId="urn:microsoft.com/office/officeart/2005/8/layout/process1"/>
    <dgm:cxn modelId="{F6F336F5-9666-4896-8267-09406E38917F}" type="presOf" srcId="{B8BC22EE-BD8E-4A7F-A394-41F88649C54D}" destId="{73CAE08F-AC61-42BB-BD6B-82670CC3BD04}" srcOrd="0" destOrd="0" presId="urn:microsoft.com/office/officeart/2005/8/layout/process1"/>
    <dgm:cxn modelId="{4BB777F0-A192-4676-8973-AE6027571EF2}" type="presParOf" srcId="{5480803F-7B36-49B4-BF3B-52B0CC3604A5}" destId="{C3E69721-BE01-4B41-91C1-6B136D350486}" srcOrd="0" destOrd="0" presId="urn:microsoft.com/office/officeart/2005/8/layout/process1"/>
    <dgm:cxn modelId="{657B7BE0-FAF2-452B-BE22-EBD9DE900037}" type="presParOf" srcId="{5480803F-7B36-49B4-BF3B-52B0CC3604A5}" destId="{8AEBBD0B-8B4E-46A1-9D67-9A1F2A523793}" srcOrd="1" destOrd="0" presId="urn:microsoft.com/office/officeart/2005/8/layout/process1"/>
    <dgm:cxn modelId="{75EBD64B-92F6-4C4C-ADC6-DAE1EA873D8C}" type="presParOf" srcId="{8AEBBD0B-8B4E-46A1-9D67-9A1F2A523793}" destId="{BBB81A9A-1CCB-47AA-A9BD-C795DA20B311}" srcOrd="0" destOrd="0" presId="urn:microsoft.com/office/officeart/2005/8/layout/process1"/>
    <dgm:cxn modelId="{1ED32FA3-CD91-491D-BABD-0BD32EBEAB21}" type="presParOf" srcId="{5480803F-7B36-49B4-BF3B-52B0CC3604A5}" destId="{73CAE08F-AC61-42BB-BD6B-82670CC3BD04}" srcOrd="2" destOrd="0" presId="urn:microsoft.com/office/officeart/2005/8/layout/process1"/>
    <dgm:cxn modelId="{839223E1-C785-425E-9C30-1E392D422358}" type="presParOf" srcId="{5480803F-7B36-49B4-BF3B-52B0CC3604A5}" destId="{92B4DB5C-B564-4137-97E6-058FECE2C0BE}" srcOrd="3" destOrd="0" presId="urn:microsoft.com/office/officeart/2005/8/layout/process1"/>
    <dgm:cxn modelId="{91E51E5D-7F82-4E01-96D1-33C4837ED213}" type="presParOf" srcId="{92B4DB5C-B564-4137-97E6-058FECE2C0BE}" destId="{9578C474-9625-42AF-A162-6B266E29F5FC}" srcOrd="0" destOrd="0" presId="urn:microsoft.com/office/officeart/2005/8/layout/process1"/>
    <dgm:cxn modelId="{40B4F27E-5521-4A91-9A80-99407E5D380D}" type="presParOf" srcId="{5480803F-7B36-49B4-BF3B-52B0CC3604A5}" destId="{630F6928-0BE7-433D-9343-F70E98F79C54}" srcOrd="4" destOrd="0" presId="urn:microsoft.com/office/officeart/2005/8/layout/process1"/>
    <dgm:cxn modelId="{4B6AE0D0-5D26-4E85-847C-AF7F46F27361}" type="presParOf" srcId="{5480803F-7B36-49B4-BF3B-52B0CC3604A5}" destId="{6A990B67-E213-4B2F-BC1F-952284B442BF}" srcOrd="5" destOrd="0" presId="urn:microsoft.com/office/officeart/2005/8/layout/process1"/>
    <dgm:cxn modelId="{CA8012F9-3220-44AA-B2E4-2DA048CBA17A}" type="presParOf" srcId="{6A990B67-E213-4B2F-BC1F-952284B442BF}" destId="{BD8EE2A7-B960-48B2-B6E3-A5B2276BCDB2}" srcOrd="0" destOrd="0" presId="urn:microsoft.com/office/officeart/2005/8/layout/process1"/>
    <dgm:cxn modelId="{1B97B2D9-A2C9-46CE-A4B9-F99CABDD6A4C}" type="presParOf" srcId="{5480803F-7B36-49B4-BF3B-52B0CC3604A5}" destId="{BC5D5933-619B-497C-95D3-D9A2FE8C9F3C}"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9DF877-05BD-4CB8-9833-64CA2B23E3F5}" type="doc">
      <dgm:prSet loTypeId="urn:microsoft.com/office/officeart/2005/8/layout/process1" loCatId="process" qsTypeId="urn:microsoft.com/office/officeart/2005/8/quickstyle/simple1" qsCatId="simple" csTypeId="urn:microsoft.com/office/officeart/2005/8/colors/accent1_2" csCatId="accent1" phldr="1"/>
      <dgm:spPr/>
    </dgm:pt>
    <dgm:pt modelId="{5C93E448-7CB7-4674-8A8A-6C274D63862D}">
      <dgm:prSet phldrT="[文字]"/>
      <dgm:spPr/>
      <dgm:t>
        <a:bodyPr/>
        <a:lstStyle/>
        <a:p>
          <a:r>
            <a:rPr lang="en-US" altLang="zh-TW" dirty="0">
              <a:latin typeface="標楷體" panose="03000509000000000000" pitchFamily="65" charset="-120"/>
              <a:ea typeface="標楷體" panose="03000509000000000000" pitchFamily="65" charset="-120"/>
            </a:rPr>
            <a:t>4.</a:t>
          </a:r>
          <a:r>
            <a:rPr lang="zh-TW" altLang="en-US" dirty="0">
              <a:latin typeface="標楷體" panose="03000509000000000000" pitchFamily="65" charset="-120"/>
              <a:ea typeface="標楷體" panose="03000509000000000000" pitchFamily="65" charset="-120"/>
            </a:rPr>
            <a:t>釋出占用名額，下週一至四重新至系統登記學校</a:t>
          </a:r>
        </a:p>
      </dgm:t>
    </dgm:pt>
    <dgm:pt modelId="{997BB751-6B10-4259-AD9A-F0AC6BAA4F79}" type="parTrans" cxnId="{E6D6277C-6308-4CC8-9755-A620A0F9453F}">
      <dgm:prSet/>
      <dgm:spPr/>
      <dgm:t>
        <a:bodyPr/>
        <a:lstStyle/>
        <a:p>
          <a:endParaRPr lang="zh-TW" altLang="en-US"/>
        </a:p>
      </dgm:t>
    </dgm:pt>
    <dgm:pt modelId="{A7930BFC-3EB5-474A-9C2A-A3B94AE0A613}" type="sibTrans" cxnId="{E6D6277C-6308-4CC8-9755-A620A0F9453F}">
      <dgm:prSet/>
      <dgm:spPr/>
      <dgm:t>
        <a:bodyPr/>
        <a:lstStyle/>
        <a:p>
          <a:endParaRPr lang="zh-TW" altLang="en-US"/>
        </a:p>
      </dgm:t>
    </dgm:pt>
    <dgm:pt modelId="{5480803F-7B36-49B4-BF3B-52B0CC3604A5}" type="pres">
      <dgm:prSet presAssocID="{8E9DF877-05BD-4CB8-9833-64CA2B23E3F5}" presName="Name0" presStyleCnt="0">
        <dgm:presLayoutVars>
          <dgm:dir/>
          <dgm:resizeHandles val="exact"/>
        </dgm:presLayoutVars>
      </dgm:prSet>
      <dgm:spPr/>
    </dgm:pt>
    <dgm:pt modelId="{BC5D5933-619B-497C-95D3-D9A2FE8C9F3C}" type="pres">
      <dgm:prSet presAssocID="{5C93E448-7CB7-4674-8A8A-6C274D63862D}" presName="node" presStyleLbl="node1" presStyleIdx="0" presStyleCnt="1" custScaleX="117730" custScaleY="120291">
        <dgm:presLayoutVars>
          <dgm:bulletEnabled val="1"/>
        </dgm:presLayoutVars>
      </dgm:prSet>
      <dgm:spPr/>
    </dgm:pt>
  </dgm:ptLst>
  <dgm:cxnLst>
    <dgm:cxn modelId="{308F320D-5EB0-4C93-816C-8BE789193F24}" type="presOf" srcId="{5C93E448-7CB7-4674-8A8A-6C274D63862D}" destId="{BC5D5933-619B-497C-95D3-D9A2FE8C9F3C}" srcOrd="0" destOrd="0" presId="urn:microsoft.com/office/officeart/2005/8/layout/process1"/>
    <dgm:cxn modelId="{E6D6277C-6308-4CC8-9755-A620A0F9453F}" srcId="{8E9DF877-05BD-4CB8-9833-64CA2B23E3F5}" destId="{5C93E448-7CB7-4674-8A8A-6C274D63862D}" srcOrd="0" destOrd="0" parTransId="{997BB751-6B10-4259-AD9A-F0AC6BAA4F79}" sibTransId="{A7930BFC-3EB5-474A-9C2A-A3B94AE0A613}"/>
    <dgm:cxn modelId="{71915581-CF71-4044-86F0-C635FE5C1B96}" type="presOf" srcId="{8E9DF877-05BD-4CB8-9833-64CA2B23E3F5}" destId="{5480803F-7B36-49B4-BF3B-52B0CC3604A5}" srcOrd="0" destOrd="0" presId="urn:microsoft.com/office/officeart/2005/8/layout/process1"/>
    <dgm:cxn modelId="{1B97B2D9-A2C9-46CE-A4B9-F99CABDD6A4C}" type="presParOf" srcId="{5480803F-7B36-49B4-BF3B-52B0CC3604A5}" destId="{BC5D5933-619B-497C-95D3-D9A2FE8C9F3C}" srcOrd="0"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E9DF877-05BD-4CB8-9833-64CA2B23E3F5}" type="doc">
      <dgm:prSet loTypeId="urn:microsoft.com/office/officeart/2005/8/layout/process1" loCatId="process" qsTypeId="urn:microsoft.com/office/officeart/2005/8/quickstyle/simple1" qsCatId="simple" csTypeId="urn:microsoft.com/office/officeart/2005/8/colors/accent1_2" csCatId="accent1" phldr="1"/>
      <dgm:spPr/>
    </dgm:pt>
    <dgm:pt modelId="{24325E6F-520E-4769-944E-9BF2B01412D4}">
      <dgm:prSet phldrT="[文字]"/>
      <dgm:spPr/>
      <dgm:t>
        <a:bodyPr/>
        <a:lstStyle/>
        <a:p>
          <a:r>
            <a:rPr lang="en-US" altLang="zh-TW" dirty="0">
              <a:latin typeface="標楷體" panose="03000509000000000000" pitchFamily="65" charset="-120"/>
              <a:ea typeface="標楷體" panose="03000509000000000000" pitchFamily="65" charset="-120"/>
            </a:rPr>
            <a:t>1.</a:t>
          </a:r>
          <a:r>
            <a:rPr lang="zh-TW" altLang="en-US" dirty="0">
              <a:latin typeface="標楷體" panose="03000509000000000000" pitchFamily="65" charset="-120"/>
              <a:ea typeface="標楷體" panose="03000509000000000000" pitchFamily="65" charset="-120"/>
            </a:rPr>
            <a:t>確認採認科目</a:t>
          </a:r>
        </a:p>
      </dgm:t>
    </dgm:pt>
    <dgm:pt modelId="{4147738B-EC5E-4548-98DA-CE3D17784E05}" type="parTrans" cxnId="{001D847A-C07B-4407-ADB6-DA7B2C90C685}">
      <dgm:prSet/>
      <dgm:spPr/>
      <dgm:t>
        <a:bodyPr/>
        <a:lstStyle/>
        <a:p>
          <a:endParaRPr lang="zh-TW" altLang="en-US"/>
        </a:p>
      </dgm:t>
    </dgm:pt>
    <dgm:pt modelId="{1D222FB0-9ECB-4EA3-A3A7-709ABBF1D103}" type="sibTrans" cxnId="{001D847A-C07B-4407-ADB6-DA7B2C90C685}">
      <dgm:prSet/>
      <dgm:spPr/>
      <dgm:t>
        <a:bodyPr/>
        <a:lstStyle/>
        <a:p>
          <a:endParaRPr lang="zh-TW" altLang="en-US"/>
        </a:p>
      </dgm:t>
    </dgm:pt>
    <dgm:pt modelId="{5C93E448-7CB7-4674-8A8A-6C274D63862D}">
      <dgm:prSet phldrT="[文字]"/>
      <dgm:spPr/>
      <dgm:t>
        <a:bodyPr/>
        <a:lstStyle/>
        <a:p>
          <a:r>
            <a:rPr lang="en-US" altLang="zh-TW" dirty="0">
              <a:latin typeface="標楷體" panose="03000509000000000000" pitchFamily="65" charset="-120"/>
              <a:ea typeface="標楷體" panose="03000509000000000000" pitchFamily="65" charset="-120"/>
            </a:rPr>
            <a:t>4.</a:t>
          </a:r>
          <a:r>
            <a:rPr lang="zh-TW" altLang="en-US" dirty="0">
              <a:latin typeface="標楷體" panose="03000509000000000000" pitchFamily="65" charset="-120"/>
              <a:ea typeface="標楷體" panose="03000509000000000000" pitchFamily="65" charset="-120"/>
            </a:rPr>
            <a:t>視送件人數</a:t>
          </a:r>
          <a:r>
            <a:rPr lang="en-US" altLang="zh-TW" dirty="0">
              <a:latin typeface="標楷體" panose="03000509000000000000" pitchFamily="65" charset="-120"/>
              <a:ea typeface="標楷體" panose="03000509000000000000" pitchFamily="65" charset="-120"/>
            </a:rPr>
            <a:t>3</a:t>
          </a:r>
          <a:r>
            <a:rPr lang="zh-TW" altLang="en-US" dirty="0">
              <a:latin typeface="標楷體" panose="03000509000000000000" pitchFamily="65" charset="-120"/>
              <a:ea typeface="標楷體" panose="03000509000000000000" pitchFamily="65" charset="-120"/>
            </a:rPr>
            <a:t>至</a:t>
          </a:r>
          <a:r>
            <a:rPr lang="en-US" altLang="zh-TW" dirty="0">
              <a:latin typeface="標楷體" panose="03000509000000000000" pitchFamily="65" charset="-120"/>
              <a:ea typeface="標楷體" panose="03000509000000000000" pitchFamily="65" charset="-120"/>
            </a:rPr>
            <a:t>5</a:t>
          </a:r>
          <a:r>
            <a:rPr lang="zh-TW" altLang="en-US" dirty="0">
              <a:latin typeface="標楷體" panose="03000509000000000000" pitchFamily="65" charset="-120"/>
              <a:ea typeface="標楷體" panose="03000509000000000000" pitchFamily="65" charset="-120"/>
            </a:rPr>
            <a:t>週採認完成</a:t>
          </a:r>
        </a:p>
      </dgm:t>
    </dgm:pt>
    <dgm:pt modelId="{997BB751-6B10-4259-AD9A-F0AC6BAA4F79}" type="parTrans" cxnId="{E6D6277C-6308-4CC8-9755-A620A0F9453F}">
      <dgm:prSet/>
      <dgm:spPr/>
      <dgm:t>
        <a:bodyPr/>
        <a:lstStyle/>
        <a:p>
          <a:endParaRPr lang="zh-TW" altLang="en-US"/>
        </a:p>
      </dgm:t>
    </dgm:pt>
    <dgm:pt modelId="{A7930BFC-3EB5-474A-9C2A-A3B94AE0A613}" type="sibTrans" cxnId="{E6D6277C-6308-4CC8-9755-A620A0F9453F}">
      <dgm:prSet/>
      <dgm:spPr/>
      <dgm:t>
        <a:bodyPr/>
        <a:lstStyle/>
        <a:p>
          <a:endParaRPr lang="zh-TW" altLang="en-US"/>
        </a:p>
      </dgm:t>
    </dgm:pt>
    <dgm:pt modelId="{8E93F7A4-90B9-4024-A36D-5AB2FB029857}">
      <dgm:prSet phldrT="[文字]"/>
      <dgm:spPr/>
      <dgm:t>
        <a:bodyPr/>
        <a:lstStyle/>
        <a:p>
          <a:r>
            <a:rPr lang="en-US" altLang="zh-TW" dirty="0">
              <a:latin typeface="標楷體" panose="03000509000000000000" pitchFamily="65" charset="-120"/>
              <a:ea typeface="標楷體" panose="03000509000000000000" pitchFamily="65" charset="-120"/>
            </a:rPr>
            <a:t>3.</a:t>
          </a:r>
          <a:r>
            <a:rPr lang="zh-TW" altLang="en-US" dirty="0">
              <a:latin typeface="標楷體" panose="03000509000000000000" pitchFamily="65" charset="-120"/>
              <a:ea typeface="標楷體" panose="03000509000000000000" pitchFamily="65" charset="-120"/>
            </a:rPr>
            <a:t>學系老師審核</a:t>
          </a:r>
        </a:p>
      </dgm:t>
    </dgm:pt>
    <dgm:pt modelId="{6E49227D-C8A2-4377-BEB4-3982BF823A5D}" type="parTrans" cxnId="{11829EB7-4FC8-4D85-AF7C-BF6A0DBC146B}">
      <dgm:prSet/>
      <dgm:spPr/>
      <dgm:t>
        <a:bodyPr/>
        <a:lstStyle/>
        <a:p>
          <a:endParaRPr lang="zh-TW" altLang="en-US"/>
        </a:p>
      </dgm:t>
    </dgm:pt>
    <dgm:pt modelId="{ABE377FC-BD65-44B0-BBED-DEA9C399257B}" type="sibTrans" cxnId="{11829EB7-4FC8-4D85-AF7C-BF6A0DBC146B}">
      <dgm:prSet/>
      <dgm:spPr/>
      <dgm:t>
        <a:bodyPr/>
        <a:lstStyle/>
        <a:p>
          <a:endParaRPr lang="zh-TW" altLang="en-US"/>
        </a:p>
      </dgm:t>
    </dgm:pt>
    <dgm:pt modelId="{B8BC22EE-BD8E-4A7F-A394-41F88649C54D}">
      <dgm:prSet/>
      <dgm:spPr/>
      <dgm:t>
        <a:bodyPr/>
        <a:lstStyle/>
        <a:p>
          <a:r>
            <a:rPr lang="en-US" altLang="zh-TW" dirty="0">
              <a:latin typeface="標楷體" panose="03000509000000000000" pitchFamily="65" charset="-120"/>
              <a:ea typeface="標楷體" panose="03000509000000000000" pitchFamily="65" charset="-120"/>
            </a:rPr>
            <a:t>2.</a:t>
          </a:r>
          <a:r>
            <a:rPr lang="zh-TW" altLang="en-US" dirty="0">
              <a:latin typeface="標楷體" panose="03000509000000000000" pitchFamily="65" charset="-120"/>
              <a:ea typeface="標楷體" panose="03000509000000000000" pitchFamily="65" charset="-120"/>
            </a:rPr>
            <a:t>至系統進行填報</a:t>
          </a:r>
        </a:p>
      </dgm:t>
    </dgm:pt>
    <dgm:pt modelId="{39F9725D-053E-405F-BC45-E1750D6B771A}" type="parTrans" cxnId="{1692F11E-66E1-499D-8BDA-82F42B99183C}">
      <dgm:prSet/>
      <dgm:spPr/>
      <dgm:t>
        <a:bodyPr/>
        <a:lstStyle/>
        <a:p>
          <a:endParaRPr lang="zh-TW" altLang="en-US"/>
        </a:p>
      </dgm:t>
    </dgm:pt>
    <dgm:pt modelId="{C3242489-07BC-4D9B-AD60-AB7E10E89E88}" type="sibTrans" cxnId="{1692F11E-66E1-499D-8BDA-82F42B99183C}">
      <dgm:prSet/>
      <dgm:spPr/>
      <dgm:t>
        <a:bodyPr/>
        <a:lstStyle/>
        <a:p>
          <a:endParaRPr lang="zh-TW" altLang="en-US"/>
        </a:p>
      </dgm:t>
    </dgm:pt>
    <dgm:pt modelId="{5480803F-7B36-49B4-BF3B-52B0CC3604A5}" type="pres">
      <dgm:prSet presAssocID="{8E9DF877-05BD-4CB8-9833-64CA2B23E3F5}" presName="Name0" presStyleCnt="0">
        <dgm:presLayoutVars>
          <dgm:dir/>
          <dgm:resizeHandles val="exact"/>
        </dgm:presLayoutVars>
      </dgm:prSet>
      <dgm:spPr/>
    </dgm:pt>
    <dgm:pt modelId="{C3E69721-BE01-4B41-91C1-6B136D350486}" type="pres">
      <dgm:prSet presAssocID="{24325E6F-520E-4769-944E-9BF2B01412D4}" presName="node" presStyleLbl="node1" presStyleIdx="0" presStyleCnt="4" custScaleX="79857">
        <dgm:presLayoutVars>
          <dgm:bulletEnabled val="1"/>
        </dgm:presLayoutVars>
      </dgm:prSet>
      <dgm:spPr/>
    </dgm:pt>
    <dgm:pt modelId="{8AEBBD0B-8B4E-46A1-9D67-9A1F2A523793}" type="pres">
      <dgm:prSet presAssocID="{1D222FB0-9ECB-4EA3-A3A7-709ABBF1D103}" presName="sibTrans" presStyleLbl="sibTrans2D1" presStyleIdx="0" presStyleCnt="3"/>
      <dgm:spPr/>
    </dgm:pt>
    <dgm:pt modelId="{BBB81A9A-1CCB-47AA-A9BD-C795DA20B311}" type="pres">
      <dgm:prSet presAssocID="{1D222FB0-9ECB-4EA3-A3A7-709ABBF1D103}" presName="connectorText" presStyleLbl="sibTrans2D1" presStyleIdx="0" presStyleCnt="3"/>
      <dgm:spPr/>
    </dgm:pt>
    <dgm:pt modelId="{73CAE08F-AC61-42BB-BD6B-82670CC3BD04}" type="pres">
      <dgm:prSet presAssocID="{B8BC22EE-BD8E-4A7F-A394-41F88649C54D}" presName="node" presStyleLbl="node1" presStyleIdx="1" presStyleCnt="4" custScaleX="82191">
        <dgm:presLayoutVars>
          <dgm:bulletEnabled val="1"/>
        </dgm:presLayoutVars>
      </dgm:prSet>
      <dgm:spPr/>
    </dgm:pt>
    <dgm:pt modelId="{92B4DB5C-B564-4137-97E6-058FECE2C0BE}" type="pres">
      <dgm:prSet presAssocID="{C3242489-07BC-4D9B-AD60-AB7E10E89E88}" presName="sibTrans" presStyleLbl="sibTrans2D1" presStyleIdx="1" presStyleCnt="3"/>
      <dgm:spPr/>
    </dgm:pt>
    <dgm:pt modelId="{9578C474-9625-42AF-A162-6B266E29F5FC}" type="pres">
      <dgm:prSet presAssocID="{C3242489-07BC-4D9B-AD60-AB7E10E89E88}" presName="connectorText" presStyleLbl="sibTrans2D1" presStyleIdx="1" presStyleCnt="3"/>
      <dgm:spPr/>
    </dgm:pt>
    <dgm:pt modelId="{630F6928-0BE7-433D-9343-F70E98F79C54}" type="pres">
      <dgm:prSet presAssocID="{8E93F7A4-90B9-4024-A36D-5AB2FB029857}" presName="node" presStyleLbl="node1" presStyleIdx="2" presStyleCnt="4" custScaleX="86533">
        <dgm:presLayoutVars>
          <dgm:bulletEnabled val="1"/>
        </dgm:presLayoutVars>
      </dgm:prSet>
      <dgm:spPr/>
    </dgm:pt>
    <dgm:pt modelId="{6A990B67-E213-4B2F-BC1F-952284B442BF}" type="pres">
      <dgm:prSet presAssocID="{ABE377FC-BD65-44B0-BBED-DEA9C399257B}" presName="sibTrans" presStyleLbl="sibTrans2D1" presStyleIdx="2" presStyleCnt="3"/>
      <dgm:spPr/>
    </dgm:pt>
    <dgm:pt modelId="{BD8EE2A7-B960-48B2-B6E3-A5B2276BCDB2}" type="pres">
      <dgm:prSet presAssocID="{ABE377FC-BD65-44B0-BBED-DEA9C399257B}" presName="connectorText" presStyleLbl="sibTrans2D1" presStyleIdx="2" presStyleCnt="3"/>
      <dgm:spPr/>
    </dgm:pt>
    <dgm:pt modelId="{BC5D5933-619B-497C-95D3-D9A2FE8C9F3C}" type="pres">
      <dgm:prSet presAssocID="{5C93E448-7CB7-4674-8A8A-6C274D63862D}" presName="node" presStyleLbl="node1" presStyleIdx="3" presStyleCnt="4">
        <dgm:presLayoutVars>
          <dgm:bulletEnabled val="1"/>
        </dgm:presLayoutVars>
      </dgm:prSet>
      <dgm:spPr/>
    </dgm:pt>
  </dgm:ptLst>
  <dgm:cxnLst>
    <dgm:cxn modelId="{308F320D-5EB0-4C93-816C-8BE789193F24}" type="presOf" srcId="{5C93E448-7CB7-4674-8A8A-6C274D63862D}" destId="{BC5D5933-619B-497C-95D3-D9A2FE8C9F3C}" srcOrd="0" destOrd="0" presId="urn:microsoft.com/office/officeart/2005/8/layout/process1"/>
    <dgm:cxn modelId="{41389B0D-8C0B-4568-817B-D9AD48EEA91E}" type="presOf" srcId="{1D222FB0-9ECB-4EA3-A3A7-709ABBF1D103}" destId="{BBB81A9A-1CCB-47AA-A9BD-C795DA20B311}" srcOrd="1" destOrd="0" presId="urn:microsoft.com/office/officeart/2005/8/layout/process1"/>
    <dgm:cxn modelId="{1692F11E-66E1-499D-8BDA-82F42B99183C}" srcId="{8E9DF877-05BD-4CB8-9833-64CA2B23E3F5}" destId="{B8BC22EE-BD8E-4A7F-A394-41F88649C54D}" srcOrd="1" destOrd="0" parTransId="{39F9725D-053E-405F-BC45-E1750D6B771A}" sibTransId="{C3242489-07BC-4D9B-AD60-AB7E10E89E88}"/>
    <dgm:cxn modelId="{DB644538-E0D3-40A2-9021-E7410371D390}" type="presOf" srcId="{C3242489-07BC-4D9B-AD60-AB7E10E89E88}" destId="{92B4DB5C-B564-4137-97E6-058FECE2C0BE}" srcOrd="0" destOrd="0" presId="urn:microsoft.com/office/officeart/2005/8/layout/process1"/>
    <dgm:cxn modelId="{9E1BC33D-B4BB-4D43-88E4-A2379AF8EE9C}" type="presOf" srcId="{8E93F7A4-90B9-4024-A36D-5AB2FB029857}" destId="{630F6928-0BE7-433D-9343-F70E98F79C54}" srcOrd="0" destOrd="0" presId="urn:microsoft.com/office/officeart/2005/8/layout/process1"/>
    <dgm:cxn modelId="{F7BE8247-3D9C-4886-97D0-C21F33D52C9A}" type="presOf" srcId="{C3242489-07BC-4D9B-AD60-AB7E10E89E88}" destId="{9578C474-9625-42AF-A162-6B266E29F5FC}" srcOrd="1" destOrd="0" presId="urn:microsoft.com/office/officeart/2005/8/layout/process1"/>
    <dgm:cxn modelId="{001D847A-C07B-4407-ADB6-DA7B2C90C685}" srcId="{8E9DF877-05BD-4CB8-9833-64CA2B23E3F5}" destId="{24325E6F-520E-4769-944E-9BF2B01412D4}" srcOrd="0" destOrd="0" parTransId="{4147738B-EC5E-4548-98DA-CE3D17784E05}" sibTransId="{1D222FB0-9ECB-4EA3-A3A7-709ABBF1D103}"/>
    <dgm:cxn modelId="{E6D6277C-6308-4CC8-9755-A620A0F9453F}" srcId="{8E9DF877-05BD-4CB8-9833-64CA2B23E3F5}" destId="{5C93E448-7CB7-4674-8A8A-6C274D63862D}" srcOrd="3" destOrd="0" parTransId="{997BB751-6B10-4259-AD9A-F0AC6BAA4F79}" sibTransId="{A7930BFC-3EB5-474A-9C2A-A3B94AE0A613}"/>
    <dgm:cxn modelId="{71915581-CF71-4044-86F0-C635FE5C1B96}" type="presOf" srcId="{8E9DF877-05BD-4CB8-9833-64CA2B23E3F5}" destId="{5480803F-7B36-49B4-BF3B-52B0CC3604A5}" srcOrd="0" destOrd="0" presId="urn:microsoft.com/office/officeart/2005/8/layout/process1"/>
    <dgm:cxn modelId="{FF51BD96-202E-4283-922A-9FD9887C40CA}" type="presOf" srcId="{1D222FB0-9ECB-4EA3-A3A7-709ABBF1D103}" destId="{8AEBBD0B-8B4E-46A1-9D67-9A1F2A523793}" srcOrd="0" destOrd="0" presId="urn:microsoft.com/office/officeart/2005/8/layout/process1"/>
    <dgm:cxn modelId="{11829EB7-4FC8-4D85-AF7C-BF6A0DBC146B}" srcId="{8E9DF877-05BD-4CB8-9833-64CA2B23E3F5}" destId="{8E93F7A4-90B9-4024-A36D-5AB2FB029857}" srcOrd="2" destOrd="0" parTransId="{6E49227D-C8A2-4377-BEB4-3982BF823A5D}" sibTransId="{ABE377FC-BD65-44B0-BBED-DEA9C399257B}"/>
    <dgm:cxn modelId="{080F4FBB-99FA-4227-A16A-1BEDAF539B9C}" type="presOf" srcId="{ABE377FC-BD65-44B0-BBED-DEA9C399257B}" destId="{BD8EE2A7-B960-48B2-B6E3-A5B2276BCDB2}" srcOrd="1" destOrd="0" presId="urn:microsoft.com/office/officeart/2005/8/layout/process1"/>
    <dgm:cxn modelId="{544E9CBC-0A03-41A7-93C6-E489259C136E}" type="presOf" srcId="{24325E6F-520E-4769-944E-9BF2B01412D4}" destId="{C3E69721-BE01-4B41-91C1-6B136D350486}" srcOrd="0" destOrd="0" presId="urn:microsoft.com/office/officeart/2005/8/layout/process1"/>
    <dgm:cxn modelId="{3DE7C8EA-3926-47EE-A4D4-21BC7F720EBC}" type="presOf" srcId="{ABE377FC-BD65-44B0-BBED-DEA9C399257B}" destId="{6A990B67-E213-4B2F-BC1F-952284B442BF}" srcOrd="0" destOrd="0" presId="urn:microsoft.com/office/officeart/2005/8/layout/process1"/>
    <dgm:cxn modelId="{F6F336F5-9666-4896-8267-09406E38917F}" type="presOf" srcId="{B8BC22EE-BD8E-4A7F-A394-41F88649C54D}" destId="{73CAE08F-AC61-42BB-BD6B-82670CC3BD04}" srcOrd="0" destOrd="0" presId="urn:microsoft.com/office/officeart/2005/8/layout/process1"/>
    <dgm:cxn modelId="{4BB777F0-A192-4676-8973-AE6027571EF2}" type="presParOf" srcId="{5480803F-7B36-49B4-BF3B-52B0CC3604A5}" destId="{C3E69721-BE01-4B41-91C1-6B136D350486}" srcOrd="0" destOrd="0" presId="urn:microsoft.com/office/officeart/2005/8/layout/process1"/>
    <dgm:cxn modelId="{657B7BE0-FAF2-452B-BE22-EBD9DE900037}" type="presParOf" srcId="{5480803F-7B36-49B4-BF3B-52B0CC3604A5}" destId="{8AEBBD0B-8B4E-46A1-9D67-9A1F2A523793}" srcOrd="1" destOrd="0" presId="urn:microsoft.com/office/officeart/2005/8/layout/process1"/>
    <dgm:cxn modelId="{75EBD64B-92F6-4C4C-ADC6-DAE1EA873D8C}" type="presParOf" srcId="{8AEBBD0B-8B4E-46A1-9D67-9A1F2A523793}" destId="{BBB81A9A-1CCB-47AA-A9BD-C795DA20B311}" srcOrd="0" destOrd="0" presId="urn:microsoft.com/office/officeart/2005/8/layout/process1"/>
    <dgm:cxn modelId="{1ED32FA3-CD91-491D-BABD-0BD32EBEAB21}" type="presParOf" srcId="{5480803F-7B36-49B4-BF3B-52B0CC3604A5}" destId="{73CAE08F-AC61-42BB-BD6B-82670CC3BD04}" srcOrd="2" destOrd="0" presId="urn:microsoft.com/office/officeart/2005/8/layout/process1"/>
    <dgm:cxn modelId="{839223E1-C785-425E-9C30-1E392D422358}" type="presParOf" srcId="{5480803F-7B36-49B4-BF3B-52B0CC3604A5}" destId="{92B4DB5C-B564-4137-97E6-058FECE2C0BE}" srcOrd="3" destOrd="0" presId="urn:microsoft.com/office/officeart/2005/8/layout/process1"/>
    <dgm:cxn modelId="{91E51E5D-7F82-4E01-96D1-33C4837ED213}" type="presParOf" srcId="{92B4DB5C-B564-4137-97E6-058FECE2C0BE}" destId="{9578C474-9625-42AF-A162-6B266E29F5FC}" srcOrd="0" destOrd="0" presId="urn:microsoft.com/office/officeart/2005/8/layout/process1"/>
    <dgm:cxn modelId="{40B4F27E-5521-4A91-9A80-99407E5D380D}" type="presParOf" srcId="{5480803F-7B36-49B4-BF3B-52B0CC3604A5}" destId="{630F6928-0BE7-433D-9343-F70E98F79C54}" srcOrd="4" destOrd="0" presId="urn:microsoft.com/office/officeart/2005/8/layout/process1"/>
    <dgm:cxn modelId="{4B6AE0D0-5D26-4E85-847C-AF7F46F27361}" type="presParOf" srcId="{5480803F-7B36-49B4-BF3B-52B0CC3604A5}" destId="{6A990B67-E213-4B2F-BC1F-952284B442BF}" srcOrd="5" destOrd="0" presId="urn:microsoft.com/office/officeart/2005/8/layout/process1"/>
    <dgm:cxn modelId="{CA8012F9-3220-44AA-B2E4-2DA048CBA17A}" type="presParOf" srcId="{6A990B67-E213-4B2F-BC1F-952284B442BF}" destId="{BD8EE2A7-B960-48B2-B6E3-A5B2276BCDB2}" srcOrd="0" destOrd="0" presId="urn:microsoft.com/office/officeart/2005/8/layout/process1"/>
    <dgm:cxn modelId="{1B97B2D9-A2C9-46CE-A4B9-F99CABDD6A4C}" type="presParOf" srcId="{5480803F-7B36-49B4-BF3B-52B0CC3604A5}" destId="{BC5D5933-619B-497C-95D3-D9A2FE8C9F3C}"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E9DF877-05BD-4CB8-9833-64CA2B23E3F5}" type="doc">
      <dgm:prSet loTypeId="urn:microsoft.com/office/officeart/2005/8/layout/process1" loCatId="process" qsTypeId="urn:microsoft.com/office/officeart/2005/8/quickstyle/simple1" qsCatId="simple" csTypeId="urn:microsoft.com/office/officeart/2005/8/colors/accent1_2" csCatId="accent1" phldr="1"/>
      <dgm:spPr/>
    </dgm:pt>
    <dgm:pt modelId="{8E93F7A4-90B9-4024-A36D-5AB2FB029857}">
      <dgm:prSet phldrT="[文字]"/>
      <dgm:spPr/>
      <dgm:t>
        <a:bodyPr/>
        <a:lstStyle/>
        <a:p>
          <a:r>
            <a:rPr lang="en-US" altLang="zh-TW" dirty="0">
              <a:latin typeface="標楷體" panose="03000509000000000000" pitchFamily="65" charset="-120"/>
              <a:ea typeface="標楷體" panose="03000509000000000000" pitchFamily="65" charset="-120"/>
            </a:rPr>
            <a:t>4.</a:t>
          </a:r>
          <a:r>
            <a:rPr lang="zh-TW" altLang="en-US" dirty="0">
              <a:latin typeface="標楷體" panose="03000509000000000000" pitchFamily="65" charset="-120"/>
              <a:ea typeface="標楷體" panose="03000509000000000000" pitchFamily="65" charset="-120"/>
            </a:rPr>
            <a:t>重選採認科目</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補齊文件等</a:t>
          </a:r>
        </a:p>
      </dgm:t>
    </dgm:pt>
    <dgm:pt modelId="{6E49227D-C8A2-4377-BEB4-3982BF823A5D}" type="parTrans" cxnId="{11829EB7-4FC8-4D85-AF7C-BF6A0DBC146B}">
      <dgm:prSet/>
      <dgm:spPr/>
      <dgm:t>
        <a:bodyPr/>
        <a:lstStyle/>
        <a:p>
          <a:endParaRPr lang="zh-TW" altLang="en-US"/>
        </a:p>
      </dgm:t>
    </dgm:pt>
    <dgm:pt modelId="{ABE377FC-BD65-44B0-BBED-DEA9C399257B}" type="sibTrans" cxnId="{11829EB7-4FC8-4D85-AF7C-BF6A0DBC146B}">
      <dgm:prSet/>
      <dgm:spPr/>
      <dgm:t>
        <a:bodyPr/>
        <a:lstStyle/>
        <a:p>
          <a:endParaRPr lang="zh-TW" altLang="en-US"/>
        </a:p>
      </dgm:t>
    </dgm:pt>
    <dgm:pt modelId="{5480803F-7B36-49B4-BF3B-52B0CC3604A5}" type="pres">
      <dgm:prSet presAssocID="{8E9DF877-05BD-4CB8-9833-64CA2B23E3F5}" presName="Name0" presStyleCnt="0">
        <dgm:presLayoutVars>
          <dgm:dir/>
          <dgm:resizeHandles val="exact"/>
        </dgm:presLayoutVars>
      </dgm:prSet>
      <dgm:spPr/>
    </dgm:pt>
    <dgm:pt modelId="{630F6928-0BE7-433D-9343-F70E98F79C54}" type="pres">
      <dgm:prSet presAssocID="{8E93F7A4-90B9-4024-A36D-5AB2FB029857}" presName="node" presStyleLbl="node1" presStyleIdx="0" presStyleCnt="1" custScaleX="112441" custScaleY="126607">
        <dgm:presLayoutVars>
          <dgm:bulletEnabled val="1"/>
        </dgm:presLayoutVars>
      </dgm:prSet>
      <dgm:spPr/>
    </dgm:pt>
  </dgm:ptLst>
  <dgm:cxnLst>
    <dgm:cxn modelId="{9E1BC33D-B4BB-4D43-88E4-A2379AF8EE9C}" type="presOf" srcId="{8E93F7A4-90B9-4024-A36D-5AB2FB029857}" destId="{630F6928-0BE7-433D-9343-F70E98F79C54}" srcOrd="0" destOrd="0" presId="urn:microsoft.com/office/officeart/2005/8/layout/process1"/>
    <dgm:cxn modelId="{71915581-CF71-4044-86F0-C635FE5C1B96}" type="presOf" srcId="{8E9DF877-05BD-4CB8-9833-64CA2B23E3F5}" destId="{5480803F-7B36-49B4-BF3B-52B0CC3604A5}" srcOrd="0" destOrd="0" presId="urn:microsoft.com/office/officeart/2005/8/layout/process1"/>
    <dgm:cxn modelId="{11829EB7-4FC8-4D85-AF7C-BF6A0DBC146B}" srcId="{8E9DF877-05BD-4CB8-9833-64CA2B23E3F5}" destId="{8E93F7A4-90B9-4024-A36D-5AB2FB029857}" srcOrd="0" destOrd="0" parTransId="{6E49227D-C8A2-4377-BEB4-3982BF823A5D}" sibTransId="{ABE377FC-BD65-44B0-BBED-DEA9C399257B}"/>
    <dgm:cxn modelId="{40B4F27E-5521-4A91-9A80-99407E5D380D}" type="presParOf" srcId="{5480803F-7B36-49B4-BF3B-52B0CC3604A5}" destId="{630F6928-0BE7-433D-9343-F70E98F79C54}" srcOrd="0"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E9DF877-05BD-4CB8-9833-64CA2B23E3F5}" type="doc">
      <dgm:prSet loTypeId="urn:microsoft.com/office/officeart/2005/8/layout/process1" loCatId="process" qsTypeId="urn:microsoft.com/office/officeart/2005/8/quickstyle/simple1" qsCatId="simple" csTypeId="urn:microsoft.com/office/officeart/2005/8/colors/accent1_2" csCatId="accent1" phldr="1"/>
      <dgm:spPr/>
    </dgm:pt>
    <dgm:pt modelId="{5C93E448-7CB7-4674-8A8A-6C274D63862D}">
      <dgm:prSet phldrT="[文字]"/>
      <dgm:spPr/>
      <dgm:t>
        <a:bodyPr/>
        <a:lstStyle/>
        <a:p>
          <a:r>
            <a:rPr lang="en-US" altLang="zh-TW" dirty="0">
              <a:latin typeface="標楷體" panose="03000509000000000000" pitchFamily="65" charset="-120"/>
              <a:ea typeface="標楷體" panose="03000509000000000000" pitchFamily="65" charset="-120"/>
            </a:rPr>
            <a:t>2.</a:t>
          </a:r>
          <a:r>
            <a:rPr lang="zh-TW" altLang="en-US" dirty="0">
              <a:latin typeface="標楷體" panose="03000509000000000000" pitchFamily="65" charset="-120"/>
              <a:ea typeface="標楷體" panose="03000509000000000000" pitchFamily="65" charset="-120"/>
            </a:rPr>
            <a:t>至系統點選放棄採認學分</a:t>
          </a:r>
        </a:p>
      </dgm:t>
    </dgm:pt>
    <dgm:pt modelId="{997BB751-6B10-4259-AD9A-F0AC6BAA4F79}" type="parTrans" cxnId="{E6D6277C-6308-4CC8-9755-A620A0F9453F}">
      <dgm:prSet/>
      <dgm:spPr/>
      <dgm:t>
        <a:bodyPr/>
        <a:lstStyle/>
        <a:p>
          <a:endParaRPr lang="zh-TW" altLang="en-US"/>
        </a:p>
      </dgm:t>
    </dgm:pt>
    <dgm:pt modelId="{A7930BFC-3EB5-474A-9C2A-A3B94AE0A613}" type="sibTrans" cxnId="{E6D6277C-6308-4CC8-9755-A620A0F9453F}">
      <dgm:prSet/>
      <dgm:spPr/>
      <dgm:t>
        <a:bodyPr/>
        <a:lstStyle/>
        <a:p>
          <a:endParaRPr lang="zh-TW" altLang="en-US"/>
        </a:p>
      </dgm:t>
    </dgm:pt>
    <dgm:pt modelId="{8E93F7A4-90B9-4024-A36D-5AB2FB029857}">
      <dgm:prSet phldrT="[文字]"/>
      <dgm:spPr/>
      <dgm:t>
        <a:bodyPr/>
        <a:lstStyle/>
        <a:p>
          <a:r>
            <a:rPr lang="en-US" altLang="zh-TW" dirty="0">
              <a:latin typeface="標楷體" panose="03000509000000000000" pitchFamily="65" charset="-120"/>
              <a:ea typeface="標楷體" panose="03000509000000000000" pitchFamily="65" charset="-120"/>
            </a:rPr>
            <a:t>1.</a:t>
          </a:r>
          <a:r>
            <a:rPr lang="zh-TW" altLang="en-US" dirty="0">
              <a:latin typeface="標楷體" panose="03000509000000000000" pitchFamily="65" charset="-120"/>
              <a:ea typeface="標楷體" panose="03000509000000000000" pitchFamily="65" charset="-120"/>
            </a:rPr>
            <a:t>確定放棄單學期或放棄整學年學分</a:t>
          </a:r>
        </a:p>
      </dgm:t>
    </dgm:pt>
    <dgm:pt modelId="{6E49227D-C8A2-4377-BEB4-3982BF823A5D}" type="parTrans" cxnId="{11829EB7-4FC8-4D85-AF7C-BF6A0DBC146B}">
      <dgm:prSet/>
      <dgm:spPr/>
      <dgm:t>
        <a:bodyPr/>
        <a:lstStyle/>
        <a:p>
          <a:endParaRPr lang="zh-TW" altLang="en-US"/>
        </a:p>
      </dgm:t>
    </dgm:pt>
    <dgm:pt modelId="{ABE377FC-BD65-44B0-BBED-DEA9C399257B}" type="sibTrans" cxnId="{11829EB7-4FC8-4D85-AF7C-BF6A0DBC146B}">
      <dgm:prSet/>
      <dgm:spPr/>
      <dgm:t>
        <a:bodyPr/>
        <a:lstStyle/>
        <a:p>
          <a:endParaRPr lang="zh-TW" altLang="en-US"/>
        </a:p>
      </dgm:t>
    </dgm:pt>
    <dgm:pt modelId="{84C2810C-9DA3-4A79-9D3F-000D4CE4C1E6}">
      <dgm:prSet/>
      <dgm:spPr/>
      <dgm:t>
        <a:bodyPr/>
        <a:lstStyle/>
        <a:p>
          <a:r>
            <a:rPr lang="en-US" altLang="zh-TW" dirty="0">
              <a:latin typeface="標楷體" panose="03000509000000000000" pitchFamily="65" charset="-120"/>
              <a:ea typeface="標楷體" panose="03000509000000000000" pitchFamily="65" charset="-120"/>
            </a:rPr>
            <a:t>3.</a:t>
          </a:r>
          <a:r>
            <a:rPr lang="zh-TW" altLang="en-US" dirty="0">
              <a:latin typeface="標楷體" panose="03000509000000000000" pitchFamily="65" charset="-120"/>
              <a:ea typeface="標楷體" panose="03000509000000000000" pitchFamily="65" charset="-120"/>
            </a:rPr>
            <a:t>成績單上顯示「</a:t>
          </a:r>
          <a:r>
            <a:rPr lang="en-US" altLang="zh-TW" dirty="0">
              <a:latin typeface="標楷體" panose="03000509000000000000" pitchFamily="65" charset="-120"/>
              <a:ea typeface="標楷體" panose="03000509000000000000" pitchFamily="65" charset="-120"/>
            </a:rPr>
            <a:t>114</a:t>
          </a:r>
          <a:r>
            <a:rPr lang="zh-TW" altLang="en-US" dirty="0">
              <a:latin typeface="標楷體" panose="03000509000000000000" pitchFamily="65" charset="-120"/>
              <a:ea typeface="標楷體" panose="03000509000000000000" pitchFamily="65" charset="-120"/>
            </a:rPr>
            <a:t>第</a:t>
          </a:r>
          <a:r>
            <a:rPr lang="en-US" altLang="zh-TW" dirty="0">
              <a:latin typeface="標楷體" panose="03000509000000000000" pitchFamily="65" charset="-120"/>
              <a:ea typeface="標楷體" panose="03000509000000000000" pitchFamily="65" charset="-120"/>
            </a:rPr>
            <a:t>1</a:t>
          </a:r>
          <a:r>
            <a:rPr lang="zh-TW" altLang="en-US" dirty="0">
              <a:latin typeface="標楷體" panose="03000509000000000000" pitchFamily="65" charset="-120"/>
              <a:ea typeface="標楷體" panose="03000509000000000000" pitchFamily="65" charset="-120"/>
            </a:rPr>
            <a:t> </a:t>
          </a:r>
          <a:r>
            <a:rPr lang="en-US" altLang="zh-TW" dirty="0">
              <a:latin typeface="標楷體" panose="03000509000000000000" pitchFamily="65" charset="-120"/>
              <a:ea typeface="標楷體" panose="03000509000000000000" pitchFamily="65" charset="-120"/>
            </a:rPr>
            <a:t>or</a:t>
          </a:r>
          <a:r>
            <a:rPr lang="zh-TW" altLang="en-US" dirty="0">
              <a:latin typeface="標楷體" panose="03000509000000000000" pitchFamily="65" charset="-120"/>
              <a:ea typeface="標楷體" panose="03000509000000000000" pitchFamily="65" charset="-120"/>
            </a:rPr>
            <a:t> 第</a:t>
          </a:r>
          <a:r>
            <a:rPr lang="en-US" altLang="zh-TW" dirty="0">
              <a:latin typeface="標楷體" panose="03000509000000000000" pitchFamily="65" charset="-120"/>
              <a:ea typeface="標楷體" panose="03000509000000000000" pitchFamily="65" charset="-120"/>
            </a:rPr>
            <a:t>2</a:t>
          </a:r>
          <a:r>
            <a:rPr lang="zh-TW" altLang="en-US" dirty="0">
              <a:latin typeface="標楷體" panose="03000509000000000000" pitchFamily="65" charset="-120"/>
              <a:ea typeface="標楷體" panose="03000509000000000000" pitchFamily="65" charset="-120"/>
            </a:rPr>
            <a:t>學期出國」</a:t>
          </a:r>
        </a:p>
      </dgm:t>
    </dgm:pt>
    <dgm:pt modelId="{EC7C9364-CDC9-437C-9DF7-A7FED3D90F1E}" type="parTrans" cxnId="{28282E48-F5A4-4F44-A39A-4D853E7ED27A}">
      <dgm:prSet/>
      <dgm:spPr/>
      <dgm:t>
        <a:bodyPr/>
        <a:lstStyle/>
        <a:p>
          <a:endParaRPr lang="zh-TW" altLang="en-US"/>
        </a:p>
      </dgm:t>
    </dgm:pt>
    <dgm:pt modelId="{51F0888F-15A6-4C23-AE76-C209D3539B94}" type="sibTrans" cxnId="{28282E48-F5A4-4F44-A39A-4D853E7ED27A}">
      <dgm:prSet/>
      <dgm:spPr/>
      <dgm:t>
        <a:bodyPr/>
        <a:lstStyle/>
        <a:p>
          <a:endParaRPr lang="zh-TW" altLang="en-US"/>
        </a:p>
      </dgm:t>
    </dgm:pt>
    <dgm:pt modelId="{5480803F-7B36-49B4-BF3B-52B0CC3604A5}" type="pres">
      <dgm:prSet presAssocID="{8E9DF877-05BD-4CB8-9833-64CA2B23E3F5}" presName="Name0" presStyleCnt="0">
        <dgm:presLayoutVars>
          <dgm:dir/>
          <dgm:resizeHandles val="exact"/>
        </dgm:presLayoutVars>
      </dgm:prSet>
      <dgm:spPr/>
    </dgm:pt>
    <dgm:pt modelId="{630F6928-0BE7-433D-9343-F70E98F79C54}" type="pres">
      <dgm:prSet presAssocID="{8E93F7A4-90B9-4024-A36D-5AB2FB029857}" presName="node" presStyleLbl="node1" presStyleIdx="0" presStyleCnt="3" custScaleX="89845" custScaleY="109782">
        <dgm:presLayoutVars>
          <dgm:bulletEnabled val="1"/>
        </dgm:presLayoutVars>
      </dgm:prSet>
      <dgm:spPr/>
    </dgm:pt>
    <dgm:pt modelId="{6A990B67-E213-4B2F-BC1F-952284B442BF}" type="pres">
      <dgm:prSet presAssocID="{ABE377FC-BD65-44B0-BBED-DEA9C399257B}" presName="sibTrans" presStyleLbl="sibTrans2D1" presStyleIdx="0" presStyleCnt="2"/>
      <dgm:spPr/>
    </dgm:pt>
    <dgm:pt modelId="{BD8EE2A7-B960-48B2-B6E3-A5B2276BCDB2}" type="pres">
      <dgm:prSet presAssocID="{ABE377FC-BD65-44B0-BBED-DEA9C399257B}" presName="connectorText" presStyleLbl="sibTrans2D1" presStyleIdx="0" presStyleCnt="2"/>
      <dgm:spPr/>
    </dgm:pt>
    <dgm:pt modelId="{BC5D5933-619B-497C-95D3-D9A2FE8C9F3C}" type="pres">
      <dgm:prSet presAssocID="{5C93E448-7CB7-4674-8A8A-6C274D63862D}" presName="node" presStyleLbl="node1" presStyleIdx="1" presStyleCnt="3" custScaleX="93683" custScaleY="90621">
        <dgm:presLayoutVars>
          <dgm:bulletEnabled val="1"/>
        </dgm:presLayoutVars>
      </dgm:prSet>
      <dgm:spPr/>
    </dgm:pt>
    <dgm:pt modelId="{EC40A31E-A7C2-4FEA-92A4-776DD4044A44}" type="pres">
      <dgm:prSet presAssocID="{A7930BFC-3EB5-474A-9C2A-A3B94AE0A613}" presName="sibTrans" presStyleLbl="sibTrans2D1" presStyleIdx="1" presStyleCnt="2"/>
      <dgm:spPr/>
    </dgm:pt>
    <dgm:pt modelId="{CF07D23B-FFBA-4171-8BE7-1AA5E0AB6688}" type="pres">
      <dgm:prSet presAssocID="{A7930BFC-3EB5-474A-9C2A-A3B94AE0A613}" presName="connectorText" presStyleLbl="sibTrans2D1" presStyleIdx="1" presStyleCnt="2"/>
      <dgm:spPr/>
    </dgm:pt>
    <dgm:pt modelId="{3A69E93B-B9B3-4AD9-A9BF-81992FB13C80}" type="pres">
      <dgm:prSet presAssocID="{84C2810C-9DA3-4A79-9D3F-000D4CE4C1E6}" presName="node" presStyleLbl="node1" presStyleIdx="2" presStyleCnt="3" custScaleY="94749">
        <dgm:presLayoutVars>
          <dgm:bulletEnabled val="1"/>
        </dgm:presLayoutVars>
      </dgm:prSet>
      <dgm:spPr/>
    </dgm:pt>
  </dgm:ptLst>
  <dgm:cxnLst>
    <dgm:cxn modelId="{308F320D-5EB0-4C93-816C-8BE789193F24}" type="presOf" srcId="{5C93E448-7CB7-4674-8A8A-6C274D63862D}" destId="{BC5D5933-619B-497C-95D3-D9A2FE8C9F3C}" srcOrd="0" destOrd="0" presId="urn:microsoft.com/office/officeart/2005/8/layout/process1"/>
    <dgm:cxn modelId="{4B47ED27-87B2-4483-86E4-15FEF0E0DCC7}" type="presOf" srcId="{84C2810C-9DA3-4A79-9D3F-000D4CE4C1E6}" destId="{3A69E93B-B9B3-4AD9-A9BF-81992FB13C80}" srcOrd="0" destOrd="0" presId="urn:microsoft.com/office/officeart/2005/8/layout/process1"/>
    <dgm:cxn modelId="{9E1BC33D-B4BB-4D43-88E4-A2379AF8EE9C}" type="presOf" srcId="{8E93F7A4-90B9-4024-A36D-5AB2FB029857}" destId="{630F6928-0BE7-433D-9343-F70E98F79C54}" srcOrd="0" destOrd="0" presId="urn:microsoft.com/office/officeart/2005/8/layout/process1"/>
    <dgm:cxn modelId="{28282E48-F5A4-4F44-A39A-4D853E7ED27A}" srcId="{8E9DF877-05BD-4CB8-9833-64CA2B23E3F5}" destId="{84C2810C-9DA3-4A79-9D3F-000D4CE4C1E6}" srcOrd="2" destOrd="0" parTransId="{EC7C9364-CDC9-437C-9DF7-A7FED3D90F1E}" sibTransId="{51F0888F-15A6-4C23-AE76-C209D3539B94}"/>
    <dgm:cxn modelId="{E6D6277C-6308-4CC8-9755-A620A0F9453F}" srcId="{8E9DF877-05BD-4CB8-9833-64CA2B23E3F5}" destId="{5C93E448-7CB7-4674-8A8A-6C274D63862D}" srcOrd="1" destOrd="0" parTransId="{997BB751-6B10-4259-AD9A-F0AC6BAA4F79}" sibTransId="{A7930BFC-3EB5-474A-9C2A-A3B94AE0A613}"/>
    <dgm:cxn modelId="{71915581-CF71-4044-86F0-C635FE5C1B96}" type="presOf" srcId="{8E9DF877-05BD-4CB8-9833-64CA2B23E3F5}" destId="{5480803F-7B36-49B4-BF3B-52B0CC3604A5}" srcOrd="0" destOrd="0" presId="urn:microsoft.com/office/officeart/2005/8/layout/process1"/>
    <dgm:cxn modelId="{11829EB7-4FC8-4D85-AF7C-BF6A0DBC146B}" srcId="{8E9DF877-05BD-4CB8-9833-64CA2B23E3F5}" destId="{8E93F7A4-90B9-4024-A36D-5AB2FB029857}" srcOrd="0" destOrd="0" parTransId="{6E49227D-C8A2-4377-BEB4-3982BF823A5D}" sibTransId="{ABE377FC-BD65-44B0-BBED-DEA9C399257B}"/>
    <dgm:cxn modelId="{080F4FBB-99FA-4227-A16A-1BEDAF539B9C}" type="presOf" srcId="{ABE377FC-BD65-44B0-BBED-DEA9C399257B}" destId="{BD8EE2A7-B960-48B2-B6E3-A5B2276BCDB2}" srcOrd="1" destOrd="0" presId="urn:microsoft.com/office/officeart/2005/8/layout/process1"/>
    <dgm:cxn modelId="{21D078BF-7EA5-4CA3-ACAF-D21BC738FAFD}" type="presOf" srcId="{A7930BFC-3EB5-474A-9C2A-A3B94AE0A613}" destId="{EC40A31E-A7C2-4FEA-92A4-776DD4044A44}" srcOrd="0" destOrd="0" presId="urn:microsoft.com/office/officeart/2005/8/layout/process1"/>
    <dgm:cxn modelId="{DCF9CEE0-25A8-46BF-87AF-ED0FCB85CFCD}" type="presOf" srcId="{A7930BFC-3EB5-474A-9C2A-A3B94AE0A613}" destId="{CF07D23B-FFBA-4171-8BE7-1AA5E0AB6688}" srcOrd="1" destOrd="0" presId="urn:microsoft.com/office/officeart/2005/8/layout/process1"/>
    <dgm:cxn modelId="{3DE7C8EA-3926-47EE-A4D4-21BC7F720EBC}" type="presOf" srcId="{ABE377FC-BD65-44B0-BBED-DEA9C399257B}" destId="{6A990B67-E213-4B2F-BC1F-952284B442BF}" srcOrd="0" destOrd="0" presId="urn:microsoft.com/office/officeart/2005/8/layout/process1"/>
    <dgm:cxn modelId="{40B4F27E-5521-4A91-9A80-99407E5D380D}" type="presParOf" srcId="{5480803F-7B36-49B4-BF3B-52B0CC3604A5}" destId="{630F6928-0BE7-433D-9343-F70E98F79C54}" srcOrd="0" destOrd="0" presId="urn:microsoft.com/office/officeart/2005/8/layout/process1"/>
    <dgm:cxn modelId="{4B6AE0D0-5D26-4E85-847C-AF7F46F27361}" type="presParOf" srcId="{5480803F-7B36-49B4-BF3B-52B0CC3604A5}" destId="{6A990B67-E213-4B2F-BC1F-952284B442BF}" srcOrd="1" destOrd="0" presId="urn:microsoft.com/office/officeart/2005/8/layout/process1"/>
    <dgm:cxn modelId="{CA8012F9-3220-44AA-B2E4-2DA048CBA17A}" type="presParOf" srcId="{6A990B67-E213-4B2F-BC1F-952284B442BF}" destId="{BD8EE2A7-B960-48B2-B6E3-A5B2276BCDB2}" srcOrd="0" destOrd="0" presId="urn:microsoft.com/office/officeart/2005/8/layout/process1"/>
    <dgm:cxn modelId="{1B97B2D9-A2C9-46CE-A4B9-F99CABDD6A4C}" type="presParOf" srcId="{5480803F-7B36-49B4-BF3B-52B0CC3604A5}" destId="{BC5D5933-619B-497C-95D3-D9A2FE8C9F3C}" srcOrd="2" destOrd="0" presId="urn:microsoft.com/office/officeart/2005/8/layout/process1"/>
    <dgm:cxn modelId="{1D767580-44C2-4143-8CA5-3E80855CCE4C}" type="presParOf" srcId="{5480803F-7B36-49B4-BF3B-52B0CC3604A5}" destId="{EC40A31E-A7C2-4FEA-92A4-776DD4044A44}" srcOrd="3" destOrd="0" presId="urn:microsoft.com/office/officeart/2005/8/layout/process1"/>
    <dgm:cxn modelId="{C7DEE164-5767-4F94-A495-7A10D014BCB9}" type="presParOf" srcId="{EC40A31E-A7C2-4FEA-92A4-776DD4044A44}" destId="{CF07D23B-FFBA-4171-8BE7-1AA5E0AB6688}" srcOrd="0" destOrd="0" presId="urn:microsoft.com/office/officeart/2005/8/layout/process1"/>
    <dgm:cxn modelId="{8BFD5C56-30D2-459E-9205-BE197CFD0B4F}" type="presParOf" srcId="{5480803F-7B36-49B4-BF3B-52B0CC3604A5}" destId="{3A69E93B-B9B3-4AD9-A9BF-81992FB13C80}" srcOrd="4" destOrd="0" presId="urn:microsoft.com/office/officeart/2005/8/layout/process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E69721-BE01-4B41-91C1-6B136D350486}">
      <dsp:nvSpPr>
        <dsp:cNvPr id="0" name=""/>
        <dsp:cNvSpPr/>
      </dsp:nvSpPr>
      <dsp:spPr>
        <a:xfrm>
          <a:off x="3626" y="401370"/>
          <a:ext cx="1585801" cy="104068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altLang="zh-TW" sz="1800" kern="1200" dirty="0">
              <a:latin typeface="標楷體" panose="03000509000000000000" pitchFamily="65" charset="-120"/>
              <a:ea typeface="標楷體" panose="03000509000000000000" pitchFamily="65" charset="-120"/>
            </a:rPr>
            <a:t>1.</a:t>
          </a:r>
          <a:r>
            <a:rPr lang="zh-TW" altLang="en-US" sz="1800" kern="1200" dirty="0">
              <a:latin typeface="標楷體" panose="03000509000000000000" pitchFamily="65" charset="-120"/>
              <a:ea typeface="標楷體" panose="03000509000000000000" pitchFamily="65" charset="-120"/>
            </a:rPr>
            <a:t>至系統登記留學學校</a:t>
          </a:r>
        </a:p>
      </dsp:txBody>
      <dsp:txXfrm>
        <a:off x="34107" y="431851"/>
        <a:ext cx="1524839" cy="979720"/>
      </dsp:txXfrm>
    </dsp:sp>
    <dsp:sp modelId="{8AEBBD0B-8B4E-46A1-9D67-9A1F2A523793}">
      <dsp:nvSpPr>
        <dsp:cNvPr id="0" name=""/>
        <dsp:cNvSpPr/>
      </dsp:nvSpPr>
      <dsp:spPr>
        <a:xfrm>
          <a:off x="1748009" y="725072"/>
          <a:ext cx="336190" cy="39327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zh-TW" altLang="en-US" sz="1400" kern="1200"/>
        </a:p>
      </dsp:txBody>
      <dsp:txXfrm>
        <a:off x="1748009" y="803728"/>
        <a:ext cx="235333" cy="235966"/>
      </dsp:txXfrm>
    </dsp:sp>
    <dsp:sp modelId="{73CAE08F-AC61-42BB-BD6B-82670CC3BD04}">
      <dsp:nvSpPr>
        <dsp:cNvPr id="0" name=""/>
        <dsp:cNvSpPr/>
      </dsp:nvSpPr>
      <dsp:spPr>
        <a:xfrm>
          <a:off x="2223749" y="401370"/>
          <a:ext cx="1585801" cy="104068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altLang="zh-TW" sz="1800" kern="1200" dirty="0">
              <a:latin typeface="標楷體" panose="03000509000000000000" pitchFamily="65" charset="-120"/>
              <a:ea typeface="標楷體" panose="03000509000000000000" pitchFamily="65" charset="-120"/>
            </a:rPr>
            <a:t>2.</a:t>
          </a:r>
          <a:r>
            <a:rPr lang="zh-TW" altLang="en-US" sz="1800" kern="1200" dirty="0">
              <a:latin typeface="標楷體" panose="03000509000000000000" pitchFamily="65" charset="-120"/>
              <a:ea typeface="標楷體" panose="03000509000000000000" pitchFamily="65" charset="-120"/>
            </a:rPr>
            <a:t>等待三全教育中心審核</a:t>
          </a:r>
        </a:p>
      </dsp:txBody>
      <dsp:txXfrm>
        <a:off x="2254230" y="431851"/>
        <a:ext cx="1524839" cy="979720"/>
      </dsp:txXfrm>
    </dsp:sp>
    <dsp:sp modelId="{92B4DB5C-B564-4137-97E6-058FECE2C0BE}">
      <dsp:nvSpPr>
        <dsp:cNvPr id="0" name=""/>
        <dsp:cNvSpPr/>
      </dsp:nvSpPr>
      <dsp:spPr>
        <a:xfrm>
          <a:off x="3968131" y="725072"/>
          <a:ext cx="336190" cy="39327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zh-TW" altLang="en-US" sz="1400" kern="1200"/>
        </a:p>
      </dsp:txBody>
      <dsp:txXfrm>
        <a:off x="3968131" y="803728"/>
        <a:ext cx="235333" cy="235966"/>
      </dsp:txXfrm>
    </dsp:sp>
    <dsp:sp modelId="{630F6928-0BE7-433D-9343-F70E98F79C54}">
      <dsp:nvSpPr>
        <dsp:cNvPr id="0" name=""/>
        <dsp:cNvSpPr/>
      </dsp:nvSpPr>
      <dsp:spPr>
        <a:xfrm>
          <a:off x="4443872" y="401370"/>
          <a:ext cx="1585801" cy="104068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altLang="zh-TW" sz="1800" kern="1200" dirty="0">
              <a:latin typeface="標楷體" panose="03000509000000000000" pitchFamily="65" charset="-120"/>
              <a:ea typeface="標楷體" panose="03000509000000000000" pitchFamily="65" charset="-120"/>
            </a:rPr>
            <a:t>3.</a:t>
          </a:r>
          <a:r>
            <a:rPr lang="zh-TW" altLang="en-US" sz="1800" kern="1200" dirty="0">
              <a:latin typeface="標楷體" panose="03000509000000000000" pitchFamily="65" charset="-120"/>
              <a:ea typeface="標楷體" panose="03000509000000000000" pitchFamily="65" charset="-120"/>
            </a:rPr>
            <a:t>三全中心公告審查結果</a:t>
          </a:r>
        </a:p>
      </dsp:txBody>
      <dsp:txXfrm>
        <a:off x="4474353" y="431851"/>
        <a:ext cx="1524839" cy="979720"/>
      </dsp:txXfrm>
    </dsp:sp>
    <dsp:sp modelId="{6A990B67-E213-4B2F-BC1F-952284B442BF}">
      <dsp:nvSpPr>
        <dsp:cNvPr id="0" name=""/>
        <dsp:cNvSpPr/>
      </dsp:nvSpPr>
      <dsp:spPr>
        <a:xfrm>
          <a:off x="6188254" y="725072"/>
          <a:ext cx="336190" cy="39327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zh-TW" altLang="en-US" sz="1400" kern="1200"/>
        </a:p>
      </dsp:txBody>
      <dsp:txXfrm>
        <a:off x="6188254" y="803728"/>
        <a:ext cx="235333" cy="235966"/>
      </dsp:txXfrm>
    </dsp:sp>
    <dsp:sp modelId="{BC5D5933-619B-497C-95D3-D9A2FE8C9F3C}">
      <dsp:nvSpPr>
        <dsp:cNvPr id="0" name=""/>
        <dsp:cNvSpPr/>
      </dsp:nvSpPr>
      <dsp:spPr>
        <a:xfrm>
          <a:off x="6663995" y="401370"/>
          <a:ext cx="1585801" cy="104068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altLang="zh-TW" sz="1800" kern="1200" dirty="0">
              <a:latin typeface="標楷體" panose="03000509000000000000" pitchFamily="65" charset="-120"/>
              <a:ea typeface="標楷體" panose="03000509000000000000" pitchFamily="65" charset="-120"/>
            </a:rPr>
            <a:t>4.</a:t>
          </a:r>
          <a:r>
            <a:rPr lang="zh-TW" altLang="en-US" sz="1800" kern="1200" dirty="0">
              <a:latin typeface="標楷體" panose="03000509000000000000" pitchFamily="65" charset="-120"/>
              <a:ea typeface="標楷體" panose="03000509000000000000" pitchFamily="65" charset="-120"/>
            </a:rPr>
            <a:t> 申請完成，後續與出國輔導老師聯繫</a:t>
          </a:r>
        </a:p>
      </dsp:txBody>
      <dsp:txXfrm>
        <a:off x="6694476" y="431851"/>
        <a:ext cx="1524839" cy="9797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5D5933-619B-497C-95D3-D9A2FE8C9F3C}">
      <dsp:nvSpPr>
        <dsp:cNvPr id="0" name=""/>
        <dsp:cNvSpPr/>
      </dsp:nvSpPr>
      <dsp:spPr>
        <a:xfrm>
          <a:off x="731" y="131683"/>
          <a:ext cx="1616365" cy="136250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altLang="zh-TW" sz="1700" kern="1200" dirty="0">
              <a:latin typeface="標楷體" panose="03000509000000000000" pitchFamily="65" charset="-120"/>
              <a:ea typeface="標楷體" panose="03000509000000000000" pitchFamily="65" charset="-120"/>
            </a:rPr>
            <a:t>4.</a:t>
          </a:r>
          <a:r>
            <a:rPr lang="zh-TW" altLang="en-US" sz="1700" kern="1200" dirty="0">
              <a:latin typeface="標楷體" panose="03000509000000000000" pitchFamily="65" charset="-120"/>
              <a:ea typeface="標楷體" panose="03000509000000000000" pitchFamily="65" charset="-120"/>
            </a:rPr>
            <a:t>釋出占用名額，下週一至四重新至系統登記學校</a:t>
          </a:r>
        </a:p>
      </dsp:txBody>
      <dsp:txXfrm>
        <a:off x="40638" y="171590"/>
        <a:ext cx="1536551" cy="12826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E69721-BE01-4B41-91C1-6B136D350486}">
      <dsp:nvSpPr>
        <dsp:cNvPr id="0" name=""/>
        <dsp:cNvSpPr/>
      </dsp:nvSpPr>
      <dsp:spPr>
        <a:xfrm>
          <a:off x="606" y="164395"/>
          <a:ext cx="1406366" cy="10566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altLang="zh-TW" sz="1800" kern="1200" dirty="0">
              <a:latin typeface="標楷體" panose="03000509000000000000" pitchFamily="65" charset="-120"/>
              <a:ea typeface="標楷體" panose="03000509000000000000" pitchFamily="65" charset="-120"/>
            </a:rPr>
            <a:t>1.</a:t>
          </a:r>
          <a:r>
            <a:rPr lang="zh-TW" altLang="en-US" sz="1800" kern="1200" dirty="0">
              <a:latin typeface="標楷體" panose="03000509000000000000" pitchFamily="65" charset="-120"/>
              <a:ea typeface="標楷體" panose="03000509000000000000" pitchFamily="65" charset="-120"/>
            </a:rPr>
            <a:t>確認採認科目</a:t>
          </a:r>
        </a:p>
      </dsp:txBody>
      <dsp:txXfrm>
        <a:off x="31555" y="195344"/>
        <a:ext cx="1344468" cy="994765"/>
      </dsp:txXfrm>
    </dsp:sp>
    <dsp:sp modelId="{8AEBBD0B-8B4E-46A1-9D67-9A1F2A523793}">
      <dsp:nvSpPr>
        <dsp:cNvPr id="0" name=""/>
        <dsp:cNvSpPr/>
      </dsp:nvSpPr>
      <dsp:spPr>
        <a:xfrm>
          <a:off x="1583084" y="474350"/>
          <a:ext cx="373354" cy="43675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zh-TW" altLang="en-US" sz="1400" kern="1200"/>
        </a:p>
      </dsp:txBody>
      <dsp:txXfrm>
        <a:off x="1583084" y="561701"/>
        <a:ext cx="261348" cy="262052"/>
      </dsp:txXfrm>
    </dsp:sp>
    <dsp:sp modelId="{73CAE08F-AC61-42BB-BD6B-82670CC3BD04}">
      <dsp:nvSpPr>
        <dsp:cNvPr id="0" name=""/>
        <dsp:cNvSpPr/>
      </dsp:nvSpPr>
      <dsp:spPr>
        <a:xfrm>
          <a:off x="2111416" y="164395"/>
          <a:ext cx="1447471" cy="10566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altLang="zh-TW" sz="1800" kern="1200" dirty="0">
              <a:latin typeface="標楷體" panose="03000509000000000000" pitchFamily="65" charset="-120"/>
              <a:ea typeface="標楷體" panose="03000509000000000000" pitchFamily="65" charset="-120"/>
            </a:rPr>
            <a:t>2.</a:t>
          </a:r>
          <a:r>
            <a:rPr lang="zh-TW" altLang="en-US" sz="1800" kern="1200" dirty="0">
              <a:latin typeface="標楷體" panose="03000509000000000000" pitchFamily="65" charset="-120"/>
              <a:ea typeface="標楷體" panose="03000509000000000000" pitchFamily="65" charset="-120"/>
            </a:rPr>
            <a:t>至系統進行填報</a:t>
          </a:r>
        </a:p>
      </dsp:txBody>
      <dsp:txXfrm>
        <a:off x="2142365" y="195344"/>
        <a:ext cx="1385573" cy="994765"/>
      </dsp:txXfrm>
    </dsp:sp>
    <dsp:sp modelId="{92B4DB5C-B564-4137-97E6-058FECE2C0BE}">
      <dsp:nvSpPr>
        <dsp:cNvPr id="0" name=""/>
        <dsp:cNvSpPr/>
      </dsp:nvSpPr>
      <dsp:spPr>
        <a:xfrm>
          <a:off x="3734997" y="474350"/>
          <a:ext cx="373354" cy="43675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zh-TW" altLang="en-US" sz="1400" kern="1200"/>
        </a:p>
      </dsp:txBody>
      <dsp:txXfrm>
        <a:off x="3734997" y="561701"/>
        <a:ext cx="261348" cy="262052"/>
      </dsp:txXfrm>
    </dsp:sp>
    <dsp:sp modelId="{630F6928-0BE7-433D-9343-F70E98F79C54}">
      <dsp:nvSpPr>
        <dsp:cNvPr id="0" name=""/>
        <dsp:cNvSpPr/>
      </dsp:nvSpPr>
      <dsp:spPr>
        <a:xfrm>
          <a:off x="4263329" y="164395"/>
          <a:ext cx="1523938" cy="10566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altLang="zh-TW" sz="1800" kern="1200" dirty="0">
              <a:latin typeface="標楷體" panose="03000509000000000000" pitchFamily="65" charset="-120"/>
              <a:ea typeface="標楷體" panose="03000509000000000000" pitchFamily="65" charset="-120"/>
            </a:rPr>
            <a:t>3.</a:t>
          </a:r>
          <a:r>
            <a:rPr lang="zh-TW" altLang="en-US" sz="1800" kern="1200" dirty="0">
              <a:latin typeface="標楷體" panose="03000509000000000000" pitchFamily="65" charset="-120"/>
              <a:ea typeface="標楷體" panose="03000509000000000000" pitchFamily="65" charset="-120"/>
            </a:rPr>
            <a:t>學系老師審核</a:t>
          </a:r>
        </a:p>
      </dsp:txBody>
      <dsp:txXfrm>
        <a:off x="4294278" y="195344"/>
        <a:ext cx="1462040" cy="994765"/>
      </dsp:txXfrm>
    </dsp:sp>
    <dsp:sp modelId="{6A990B67-E213-4B2F-BC1F-952284B442BF}">
      <dsp:nvSpPr>
        <dsp:cNvPr id="0" name=""/>
        <dsp:cNvSpPr/>
      </dsp:nvSpPr>
      <dsp:spPr>
        <a:xfrm>
          <a:off x="5963378" y="474350"/>
          <a:ext cx="373354" cy="43675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zh-TW" altLang="en-US" sz="1400" kern="1200"/>
        </a:p>
      </dsp:txBody>
      <dsp:txXfrm>
        <a:off x="5963378" y="561701"/>
        <a:ext cx="261348" cy="262052"/>
      </dsp:txXfrm>
    </dsp:sp>
    <dsp:sp modelId="{BC5D5933-619B-497C-95D3-D9A2FE8C9F3C}">
      <dsp:nvSpPr>
        <dsp:cNvPr id="0" name=""/>
        <dsp:cNvSpPr/>
      </dsp:nvSpPr>
      <dsp:spPr>
        <a:xfrm>
          <a:off x="6491710" y="164395"/>
          <a:ext cx="1761106" cy="10566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altLang="zh-TW" sz="1800" kern="1200" dirty="0">
              <a:latin typeface="標楷體" panose="03000509000000000000" pitchFamily="65" charset="-120"/>
              <a:ea typeface="標楷體" panose="03000509000000000000" pitchFamily="65" charset="-120"/>
            </a:rPr>
            <a:t>4.</a:t>
          </a:r>
          <a:r>
            <a:rPr lang="zh-TW" altLang="en-US" sz="1800" kern="1200" dirty="0">
              <a:latin typeface="標楷體" panose="03000509000000000000" pitchFamily="65" charset="-120"/>
              <a:ea typeface="標楷體" panose="03000509000000000000" pitchFamily="65" charset="-120"/>
            </a:rPr>
            <a:t>視送件人數</a:t>
          </a:r>
          <a:r>
            <a:rPr lang="en-US" altLang="zh-TW" sz="1800" kern="1200" dirty="0">
              <a:latin typeface="標楷體" panose="03000509000000000000" pitchFamily="65" charset="-120"/>
              <a:ea typeface="標楷體" panose="03000509000000000000" pitchFamily="65" charset="-120"/>
            </a:rPr>
            <a:t>3</a:t>
          </a:r>
          <a:r>
            <a:rPr lang="zh-TW" altLang="en-US" sz="1800" kern="1200" dirty="0">
              <a:latin typeface="標楷體" panose="03000509000000000000" pitchFamily="65" charset="-120"/>
              <a:ea typeface="標楷體" panose="03000509000000000000" pitchFamily="65" charset="-120"/>
            </a:rPr>
            <a:t>至</a:t>
          </a:r>
          <a:r>
            <a:rPr lang="en-US" altLang="zh-TW" sz="1800" kern="1200" dirty="0">
              <a:latin typeface="標楷體" panose="03000509000000000000" pitchFamily="65" charset="-120"/>
              <a:ea typeface="標楷體" panose="03000509000000000000" pitchFamily="65" charset="-120"/>
            </a:rPr>
            <a:t>5</a:t>
          </a:r>
          <a:r>
            <a:rPr lang="zh-TW" altLang="en-US" sz="1800" kern="1200" dirty="0">
              <a:latin typeface="標楷體" panose="03000509000000000000" pitchFamily="65" charset="-120"/>
              <a:ea typeface="標楷體" panose="03000509000000000000" pitchFamily="65" charset="-120"/>
            </a:rPr>
            <a:t>週採認完成</a:t>
          </a:r>
        </a:p>
      </dsp:txBody>
      <dsp:txXfrm>
        <a:off x="6522659" y="195344"/>
        <a:ext cx="1699208" cy="99476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0F6928-0BE7-433D-9343-F70E98F79C54}">
      <dsp:nvSpPr>
        <dsp:cNvPr id="0" name=""/>
        <dsp:cNvSpPr/>
      </dsp:nvSpPr>
      <dsp:spPr>
        <a:xfrm>
          <a:off x="609" y="157728"/>
          <a:ext cx="1583792" cy="106999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altLang="zh-TW" sz="1900" kern="1200" dirty="0">
              <a:latin typeface="標楷體" panose="03000509000000000000" pitchFamily="65" charset="-120"/>
              <a:ea typeface="標楷體" panose="03000509000000000000" pitchFamily="65" charset="-120"/>
            </a:rPr>
            <a:t>4.</a:t>
          </a:r>
          <a:r>
            <a:rPr lang="zh-TW" altLang="en-US" sz="1900" kern="1200" dirty="0">
              <a:latin typeface="標楷體" panose="03000509000000000000" pitchFamily="65" charset="-120"/>
              <a:ea typeface="標楷體" panose="03000509000000000000" pitchFamily="65" charset="-120"/>
            </a:rPr>
            <a:t>重選採認科目</a:t>
          </a:r>
          <a:r>
            <a:rPr lang="en-US" altLang="zh-TW" sz="1900" kern="1200" dirty="0">
              <a:latin typeface="標楷體" panose="03000509000000000000" pitchFamily="65" charset="-120"/>
              <a:ea typeface="標楷體" panose="03000509000000000000" pitchFamily="65" charset="-120"/>
            </a:rPr>
            <a:t>/</a:t>
          </a:r>
          <a:r>
            <a:rPr lang="zh-TW" altLang="en-US" sz="1900" kern="1200" dirty="0">
              <a:latin typeface="標楷體" panose="03000509000000000000" pitchFamily="65" charset="-120"/>
              <a:ea typeface="標楷體" panose="03000509000000000000" pitchFamily="65" charset="-120"/>
            </a:rPr>
            <a:t>補齊文件等</a:t>
          </a:r>
        </a:p>
      </dsp:txBody>
      <dsp:txXfrm>
        <a:off x="31948" y="189067"/>
        <a:ext cx="1521114" cy="100731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0F6928-0BE7-433D-9343-F70E98F79C54}">
      <dsp:nvSpPr>
        <dsp:cNvPr id="0" name=""/>
        <dsp:cNvSpPr/>
      </dsp:nvSpPr>
      <dsp:spPr>
        <a:xfrm>
          <a:off x="1985" y="345383"/>
          <a:ext cx="1501815" cy="115265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altLang="zh-TW" sz="1700" kern="1200" dirty="0">
              <a:latin typeface="標楷體" panose="03000509000000000000" pitchFamily="65" charset="-120"/>
              <a:ea typeface="標楷體" panose="03000509000000000000" pitchFamily="65" charset="-120"/>
            </a:rPr>
            <a:t>1.</a:t>
          </a:r>
          <a:r>
            <a:rPr lang="zh-TW" altLang="en-US" sz="1700" kern="1200" dirty="0">
              <a:latin typeface="標楷體" panose="03000509000000000000" pitchFamily="65" charset="-120"/>
              <a:ea typeface="標楷體" panose="03000509000000000000" pitchFamily="65" charset="-120"/>
            </a:rPr>
            <a:t>確定放棄單學期或放棄整學年學分</a:t>
          </a:r>
        </a:p>
      </dsp:txBody>
      <dsp:txXfrm>
        <a:off x="35745" y="379143"/>
        <a:ext cx="1434295" cy="1085136"/>
      </dsp:txXfrm>
    </dsp:sp>
    <dsp:sp modelId="{6A990B67-E213-4B2F-BC1F-952284B442BF}">
      <dsp:nvSpPr>
        <dsp:cNvPr id="0" name=""/>
        <dsp:cNvSpPr/>
      </dsp:nvSpPr>
      <dsp:spPr>
        <a:xfrm>
          <a:off x="1670957" y="714438"/>
          <a:ext cx="354371" cy="41454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zh-TW" altLang="en-US" sz="1400" kern="1200"/>
        </a:p>
      </dsp:txBody>
      <dsp:txXfrm>
        <a:off x="1670957" y="797347"/>
        <a:ext cx="248060" cy="248729"/>
      </dsp:txXfrm>
    </dsp:sp>
    <dsp:sp modelId="{BC5D5933-619B-497C-95D3-D9A2FE8C9F3C}">
      <dsp:nvSpPr>
        <dsp:cNvPr id="0" name=""/>
        <dsp:cNvSpPr/>
      </dsp:nvSpPr>
      <dsp:spPr>
        <a:xfrm>
          <a:off x="2172425" y="445974"/>
          <a:ext cx="1565970" cy="95147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altLang="zh-TW" sz="1700" kern="1200" dirty="0">
              <a:latin typeface="標楷體" panose="03000509000000000000" pitchFamily="65" charset="-120"/>
              <a:ea typeface="標楷體" panose="03000509000000000000" pitchFamily="65" charset="-120"/>
            </a:rPr>
            <a:t>2.</a:t>
          </a:r>
          <a:r>
            <a:rPr lang="zh-TW" altLang="en-US" sz="1700" kern="1200" dirty="0">
              <a:latin typeface="標楷體" panose="03000509000000000000" pitchFamily="65" charset="-120"/>
              <a:ea typeface="標楷體" panose="03000509000000000000" pitchFamily="65" charset="-120"/>
            </a:rPr>
            <a:t>至系統點選放棄採認學分</a:t>
          </a:r>
        </a:p>
      </dsp:txBody>
      <dsp:txXfrm>
        <a:off x="2200293" y="473842"/>
        <a:ext cx="1510234" cy="895739"/>
      </dsp:txXfrm>
    </dsp:sp>
    <dsp:sp modelId="{EC40A31E-A7C2-4FEA-92A4-776DD4044A44}">
      <dsp:nvSpPr>
        <dsp:cNvPr id="0" name=""/>
        <dsp:cNvSpPr/>
      </dsp:nvSpPr>
      <dsp:spPr>
        <a:xfrm>
          <a:off x="3905552" y="714438"/>
          <a:ext cx="354371" cy="41454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zh-TW" altLang="en-US" sz="1400" kern="1200"/>
        </a:p>
      </dsp:txBody>
      <dsp:txXfrm>
        <a:off x="3905552" y="797347"/>
        <a:ext cx="248060" cy="248729"/>
      </dsp:txXfrm>
    </dsp:sp>
    <dsp:sp modelId="{3A69E93B-B9B3-4AD9-A9BF-81992FB13C80}">
      <dsp:nvSpPr>
        <dsp:cNvPr id="0" name=""/>
        <dsp:cNvSpPr/>
      </dsp:nvSpPr>
      <dsp:spPr>
        <a:xfrm>
          <a:off x="4407021" y="424303"/>
          <a:ext cx="1671562" cy="99481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altLang="zh-TW" sz="1700" kern="1200" dirty="0">
              <a:latin typeface="標楷體" panose="03000509000000000000" pitchFamily="65" charset="-120"/>
              <a:ea typeface="標楷體" panose="03000509000000000000" pitchFamily="65" charset="-120"/>
            </a:rPr>
            <a:t>3.</a:t>
          </a:r>
          <a:r>
            <a:rPr lang="zh-TW" altLang="en-US" sz="1700" kern="1200" dirty="0">
              <a:latin typeface="標楷體" panose="03000509000000000000" pitchFamily="65" charset="-120"/>
              <a:ea typeface="標楷體" panose="03000509000000000000" pitchFamily="65" charset="-120"/>
            </a:rPr>
            <a:t>成績單上顯示「</a:t>
          </a:r>
          <a:r>
            <a:rPr lang="en-US" altLang="zh-TW" sz="1700" kern="1200" dirty="0">
              <a:latin typeface="標楷體" panose="03000509000000000000" pitchFamily="65" charset="-120"/>
              <a:ea typeface="標楷體" panose="03000509000000000000" pitchFamily="65" charset="-120"/>
            </a:rPr>
            <a:t>114</a:t>
          </a:r>
          <a:r>
            <a:rPr lang="zh-TW" altLang="en-US" sz="1700" kern="1200" dirty="0">
              <a:latin typeface="標楷體" panose="03000509000000000000" pitchFamily="65" charset="-120"/>
              <a:ea typeface="標楷體" panose="03000509000000000000" pitchFamily="65" charset="-120"/>
            </a:rPr>
            <a:t>第</a:t>
          </a:r>
          <a:r>
            <a:rPr lang="en-US" altLang="zh-TW" sz="1700" kern="1200" dirty="0">
              <a:latin typeface="標楷體" panose="03000509000000000000" pitchFamily="65" charset="-120"/>
              <a:ea typeface="標楷體" panose="03000509000000000000" pitchFamily="65" charset="-120"/>
            </a:rPr>
            <a:t>1</a:t>
          </a:r>
          <a:r>
            <a:rPr lang="zh-TW" altLang="en-US" sz="1700" kern="1200" dirty="0">
              <a:latin typeface="標楷體" panose="03000509000000000000" pitchFamily="65" charset="-120"/>
              <a:ea typeface="標楷體" panose="03000509000000000000" pitchFamily="65" charset="-120"/>
            </a:rPr>
            <a:t> </a:t>
          </a:r>
          <a:r>
            <a:rPr lang="en-US" altLang="zh-TW" sz="1700" kern="1200" dirty="0">
              <a:latin typeface="標楷體" panose="03000509000000000000" pitchFamily="65" charset="-120"/>
              <a:ea typeface="標楷體" panose="03000509000000000000" pitchFamily="65" charset="-120"/>
            </a:rPr>
            <a:t>or</a:t>
          </a:r>
          <a:r>
            <a:rPr lang="zh-TW" altLang="en-US" sz="1700" kern="1200" dirty="0">
              <a:latin typeface="標楷體" panose="03000509000000000000" pitchFamily="65" charset="-120"/>
              <a:ea typeface="標楷體" panose="03000509000000000000" pitchFamily="65" charset="-120"/>
            </a:rPr>
            <a:t> 第</a:t>
          </a:r>
          <a:r>
            <a:rPr lang="en-US" altLang="zh-TW" sz="1700" kern="1200" dirty="0">
              <a:latin typeface="標楷體" panose="03000509000000000000" pitchFamily="65" charset="-120"/>
              <a:ea typeface="標楷體" panose="03000509000000000000" pitchFamily="65" charset="-120"/>
            </a:rPr>
            <a:t>2</a:t>
          </a:r>
          <a:r>
            <a:rPr lang="zh-TW" altLang="en-US" sz="1700" kern="1200" dirty="0">
              <a:latin typeface="標楷體" panose="03000509000000000000" pitchFamily="65" charset="-120"/>
              <a:ea typeface="標楷體" panose="03000509000000000000" pitchFamily="65" charset="-120"/>
            </a:rPr>
            <a:t>學期出國」</a:t>
          </a:r>
        </a:p>
      </dsp:txBody>
      <dsp:txXfrm>
        <a:off x="4436158" y="453440"/>
        <a:ext cx="1613288" cy="936543"/>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8T05:57:40.193"/>
    </inkml:context>
    <inkml:brush xml:id="br0">
      <inkml:brushProperty name="width" value="0.1" units="cm"/>
      <inkml:brushProperty name="height" value="0.1" units="cm"/>
    </inkml:brush>
  </inkml:definitions>
  <inkml:trace contextRef="#ctx0" brushRef="#br0">19544 4568 767 0 0,'0'0'0'0'0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8T04:54:00.942"/>
    </inkml:context>
    <inkml:brush xml:id="br0">
      <inkml:brushProperty name="width" value="0.1" units="cm"/>
      <inkml:brushProperty name="height" value="0.1" units="cm"/>
    </inkml:brush>
  </inkml:definitions>
  <inkml:trace contextRef="#ctx0" brushRef="#br0">19544 4568 767 0 0,'0'0'0'0'0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8T05:57:40.194"/>
    </inkml:context>
    <inkml:brush xml:id="br0">
      <inkml:brushProperty name="width" value="0.1" units="cm"/>
      <inkml:brushProperty name="height" value="0.1" units="cm"/>
    </inkml:brush>
  </inkml:definitions>
  <inkml:trace contextRef="#ctx0" brushRef="#br0">11871 3351 10143 0 0,'0'0'0'0'0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186F4FB-2664-A09F-2CC8-A3A7AC6B015C}"/>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a:extLst>
              <a:ext uri="{FF2B5EF4-FFF2-40B4-BE49-F238E27FC236}">
                <a16:creationId xmlns:a16="http://schemas.microsoft.com/office/drawing/2014/main" id="{1F83BFD0-0FDA-9A20-AD41-190CA9E333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125138FE-CF46-B121-A14B-390D5766A62B}"/>
              </a:ext>
            </a:extLst>
          </p:cNvPr>
          <p:cNvSpPr>
            <a:spLocks noGrp="1"/>
          </p:cNvSpPr>
          <p:nvPr>
            <p:ph type="dt" sz="half" idx="10"/>
          </p:nvPr>
        </p:nvSpPr>
        <p:spPr/>
        <p:txBody>
          <a:bodyPr/>
          <a:lstStyle/>
          <a:p>
            <a:fld id="{860FC11B-647F-4901-9401-FF966724C492}" type="datetimeFigureOut">
              <a:rPr lang="zh-TW" altLang="en-US" smtClean="0"/>
              <a:t>2025/6/9</a:t>
            </a:fld>
            <a:endParaRPr lang="zh-TW" altLang="en-US"/>
          </a:p>
        </p:txBody>
      </p:sp>
      <p:sp>
        <p:nvSpPr>
          <p:cNvPr id="5" name="頁尾版面配置區 4">
            <a:extLst>
              <a:ext uri="{FF2B5EF4-FFF2-40B4-BE49-F238E27FC236}">
                <a16:creationId xmlns:a16="http://schemas.microsoft.com/office/drawing/2014/main" id="{CD3A8D43-6276-1B6D-D363-D428D96FB042}"/>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1CE98D21-BF00-E7DF-429C-7B758E29D3CA}"/>
              </a:ext>
            </a:extLst>
          </p:cNvPr>
          <p:cNvSpPr>
            <a:spLocks noGrp="1"/>
          </p:cNvSpPr>
          <p:nvPr>
            <p:ph type="sldNum" sz="quarter" idx="12"/>
          </p:nvPr>
        </p:nvSpPr>
        <p:spPr/>
        <p:txBody>
          <a:bodyPr/>
          <a:lstStyle/>
          <a:p>
            <a:fld id="{7C9501A8-406D-47C1-8D11-9A239BB739A0}" type="slidenum">
              <a:rPr lang="zh-TW" altLang="en-US" smtClean="0"/>
              <a:t>‹#›</a:t>
            </a:fld>
            <a:endParaRPr lang="zh-TW" altLang="en-US"/>
          </a:p>
        </p:txBody>
      </p:sp>
    </p:spTree>
    <p:extLst>
      <p:ext uri="{BB962C8B-B14F-4D97-AF65-F5344CB8AC3E}">
        <p14:creationId xmlns:p14="http://schemas.microsoft.com/office/powerpoint/2010/main" val="2440818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F24A81E-401E-CF58-D7EB-2BCFE3D07F5C}"/>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BFB53292-B6C7-4A70-CE44-E2135FF2B12B}"/>
              </a:ext>
            </a:extLst>
          </p:cNvPr>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72346030-C438-C0EC-AD9B-605F00A3796E}"/>
              </a:ext>
            </a:extLst>
          </p:cNvPr>
          <p:cNvSpPr>
            <a:spLocks noGrp="1"/>
          </p:cNvSpPr>
          <p:nvPr>
            <p:ph type="dt" sz="half" idx="10"/>
          </p:nvPr>
        </p:nvSpPr>
        <p:spPr/>
        <p:txBody>
          <a:bodyPr/>
          <a:lstStyle/>
          <a:p>
            <a:fld id="{860FC11B-647F-4901-9401-FF966724C492}" type="datetimeFigureOut">
              <a:rPr lang="zh-TW" altLang="en-US" smtClean="0"/>
              <a:t>2025/6/9</a:t>
            </a:fld>
            <a:endParaRPr lang="zh-TW" altLang="en-US"/>
          </a:p>
        </p:txBody>
      </p:sp>
      <p:sp>
        <p:nvSpPr>
          <p:cNvPr id="5" name="頁尾版面配置區 4">
            <a:extLst>
              <a:ext uri="{FF2B5EF4-FFF2-40B4-BE49-F238E27FC236}">
                <a16:creationId xmlns:a16="http://schemas.microsoft.com/office/drawing/2014/main" id="{5B412FF6-4F9F-FB51-33F8-A5551758282F}"/>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0AC01AA1-92D2-0423-DFA6-13194A0F3F52}"/>
              </a:ext>
            </a:extLst>
          </p:cNvPr>
          <p:cNvSpPr>
            <a:spLocks noGrp="1"/>
          </p:cNvSpPr>
          <p:nvPr>
            <p:ph type="sldNum" sz="quarter" idx="12"/>
          </p:nvPr>
        </p:nvSpPr>
        <p:spPr/>
        <p:txBody>
          <a:bodyPr/>
          <a:lstStyle/>
          <a:p>
            <a:fld id="{7C9501A8-406D-47C1-8D11-9A239BB739A0}" type="slidenum">
              <a:rPr lang="zh-TW" altLang="en-US" smtClean="0"/>
              <a:t>‹#›</a:t>
            </a:fld>
            <a:endParaRPr lang="zh-TW" altLang="en-US"/>
          </a:p>
        </p:txBody>
      </p:sp>
    </p:spTree>
    <p:extLst>
      <p:ext uri="{BB962C8B-B14F-4D97-AF65-F5344CB8AC3E}">
        <p14:creationId xmlns:p14="http://schemas.microsoft.com/office/powerpoint/2010/main" val="560457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4A29DCD6-C2A5-3FE9-ED12-AF3BF0E22E64}"/>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536DD0FF-B0BE-1C38-3BA4-B8839BF0525B}"/>
              </a:ext>
            </a:extLst>
          </p:cNvPr>
          <p:cNvSpPr>
            <a:spLocks noGrp="1"/>
          </p:cNvSpPr>
          <p:nvPr>
            <p:ph type="body" orient="vert" idx="1"/>
          </p:nvPr>
        </p:nvSpPr>
        <p:spPr>
          <a:xfrm>
            <a:off x="838200" y="365125"/>
            <a:ext cx="7734300"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0FBB8990-A916-4CFB-D582-8F713AC5F45E}"/>
              </a:ext>
            </a:extLst>
          </p:cNvPr>
          <p:cNvSpPr>
            <a:spLocks noGrp="1"/>
          </p:cNvSpPr>
          <p:nvPr>
            <p:ph type="dt" sz="half" idx="10"/>
          </p:nvPr>
        </p:nvSpPr>
        <p:spPr/>
        <p:txBody>
          <a:bodyPr/>
          <a:lstStyle/>
          <a:p>
            <a:fld id="{860FC11B-647F-4901-9401-FF966724C492}" type="datetimeFigureOut">
              <a:rPr lang="zh-TW" altLang="en-US" smtClean="0"/>
              <a:t>2025/6/9</a:t>
            </a:fld>
            <a:endParaRPr lang="zh-TW" altLang="en-US"/>
          </a:p>
        </p:txBody>
      </p:sp>
      <p:sp>
        <p:nvSpPr>
          <p:cNvPr id="5" name="頁尾版面配置區 4">
            <a:extLst>
              <a:ext uri="{FF2B5EF4-FFF2-40B4-BE49-F238E27FC236}">
                <a16:creationId xmlns:a16="http://schemas.microsoft.com/office/drawing/2014/main" id="{FF7DEEAB-7B3D-380D-6584-6D772E94B6C7}"/>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8B605A82-5D1B-E1CC-FAFE-FC9D11693A6F}"/>
              </a:ext>
            </a:extLst>
          </p:cNvPr>
          <p:cNvSpPr>
            <a:spLocks noGrp="1"/>
          </p:cNvSpPr>
          <p:nvPr>
            <p:ph type="sldNum" sz="quarter" idx="12"/>
          </p:nvPr>
        </p:nvSpPr>
        <p:spPr/>
        <p:txBody>
          <a:bodyPr/>
          <a:lstStyle/>
          <a:p>
            <a:fld id="{7C9501A8-406D-47C1-8D11-9A239BB739A0}" type="slidenum">
              <a:rPr lang="zh-TW" altLang="en-US" smtClean="0"/>
              <a:t>‹#›</a:t>
            </a:fld>
            <a:endParaRPr lang="zh-TW" altLang="en-US"/>
          </a:p>
        </p:txBody>
      </p:sp>
    </p:spTree>
    <p:extLst>
      <p:ext uri="{BB962C8B-B14F-4D97-AF65-F5344CB8AC3E}">
        <p14:creationId xmlns:p14="http://schemas.microsoft.com/office/powerpoint/2010/main" val="26826937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標題及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930CE8A-14A1-7056-B29A-B9E082CDB763}"/>
              </a:ext>
            </a:extLst>
          </p:cNvPr>
          <p:cNvSpPr>
            <a:spLocks noGrp="1"/>
          </p:cNvSpPr>
          <p:nvPr>
            <p:ph type="title"/>
          </p:nvPr>
        </p:nvSpPr>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10B30ED8-D6E0-532F-184D-9C902D81E962}"/>
              </a:ext>
            </a:extLst>
          </p:cNvPr>
          <p:cNvSpPr>
            <a:spLocks noGrp="1"/>
          </p:cNvSpPr>
          <p:nvPr>
            <p:ph type="body"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B5FD9B4E-BFC6-9AF3-8BD6-E92B922BED34}"/>
              </a:ext>
            </a:extLst>
          </p:cNvPr>
          <p:cNvSpPr>
            <a:spLocks noGrp="1"/>
          </p:cNvSpPr>
          <p:nvPr>
            <p:ph type="dt" sz="half" idx="10"/>
          </p:nvPr>
        </p:nvSpPr>
        <p:spPr/>
        <p:txBody>
          <a:bodyPr/>
          <a:lstStyle/>
          <a:p>
            <a:fld id="{860FC11B-647F-4901-9401-FF966724C492}" type="datetimeFigureOut">
              <a:rPr lang="zh-TW" altLang="en-US" smtClean="0"/>
              <a:t>2025/6/9</a:t>
            </a:fld>
            <a:endParaRPr lang="zh-TW" altLang="en-US"/>
          </a:p>
        </p:txBody>
      </p:sp>
      <p:sp>
        <p:nvSpPr>
          <p:cNvPr id="5" name="頁尾版面配置區 4">
            <a:extLst>
              <a:ext uri="{FF2B5EF4-FFF2-40B4-BE49-F238E27FC236}">
                <a16:creationId xmlns:a16="http://schemas.microsoft.com/office/drawing/2014/main" id="{BE3A4EC4-5454-7D21-7F1D-44E2E3D019ED}"/>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37653820-815C-052D-0A5C-9B68535B7D97}"/>
              </a:ext>
            </a:extLst>
          </p:cNvPr>
          <p:cNvSpPr>
            <a:spLocks noGrp="1"/>
          </p:cNvSpPr>
          <p:nvPr>
            <p:ph type="sldNum" sz="quarter" idx="12"/>
          </p:nvPr>
        </p:nvSpPr>
        <p:spPr/>
        <p:txBody>
          <a:bodyPr/>
          <a:lstStyle/>
          <a:p>
            <a:fld id="{7C9501A8-406D-47C1-8D11-9A239BB739A0}" type="slidenum">
              <a:rPr lang="zh-TW" altLang="en-US" smtClean="0"/>
              <a:t>‹#›</a:t>
            </a:fld>
            <a:endParaRPr lang="zh-TW" altLang="en-US"/>
          </a:p>
        </p:txBody>
      </p:sp>
    </p:spTree>
    <p:extLst>
      <p:ext uri="{BB962C8B-B14F-4D97-AF65-F5344CB8AC3E}">
        <p14:creationId xmlns:p14="http://schemas.microsoft.com/office/powerpoint/2010/main" val="599923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594EFD0-3F03-9171-B58A-A96A48AC7A16}"/>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8F0AA222-5DAA-5A3D-E674-B68070CCF309}"/>
              </a:ext>
            </a:extLst>
          </p:cNvPr>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54E59DCC-D132-3CD0-1FB8-4EA9B2BE29F3}"/>
              </a:ext>
            </a:extLst>
          </p:cNvPr>
          <p:cNvSpPr>
            <a:spLocks noGrp="1"/>
          </p:cNvSpPr>
          <p:nvPr>
            <p:ph type="dt" sz="half" idx="10"/>
          </p:nvPr>
        </p:nvSpPr>
        <p:spPr/>
        <p:txBody>
          <a:bodyPr/>
          <a:lstStyle/>
          <a:p>
            <a:fld id="{860FC11B-647F-4901-9401-FF966724C492}" type="datetimeFigureOut">
              <a:rPr lang="zh-TW" altLang="en-US" smtClean="0"/>
              <a:t>2025/6/9</a:t>
            </a:fld>
            <a:endParaRPr lang="zh-TW" altLang="en-US"/>
          </a:p>
        </p:txBody>
      </p:sp>
      <p:sp>
        <p:nvSpPr>
          <p:cNvPr id="5" name="頁尾版面配置區 4">
            <a:extLst>
              <a:ext uri="{FF2B5EF4-FFF2-40B4-BE49-F238E27FC236}">
                <a16:creationId xmlns:a16="http://schemas.microsoft.com/office/drawing/2014/main" id="{572EC41B-DB3A-3038-199B-437DD13ABD62}"/>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4BF12F37-9BF4-E0A6-0041-ADD021E8D857}"/>
              </a:ext>
            </a:extLst>
          </p:cNvPr>
          <p:cNvSpPr>
            <a:spLocks noGrp="1"/>
          </p:cNvSpPr>
          <p:nvPr>
            <p:ph type="sldNum" sz="quarter" idx="12"/>
          </p:nvPr>
        </p:nvSpPr>
        <p:spPr/>
        <p:txBody>
          <a:bodyPr/>
          <a:lstStyle/>
          <a:p>
            <a:fld id="{7C9501A8-406D-47C1-8D11-9A239BB739A0}" type="slidenum">
              <a:rPr lang="zh-TW" altLang="en-US" smtClean="0"/>
              <a:t>‹#›</a:t>
            </a:fld>
            <a:endParaRPr lang="zh-TW" altLang="en-US"/>
          </a:p>
        </p:txBody>
      </p:sp>
    </p:spTree>
    <p:extLst>
      <p:ext uri="{BB962C8B-B14F-4D97-AF65-F5344CB8AC3E}">
        <p14:creationId xmlns:p14="http://schemas.microsoft.com/office/powerpoint/2010/main" val="1884184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5F65C70-FE2C-5715-80BF-BBAB1F819E29}"/>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1EF812C2-38BA-7FCF-628C-DABA9C47E8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a:extLst>
              <a:ext uri="{FF2B5EF4-FFF2-40B4-BE49-F238E27FC236}">
                <a16:creationId xmlns:a16="http://schemas.microsoft.com/office/drawing/2014/main" id="{011EC3AD-C5BF-2CC5-869D-DD727F4384F7}"/>
              </a:ext>
            </a:extLst>
          </p:cNvPr>
          <p:cNvSpPr>
            <a:spLocks noGrp="1"/>
          </p:cNvSpPr>
          <p:nvPr>
            <p:ph type="dt" sz="half" idx="10"/>
          </p:nvPr>
        </p:nvSpPr>
        <p:spPr/>
        <p:txBody>
          <a:bodyPr/>
          <a:lstStyle/>
          <a:p>
            <a:fld id="{860FC11B-647F-4901-9401-FF966724C492}" type="datetimeFigureOut">
              <a:rPr lang="zh-TW" altLang="en-US" smtClean="0"/>
              <a:t>2025/6/9</a:t>
            </a:fld>
            <a:endParaRPr lang="zh-TW" altLang="en-US"/>
          </a:p>
        </p:txBody>
      </p:sp>
      <p:sp>
        <p:nvSpPr>
          <p:cNvPr id="5" name="頁尾版面配置區 4">
            <a:extLst>
              <a:ext uri="{FF2B5EF4-FFF2-40B4-BE49-F238E27FC236}">
                <a16:creationId xmlns:a16="http://schemas.microsoft.com/office/drawing/2014/main" id="{C27DCEF3-D608-16AB-9607-48EC78837E8B}"/>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71006D32-3379-3DB5-7A73-3975986D3A56}"/>
              </a:ext>
            </a:extLst>
          </p:cNvPr>
          <p:cNvSpPr>
            <a:spLocks noGrp="1"/>
          </p:cNvSpPr>
          <p:nvPr>
            <p:ph type="sldNum" sz="quarter" idx="12"/>
          </p:nvPr>
        </p:nvSpPr>
        <p:spPr/>
        <p:txBody>
          <a:bodyPr/>
          <a:lstStyle/>
          <a:p>
            <a:fld id="{7C9501A8-406D-47C1-8D11-9A239BB739A0}" type="slidenum">
              <a:rPr lang="zh-TW" altLang="en-US" smtClean="0"/>
              <a:t>‹#›</a:t>
            </a:fld>
            <a:endParaRPr lang="zh-TW" altLang="en-US"/>
          </a:p>
        </p:txBody>
      </p:sp>
    </p:spTree>
    <p:extLst>
      <p:ext uri="{BB962C8B-B14F-4D97-AF65-F5344CB8AC3E}">
        <p14:creationId xmlns:p14="http://schemas.microsoft.com/office/powerpoint/2010/main" val="2275301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BDB0996-1DAC-2BA9-8939-FD19FE34535D}"/>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BC82DDA9-4F9D-B1F7-7776-1839AA3BE2D6}"/>
              </a:ext>
            </a:extLst>
          </p:cNvPr>
          <p:cNvSpPr>
            <a:spLocks noGrp="1"/>
          </p:cNvSpPr>
          <p:nvPr>
            <p:ph sz="half" idx="1"/>
          </p:nvPr>
        </p:nvSpPr>
        <p:spPr>
          <a:xfrm>
            <a:off x="838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23C34DD6-7DB6-273A-98FA-7C6D90C24C52}"/>
              </a:ext>
            </a:extLst>
          </p:cNvPr>
          <p:cNvSpPr>
            <a:spLocks noGrp="1"/>
          </p:cNvSpPr>
          <p:nvPr>
            <p:ph sz="half" idx="2"/>
          </p:nvPr>
        </p:nvSpPr>
        <p:spPr>
          <a:xfrm>
            <a:off x="6172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537B853D-5B79-253A-3DBF-E627EF6670C1}"/>
              </a:ext>
            </a:extLst>
          </p:cNvPr>
          <p:cNvSpPr>
            <a:spLocks noGrp="1"/>
          </p:cNvSpPr>
          <p:nvPr>
            <p:ph type="dt" sz="half" idx="10"/>
          </p:nvPr>
        </p:nvSpPr>
        <p:spPr/>
        <p:txBody>
          <a:bodyPr/>
          <a:lstStyle/>
          <a:p>
            <a:fld id="{860FC11B-647F-4901-9401-FF966724C492}" type="datetimeFigureOut">
              <a:rPr lang="zh-TW" altLang="en-US" smtClean="0"/>
              <a:t>2025/6/9</a:t>
            </a:fld>
            <a:endParaRPr lang="zh-TW" altLang="en-US"/>
          </a:p>
        </p:txBody>
      </p:sp>
      <p:sp>
        <p:nvSpPr>
          <p:cNvPr id="6" name="頁尾版面配置區 5">
            <a:extLst>
              <a:ext uri="{FF2B5EF4-FFF2-40B4-BE49-F238E27FC236}">
                <a16:creationId xmlns:a16="http://schemas.microsoft.com/office/drawing/2014/main" id="{58043695-5AC6-E1A2-8C6B-D1B8EA675DC4}"/>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ADA579E2-1F4A-3B27-16D9-305DFCC26F12}"/>
              </a:ext>
            </a:extLst>
          </p:cNvPr>
          <p:cNvSpPr>
            <a:spLocks noGrp="1"/>
          </p:cNvSpPr>
          <p:nvPr>
            <p:ph type="sldNum" sz="quarter" idx="12"/>
          </p:nvPr>
        </p:nvSpPr>
        <p:spPr/>
        <p:txBody>
          <a:bodyPr/>
          <a:lstStyle/>
          <a:p>
            <a:fld id="{7C9501A8-406D-47C1-8D11-9A239BB739A0}" type="slidenum">
              <a:rPr lang="zh-TW" altLang="en-US" smtClean="0"/>
              <a:t>‹#›</a:t>
            </a:fld>
            <a:endParaRPr lang="zh-TW" altLang="en-US"/>
          </a:p>
        </p:txBody>
      </p:sp>
    </p:spTree>
    <p:extLst>
      <p:ext uri="{BB962C8B-B14F-4D97-AF65-F5344CB8AC3E}">
        <p14:creationId xmlns:p14="http://schemas.microsoft.com/office/powerpoint/2010/main" val="3361222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08D6F17-28BE-DE8E-B5A4-32BC9E6DC328}"/>
              </a:ext>
            </a:extLst>
          </p:cNvPr>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CE868D7D-660D-E0E7-D43A-D3BFE6EB34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a:extLst>
              <a:ext uri="{FF2B5EF4-FFF2-40B4-BE49-F238E27FC236}">
                <a16:creationId xmlns:a16="http://schemas.microsoft.com/office/drawing/2014/main" id="{4C2E47D3-F20B-885D-245D-0674B954A2FC}"/>
              </a:ext>
            </a:extLst>
          </p:cNvPr>
          <p:cNvSpPr>
            <a:spLocks noGrp="1"/>
          </p:cNvSpPr>
          <p:nvPr>
            <p:ph sz="half" idx="2"/>
          </p:nvPr>
        </p:nvSpPr>
        <p:spPr>
          <a:xfrm>
            <a:off x="839788" y="2505075"/>
            <a:ext cx="515778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86C31AB9-F168-3CEB-4385-AA90930E86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a:extLst>
              <a:ext uri="{FF2B5EF4-FFF2-40B4-BE49-F238E27FC236}">
                <a16:creationId xmlns:a16="http://schemas.microsoft.com/office/drawing/2014/main" id="{CBAD800E-8212-7620-6BD9-19416D6887F8}"/>
              </a:ext>
            </a:extLst>
          </p:cNvPr>
          <p:cNvSpPr>
            <a:spLocks noGrp="1"/>
          </p:cNvSpPr>
          <p:nvPr>
            <p:ph sz="quarter" idx="4"/>
          </p:nvPr>
        </p:nvSpPr>
        <p:spPr>
          <a:xfrm>
            <a:off x="6172200" y="2505075"/>
            <a:ext cx="51831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CB56708B-0552-E096-DFFA-BBCFF7187418}"/>
              </a:ext>
            </a:extLst>
          </p:cNvPr>
          <p:cNvSpPr>
            <a:spLocks noGrp="1"/>
          </p:cNvSpPr>
          <p:nvPr>
            <p:ph type="dt" sz="half" idx="10"/>
          </p:nvPr>
        </p:nvSpPr>
        <p:spPr/>
        <p:txBody>
          <a:bodyPr/>
          <a:lstStyle/>
          <a:p>
            <a:fld id="{860FC11B-647F-4901-9401-FF966724C492}" type="datetimeFigureOut">
              <a:rPr lang="zh-TW" altLang="en-US" smtClean="0"/>
              <a:t>2025/6/9</a:t>
            </a:fld>
            <a:endParaRPr lang="zh-TW" altLang="en-US"/>
          </a:p>
        </p:txBody>
      </p:sp>
      <p:sp>
        <p:nvSpPr>
          <p:cNvPr id="8" name="頁尾版面配置區 7">
            <a:extLst>
              <a:ext uri="{FF2B5EF4-FFF2-40B4-BE49-F238E27FC236}">
                <a16:creationId xmlns:a16="http://schemas.microsoft.com/office/drawing/2014/main" id="{3FF9A94D-1D43-5D66-1003-B383394EFECA}"/>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a16="http://schemas.microsoft.com/office/drawing/2014/main" id="{A3E2423A-C45B-1910-E0DA-B7BDF56DD994}"/>
              </a:ext>
            </a:extLst>
          </p:cNvPr>
          <p:cNvSpPr>
            <a:spLocks noGrp="1"/>
          </p:cNvSpPr>
          <p:nvPr>
            <p:ph type="sldNum" sz="quarter" idx="12"/>
          </p:nvPr>
        </p:nvSpPr>
        <p:spPr/>
        <p:txBody>
          <a:bodyPr/>
          <a:lstStyle/>
          <a:p>
            <a:fld id="{7C9501A8-406D-47C1-8D11-9A239BB739A0}" type="slidenum">
              <a:rPr lang="zh-TW" altLang="en-US" smtClean="0"/>
              <a:t>‹#›</a:t>
            </a:fld>
            <a:endParaRPr lang="zh-TW" altLang="en-US"/>
          </a:p>
        </p:txBody>
      </p:sp>
    </p:spTree>
    <p:extLst>
      <p:ext uri="{BB962C8B-B14F-4D97-AF65-F5344CB8AC3E}">
        <p14:creationId xmlns:p14="http://schemas.microsoft.com/office/powerpoint/2010/main" val="2063759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420498E-88C5-7908-4A60-5B8DADE91BC7}"/>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28704581-0A4F-AA53-72A0-4E583562EE7C}"/>
              </a:ext>
            </a:extLst>
          </p:cNvPr>
          <p:cNvSpPr>
            <a:spLocks noGrp="1"/>
          </p:cNvSpPr>
          <p:nvPr>
            <p:ph type="dt" sz="half" idx="10"/>
          </p:nvPr>
        </p:nvSpPr>
        <p:spPr/>
        <p:txBody>
          <a:bodyPr/>
          <a:lstStyle/>
          <a:p>
            <a:fld id="{860FC11B-647F-4901-9401-FF966724C492}" type="datetimeFigureOut">
              <a:rPr lang="zh-TW" altLang="en-US" smtClean="0"/>
              <a:t>2025/6/9</a:t>
            </a:fld>
            <a:endParaRPr lang="zh-TW" altLang="en-US"/>
          </a:p>
        </p:txBody>
      </p:sp>
      <p:sp>
        <p:nvSpPr>
          <p:cNvPr id="4" name="頁尾版面配置區 3">
            <a:extLst>
              <a:ext uri="{FF2B5EF4-FFF2-40B4-BE49-F238E27FC236}">
                <a16:creationId xmlns:a16="http://schemas.microsoft.com/office/drawing/2014/main" id="{0E4E9A30-26A9-1E14-1B9B-EC8B6D77B355}"/>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29ABFFFA-E32E-699F-8636-7727C41E3CC6}"/>
              </a:ext>
            </a:extLst>
          </p:cNvPr>
          <p:cNvSpPr>
            <a:spLocks noGrp="1"/>
          </p:cNvSpPr>
          <p:nvPr>
            <p:ph type="sldNum" sz="quarter" idx="12"/>
          </p:nvPr>
        </p:nvSpPr>
        <p:spPr/>
        <p:txBody>
          <a:bodyPr/>
          <a:lstStyle/>
          <a:p>
            <a:fld id="{7C9501A8-406D-47C1-8D11-9A239BB739A0}" type="slidenum">
              <a:rPr lang="zh-TW" altLang="en-US" smtClean="0"/>
              <a:t>‹#›</a:t>
            </a:fld>
            <a:endParaRPr lang="zh-TW" altLang="en-US"/>
          </a:p>
        </p:txBody>
      </p:sp>
    </p:spTree>
    <p:extLst>
      <p:ext uri="{BB962C8B-B14F-4D97-AF65-F5344CB8AC3E}">
        <p14:creationId xmlns:p14="http://schemas.microsoft.com/office/powerpoint/2010/main" val="2267954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937B9747-91C1-E58A-21CD-B61FDA9F8DD5}"/>
              </a:ext>
            </a:extLst>
          </p:cNvPr>
          <p:cNvSpPr>
            <a:spLocks noGrp="1"/>
          </p:cNvSpPr>
          <p:nvPr>
            <p:ph type="dt" sz="half" idx="10"/>
          </p:nvPr>
        </p:nvSpPr>
        <p:spPr/>
        <p:txBody>
          <a:bodyPr/>
          <a:lstStyle/>
          <a:p>
            <a:fld id="{860FC11B-647F-4901-9401-FF966724C492}" type="datetimeFigureOut">
              <a:rPr lang="zh-TW" altLang="en-US" smtClean="0"/>
              <a:t>2025/6/9</a:t>
            </a:fld>
            <a:endParaRPr lang="zh-TW" altLang="en-US"/>
          </a:p>
        </p:txBody>
      </p:sp>
      <p:sp>
        <p:nvSpPr>
          <p:cNvPr id="3" name="頁尾版面配置區 2">
            <a:extLst>
              <a:ext uri="{FF2B5EF4-FFF2-40B4-BE49-F238E27FC236}">
                <a16:creationId xmlns:a16="http://schemas.microsoft.com/office/drawing/2014/main" id="{CEE8E744-604F-EC79-4FE6-A0D3D44B7932}"/>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a16="http://schemas.microsoft.com/office/drawing/2014/main" id="{0A13BC66-9EFA-8CC1-36E2-2E554213D355}"/>
              </a:ext>
            </a:extLst>
          </p:cNvPr>
          <p:cNvSpPr>
            <a:spLocks noGrp="1"/>
          </p:cNvSpPr>
          <p:nvPr>
            <p:ph type="sldNum" sz="quarter" idx="12"/>
          </p:nvPr>
        </p:nvSpPr>
        <p:spPr/>
        <p:txBody>
          <a:bodyPr/>
          <a:lstStyle/>
          <a:p>
            <a:fld id="{7C9501A8-406D-47C1-8D11-9A239BB739A0}" type="slidenum">
              <a:rPr lang="zh-TW" altLang="en-US" smtClean="0"/>
              <a:t>‹#›</a:t>
            </a:fld>
            <a:endParaRPr lang="zh-TW" altLang="en-US"/>
          </a:p>
        </p:txBody>
      </p:sp>
    </p:spTree>
    <p:extLst>
      <p:ext uri="{BB962C8B-B14F-4D97-AF65-F5344CB8AC3E}">
        <p14:creationId xmlns:p14="http://schemas.microsoft.com/office/powerpoint/2010/main" val="2924910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823784A-6596-D74F-B252-4A51253DDD91}"/>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A8DB2915-8429-1D59-AAC6-3F1D5F7E2C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5B1F5E21-9CE2-C95A-2EF6-F3B9BD45E7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73E07752-2DF6-CC60-67A6-16AF77ABCEAF}"/>
              </a:ext>
            </a:extLst>
          </p:cNvPr>
          <p:cNvSpPr>
            <a:spLocks noGrp="1"/>
          </p:cNvSpPr>
          <p:nvPr>
            <p:ph type="dt" sz="half" idx="10"/>
          </p:nvPr>
        </p:nvSpPr>
        <p:spPr/>
        <p:txBody>
          <a:bodyPr/>
          <a:lstStyle/>
          <a:p>
            <a:fld id="{860FC11B-647F-4901-9401-FF966724C492}" type="datetimeFigureOut">
              <a:rPr lang="zh-TW" altLang="en-US" smtClean="0"/>
              <a:t>2025/6/9</a:t>
            </a:fld>
            <a:endParaRPr lang="zh-TW" altLang="en-US"/>
          </a:p>
        </p:txBody>
      </p:sp>
      <p:sp>
        <p:nvSpPr>
          <p:cNvPr id="6" name="頁尾版面配置區 5">
            <a:extLst>
              <a:ext uri="{FF2B5EF4-FFF2-40B4-BE49-F238E27FC236}">
                <a16:creationId xmlns:a16="http://schemas.microsoft.com/office/drawing/2014/main" id="{81250C10-EF61-3619-8BED-059DDCA18A53}"/>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0493ECE8-E535-0F95-C8B7-9779FA20719F}"/>
              </a:ext>
            </a:extLst>
          </p:cNvPr>
          <p:cNvSpPr>
            <a:spLocks noGrp="1"/>
          </p:cNvSpPr>
          <p:nvPr>
            <p:ph type="sldNum" sz="quarter" idx="12"/>
          </p:nvPr>
        </p:nvSpPr>
        <p:spPr/>
        <p:txBody>
          <a:bodyPr/>
          <a:lstStyle/>
          <a:p>
            <a:fld id="{7C9501A8-406D-47C1-8D11-9A239BB739A0}" type="slidenum">
              <a:rPr lang="zh-TW" altLang="en-US" smtClean="0"/>
              <a:t>‹#›</a:t>
            </a:fld>
            <a:endParaRPr lang="zh-TW" altLang="en-US"/>
          </a:p>
        </p:txBody>
      </p:sp>
    </p:spTree>
    <p:extLst>
      <p:ext uri="{BB962C8B-B14F-4D97-AF65-F5344CB8AC3E}">
        <p14:creationId xmlns:p14="http://schemas.microsoft.com/office/powerpoint/2010/main" val="716667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4EA8246-D090-BF2C-66FD-E3BD6ACCF712}"/>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E1063D60-961A-ABBA-174B-8EC88DA318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id="{B1A5929E-7ADD-BD05-1962-E65420FFD9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11F77EAF-62DB-ECE5-3907-65FB76BD16B6}"/>
              </a:ext>
            </a:extLst>
          </p:cNvPr>
          <p:cNvSpPr>
            <a:spLocks noGrp="1"/>
          </p:cNvSpPr>
          <p:nvPr>
            <p:ph type="dt" sz="half" idx="10"/>
          </p:nvPr>
        </p:nvSpPr>
        <p:spPr/>
        <p:txBody>
          <a:bodyPr/>
          <a:lstStyle/>
          <a:p>
            <a:fld id="{860FC11B-647F-4901-9401-FF966724C492}" type="datetimeFigureOut">
              <a:rPr lang="zh-TW" altLang="en-US" smtClean="0"/>
              <a:t>2025/6/9</a:t>
            </a:fld>
            <a:endParaRPr lang="zh-TW" altLang="en-US"/>
          </a:p>
        </p:txBody>
      </p:sp>
      <p:sp>
        <p:nvSpPr>
          <p:cNvPr id="6" name="頁尾版面配置區 5">
            <a:extLst>
              <a:ext uri="{FF2B5EF4-FFF2-40B4-BE49-F238E27FC236}">
                <a16:creationId xmlns:a16="http://schemas.microsoft.com/office/drawing/2014/main" id="{C9C7D91C-3F7B-F915-8E8C-4CD9DD8647B2}"/>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A1D6A1FF-EE62-B8B7-8C4D-0430419440A2}"/>
              </a:ext>
            </a:extLst>
          </p:cNvPr>
          <p:cNvSpPr>
            <a:spLocks noGrp="1"/>
          </p:cNvSpPr>
          <p:nvPr>
            <p:ph type="sldNum" sz="quarter" idx="12"/>
          </p:nvPr>
        </p:nvSpPr>
        <p:spPr/>
        <p:txBody>
          <a:bodyPr/>
          <a:lstStyle/>
          <a:p>
            <a:fld id="{7C9501A8-406D-47C1-8D11-9A239BB739A0}" type="slidenum">
              <a:rPr lang="zh-TW" altLang="en-US" smtClean="0"/>
              <a:t>‹#›</a:t>
            </a:fld>
            <a:endParaRPr lang="zh-TW" altLang="en-US"/>
          </a:p>
        </p:txBody>
      </p:sp>
    </p:spTree>
    <p:extLst>
      <p:ext uri="{BB962C8B-B14F-4D97-AF65-F5344CB8AC3E}">
        <p14:creationId xmlns:p14="http://schemas.microsoft.com/office/powerpoint/2010/main" val="522361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26281159-043C-5F53-3F4C-8707D3E940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a:extLst>
              <a:ext uri="{FF2B5EF4-FFF2-40B4-BE49-F238E27FC236}">
                <a16:creationId xmlns:a16="http://schemas.microsoft.com/office/drawing/2014/main" id="{B4203D6C-001E-111C-92D1-C8506B72E3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4470741D-F404-0B87-14CA-3C0365A2E0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0FC11B-647F-4901-9401-FF966724C492}" type="datetimeFigureOut">
              <a:rPr lang="zh-TW" altLang="en-US" smtClean="0"/>
              <a:t>2025/6/9</a:t>
            </a:fld>
            <a:endParaRPr lang="zh-TW" altLang="en-US"/>
          </a:p>
        </p:txBody>
      </p:sp>
      <p:sp>
        <p:nvSpPr>
          <p:cNvPr id="5" name="頁尾版面配置區 4">
            <a:extLst>
              <a:ext uri="{FF2B5EF4-FFF2-40B4-BE49-F238E27FC236}">
                <a16:creationId xmlns:a16="http://schemas.microsoft.com/office/drawing/2014/main" id="{C2667F89-61C4-A6C2-FACE-EB2C8C84DC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a:extLst>
              <a:ext uri="{FF2B5EF4-FFF2-40B4-BE49-F238E27FC236}">
                <a16:creationId xmlns:a16="http://schemas.microsoft.com/office/drawing/2014/main" id="{11064E99-31DE-1420-0223-2CF1740720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9501A8-406D-47C1-8D11-9A239BB739A0}" type="slidenum">
              <a:rPr lang="zh-TW" altLang="en-US" smtClean="0"/>
              <a:t>‹#›</a:t>
            </a:fld>
            <a:endParaRPr lang="zh-TW" altLang="en-US"/>
          </a:p>
        </p:txBody>
      </p:sp>
    </p:spTree>
    <p:extLst>
      <p:ext uri="{BB962C8B-B14F-4D97-AF65-F5344CB8AC3E}">
        <p14:creationId xmlns:p14="http://schemas.microsoft.com/office/powerpoint/2010/main" val="36079122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hyperlink" Target="https://hec.tku.edu.tw/get_page?t=rtdoc&amp;rtdoc_id=page40&amp;lang=tw" TargetMode="External"/><Relationship Id="rId2" Type="http://schemas.openxmlformats.org/officeDocument/2006/relationships/image" Target="../media/image1.jpeg"/><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hyperlink" Target="https://hec.tku.edu.tw/?lang=tw" TargetMode="External"/><Relationship Id="rId2" Type="http://schemas.openxmlformats.org/officeDocument/2006/relationships/image" Target="../media/image1.jpeg"/><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163.13.121.55/CrApply" TargetMode="Externa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diagramData" Target="../diagrams/data5.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17" Type="http://schemas.microsoft.com/office/2007/relationships/diagramDrawing" Target="../diagrams/drawing5.xml"/><Relationship Id="rId2" Type="http://schemas.openxmlformats.org/officeDocument/2006/relationships/image" Target="../media/image1.jpeg"/><Relationship Id="rId16" Type="http://schemas.openxmlformats.org/officeDocument/2006/relationships/diagramColors" Target="../diagrams/colors5.xml"/><Relationship Id="rId1" Type="http://schemas.openxmlformats.org/officeDocument/2006/relationships/slideLayout" Target="../slideLayouts/slideLayout1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5" Type="http://schemas.openxmlformats.org/officeDocument/2006/relationships/diagramQuickStyle" Target="../diagrams/quickStyle5.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 Id="rId14" Type="http://schemas.openxmlformats.org/officeDocument/2006/relationships/diagramLayout" Target="../diagrams/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tku3rd.ais.tku.edu.tw/" TargetMode="Externa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hyperlink" Target="https://hec.tku.edu.tw/get_page?t=rtdoc&amp;rtdoc_id=page40&amp;lang=tw" TargetMode="External"/><Relationship Id="rId2"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customXml" Target="../ink/ink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s://hec.tku.edu.tw/?lang=tw" TargetMode="External"/><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customXml" Target="../ink/ink3.xml"/><Relationship Id="rId5" Type="http://schemas.openxmlformats.org/officeDocument/2006/relationships/image" Target="../media/image5.png"/><Relationship Id="rId4" Type="http://schemas.openxmlformats.org/officeDocument/2006/relationships/customXml" Target="../ink/ink2.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Rectangle 11">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標題 1">
            <a:extLst>
              <a:ext uri="{FF2B5EF4-FFF2-40B4-BE49-F238E27FC236}">
                <a16:creationId xmlns:a16="http://schemas.microsoft.com/office/drawing/2014/main" id="{27D254DF-E7CE-3153-1DF2-0852A975B11C}"/>
              </a:ext>
            </a:extLst>
          </p:cNvPr>
          <p:cNvSpPr>
            <a:spLocks noGrp="1"/>
          </p:cNvSpPr>
          <p:nvPr>
            <p:ph type="ctrTitle"/>
          </p:nvPr>
        </p:nvSpPr>
        <p:spPr>
          <a:xfrm>
            <a:off x="3315031" y="1858206"/>
            <a:ext cx="5561938" cy="2513516"/>
          </a:xfrm>
        </p:spPr>
        <p:txBody>
          <a:bodyPr>
            <a:normAutofit fontScale="90000"/>
          </a:bodyPr>
          <a:lstStyle/>
          <a:p>
            <a:r>
              <a:rPr lang="en-US" altLang="zh-TW" dirty="0">
                <a:latin typeface="標楷體" panose="03000509000000000000" pitchFamily="65" charset="-120"/>
                <a:ea typeface="標楷體" panose="03000509000000000000" pitchFamily="65" charset="-120"/>
              </a:rPr>
              <a:t>113/12/2</a:t>
            </a:r>
            <a:br>
              <a:rPr lang="en-US" altLang="zh-TW" dirty="0">
                <a:latin typeface="標楷體" panose="03000509000000000000" pitchFamily="65" charset="-120"/>
                <a:ea typeface="標楷體" panose="03000509000000000000" pitchFamily="65" charset="-120"/>
              </a:rPr>
            </a:br>
            <a:r>
              <a:rPr lang="zh-TW" altLang="en-US" dirty="0">
                <a:latin typeface="標楷體" panose="03000509000000000000" pitchFamily="65" charset="-120"/>
                <a:ea typeface="標楷體" panose="03000509000000000000" pitchFamily="65" charset="-120"/>
              </a:rPr>
              <a:t>大三出國輔導通報系統說明會</a:t>
            </a:r>
          </a:p>
        </p:txBody>
      </p:sp>
      <p:sp>
        <p:nvSpPr>
          <p:cNvPr id="16" name="Arc 15">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 name="Oval 17">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標題 1">
            <a:extLst>
              <a:ext uri="{FF2B5EF4-FFF2-40B4-BE49-F238E27FC236}">
                <a16:creationId xmlns:a16="http://schemas.microsoft.com/office/drawing/2014/main" id="{FE4558CF-929A-4185-992F-C902790564E7}"/>
              </a:ext>
            </a:extLst>
          </p:cNvPr>
          <p:cNvSpPr txBox="1">
            <a:spLocks/>
          </p:cNvSpPr>
          <p:nvPr/>
        </p:nvSpPr>
        <p:spPr>
          <a:xfrm>
            <a:off x="4640071" y="5292564"/>
            <a:ext cx="2911858" cy="65501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zh-TW" altLang="en-US" sz="3200" dirty="0">
                <a:latin typeface="標楷體" panose="03000509000000000000" pitchFamily="65" charset="-120"/>
                <a:ea typeface="標楷體" panose="03000509000000000000" pitchFamily="65" charset="-120"/>
              </a:rPr>
              <a:t>林錦蓮系助理</a:t>
            </a:r>
          </a:p>
        </p:txBody>
      </p:sp>
      <p:sp>
        <p:nvSpPr>
          <p:cNvPr id="3" name="標題 1">
            <a:extLst>
              <a:ext uri="{FF2B5EF4-FFF2-40B4-BE49-F238E27FC236}">
                <a16:creationId xmlns:a16="http://schemas.microsoft.com/office/drawing/2014/main" id="{05732C01-048E-3DE4-605D-D9E8B3CA9CF9}"/>
              </a:ext>
            </a:extLst>
          </p:cNvPr>
          <p:cNvSpPr txBox="1">
            <a:spLocks/>
          </p:cNvSpPr>
          <p:nvPr/>
        </p:nvSpPr>
        <p:spPr>
          <a:xfrm>
            <a:off x="4640071" y="5769001"/>
            <a:ext cx="2911858" cy="40089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zh-TW" sz="1600">
                <a:latin typeface="標楷體" panose="03000509000000000000" pitchFamily="65" charset="-120"/>
                <a:ea typeface="標楷體" panose="03000509000000000000" pitchFamily="65" charset="-120"/>
              </a:rPr>
              <a:t>113/11/12</a:t>
            </a:r>
            <a:r>
              <a:rPr lang="zh-TW" altLang="en-US" sz="1600">
                <a:latin typeface="標楷體" panose="03000509000000000000" pitchFamily="65" charset="-120"/>
                <a:ea typeface="標楷體" panose="03000509000000000000" pitchFamily="65" charset="-120"/>
              </a:rPr>
              <a:t> </a:t>
            </a:r>
            <a:r>
              <a:rPr lang="zh-TW" altLang="en-US" sz="1600" dirty="0">
                <a:latin typeface="標楷體" panose="03000509000000000000" pitchFamily="65" charset="-120"/>
                <a:ea typeface="標楷體" panose="03000509000000000000" pitchFamily="65" charset="-120"/>
              </a:rPr>
              <a:t>修訂</a:t>
            </a:r>
          </a:p>
        </p:txBody>
      </p:sp>
    </p:spTree>
    <p:extLst>
      <p:ext uri="{BB962C8B-B14F-4D97-AF65-F5344CB8AC3E}">
        <p14:creationId xmlns:p14="http://schemas.microsoft.com/office/powerpoint/2010/main" val="29791711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AC31C8-C6AD-5A60-0296-67DB08EF0AE2}"/>
            </a:ext>
          </a:extLst>
        </p:cNvPr>
        <p:cNvGrpSpPr/>
        <p:nvPr/>
      </p:nvGrpSpPr>
      <p:grpSpPr>
        <a:xfrm>
          <a:off x="0" y="0"/>
          <a:ext cx="0" cy="0"/>
          <a:chOff x="0" y="0"/>
          <a:chExt cx="0" cy="0"/>
        </a:xfrm>
      </p:grpSpPr>
      <p:pic>
        <p:nvPicPr>
          <p:cNvPr id="15" name="Picture 14" descr="Close-up of a calculator keypad">
            <a:extLst>
              <a:ext uri="{FF2B5EF4-FFF2-40B4-BE49-F238E27FC236}">
                <a16:creationId xmlns:a16="http://schemas.microsoft.com/office/drawing/2014/main" id="{266466C1-DEBA-1E76-86A7-589D0696D698}"/>
              </a:ext>
            </a:extLst>
          </p:cNvPr>
          <p:cNvPicPr>
            <a:picLocks noChangeAspect="1"/>
          </p:cNvPicPr>
          <p:nvPr/>
        </p:nvPicPr>
        <p:blipFill rotWithShape="1">
          <a:blip r:embed="rId2"/>
          <a:srcRect l="26413" r="33048" b="-1"/>
          <a:stretch/>
        </p:blipFill>
        <p:spPr>
          <a:xfrm>
            <a:off x="1" y="10"/>
            <a:ext cx="3495229" cy="6857990"/>
          </a:xfrm>
          <a:prstGeom prst="rect">
            <a:avLst/>
          </a:prstGeom>
          <a:effectLst/>
        </p:spPr>
      </p:pic>
      <p:sp>
        <p:nvSpPr>
          <p:cNvPr id="2" name="文字版面配置區 3">
            <a:extLst>
              <a:ext uri="{FF2B5EF4-FFF2-40B4-BE49-F238E27FC236}">
                <a16:creationId xmlns:a16="http://schemas.microsoft.com/office/drawing/2014/main" id="{B7FED7CD-5D1C-DF60-85C9-7FEBEFFF3F62}"/>
              </a:ext>
            </a:extLst>
          </p:cNvPr>
          <p:cNvSpPr txBox="1">
            <a:spLocks/>
          </p:cNvSpPr>
          <p:nvPr/>
        </p:nvSpPr>
        <p:spPr>
          <a:xfrm>
            <a:off x="3495230" y="7684"/>
            <a:ext cx="8696769" cy="16825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zh-TW" altLang="en-US" sz="4000" dirty="0">
                <a:solidFill>
                  <a:srgbClr val="0070C0"/>
                </a:solidFill>
                <a:latin typeface="標楷體" panose="03000509000000000000" pitchFamily="65" charset="-120"/>
                <a:ea typeface="標楷體" panose="03000509000000000000" pitchFamily="65" charset="-120"/>
              </a:rPr>
              <a:t>怎麼登記留學學校？</a:t>
            </a:r>
            <a:endParaRPr lang="en-US" altLang="zh-TW" sz="4000" dirty="0">
              <a:solidFill>
                <a:srgbClr val="0070C0"/>
              </a:solidFill>
              <a:latin typeface="標楷體" panose="03000509000000000000" pitchFamily="65" charset="-120"/>
              <a:ea typeface="標楷體" panose="03000509000000000000" pitchFamily="65" charset="-120"/>
            </a:endParaRPr>
          </a:p>
          <a:p>
            <a:r>
              <a:rPr lang="zh-TW" altLang="en-US" sz="2600" dirty="0">
                <a:latin typeface="標楷體" panose="03000509000000000000" pitchFamily="65" charset="-120"/>
                <a:ea typeface="標楷體" panose="03000509000000000000" pitchFamily="65" charset="-120"/>
              </a:rPr>
              <a:t>最後選擇要登記的學校</a:t>
            </a:r>
            <a:endParaRPr lang="en-US" altLang="zh-TW" sz="2600" dirty="0">
              <a:latin typeface="標楷體" panose="03000509000000000000" pitchFamily="65" charset="-120"/>
              <a:ea typeface="標楷體" panose="03000509000000000000" pitchFamily="65" charset="-120"/>
            </a:endParaRPr>
          </a:p>
          <a:p>
            <a:r>
              <a:rPr lang="zh-TW" altLang="en-US" sz="2600" dirty="0">
                <a:latin typeface="標楷體" panose="03000509000000000000" pitchFamily="65" charset="-120"/>
                <a:ea typeface="標楷體" panose="03000509000000000000" pitchFamily="65" charset="-120"/>
              </a:rPr>
              <a:t>「*」字為必填</a:t>
            </a:r>
          </a:p>
        </p:txBody>
      </p:sp>
      <p:sp>
        <p:nvSpPr>
          <p:cNvPr id="5" name="文字版面配置區 3">
            <a:extLst>
              <a:ext uri="{FF2B5EF4-FFF2-40B4-BE49-F238E27FC236}">
                <a16:creationId xmlns:a16="http://schemas.microsoft.com/office/drawing/2014/main" id="{3E25352A-6B24-1BB9-00C7-1D614DE267F7}"/>
              </a:ext>
            </a:extLst>
          </p:cNvPr>
          <p:cNvSpPr txBox="1">
            <a:spLocks/>
          </p:cNvSpPr>
          <p:nvPr/>
        </p:nvSpPr>
        <p:spPr>
          <a:xfrm>
            <a:off x="3595729" y="1703647"/>
            <a:ext cx="828651" cy="4563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TW" sz="2600" dirty="0">
                <a:solidFill>
                  <a:srgbClr val="FF0000"/>
                </a:solidFill>
                <a:latin typeface="標楷體" panose="03000509000000000000" pitchFamily="65" charset="-120"/>
                <a:ea typeface="標楷體" panose="03000509000000000000" pitchFamily="65" charset="-120"/>
              </a:rPr>
              <a:t>(</a:t>
            </a:r>
            <a:r>
              <a:rPr lang="zh-TW" altLang="en-US" sz="2600" dirty="0">
                <a:solidFill>
                  <a:srgbClr val="FF0000"/>
                </a:solidFill>
                <a:latin typeface="標楷體" panose="03000509000000000000" pitchFamily="65" charset="-120"/>
                <a:ea typeface="標楷體" panose="03000509000000000000" pitchFamily="65" charset="-120"/>
              </a:rPr>
              <a:t>例</a:t>
            </a:r>
            <a:r>
              <a:rPr lang="en-US" altLang="zh-TW" sz="2600" dirty="0">
                <a:solidFill>
                  <a:srgbClr val="FF0000"/>
                </a:solidFill>
                <a:latin typeface="標楷體" panose="03000509000000000000" pitchFamily="65" charset="-120"/>
                <a:ea typeface="標楷體" panose="03000509000000000000" pitchFamily="65" charset="-120"/>
              </a:rPr>
              <a:t>)</a:t>
            </a:r>
            <a:endParaRPr lang="zh-TW" altLang="en-US" sz="2600" dirty="0">
              <a:solidFill>
                <a:srgbClr val="FF0000"/>
              </a:solidFill>
              <a:latin typeface="標楷體" panose="03000509000000000000" pitchFamily="65" charset="-120"/>
              <a:ea typeface="標楷體" panose="03000509000000000000" pitchFamily="65" charset="-120"/>
            </a:endParaRPr>
          </a:p>
        </p:txBody>
      </p:sp>
      <p:grpSp>
        <p:nvGrpSpPr>
          <p:cNvPr id="8" name="群組 7">
            <a:extLst>
              <a:ext uri="{FF2B5EF4-FFF2-40B4-BE49-F238E27FC236}">
                <a16:creationId xmlns:a16="http://schemas.microsoft.com/office/drawing/2014/main" id="{05A55BE5-6A73-ABFD-13E2-C2B1314450AE}"/>
              </a:ext>
            </a:extLst>
          </p:cNvPr>
          <p:cNvGrpSpPr/>
          <p:nvPr/>
        </p:nvGrpSpPr>
        <p:grpSpPr>
          <a:xfrm>
            <a:off x="4524880" y="1690255"/>
            <a:ext cx="6637469" cy="5002801"/>
            <a:chOff x="4524879" y="1563811"/>
            <a:chExt cx="6637469" cy="5002801"/>
          </a:xfrm>
        </p:grpSpPr>
        <p:pic>
          <p:nvPicPr>
            <p:cNvPr id="4" name="圖片 3">
              <a:extLst>
                <a:ext uri="{FF2B5EF4-FFF2-40B4-BE49-F238E27FC236}">
                  <a16:creationId xmlns:a16="http://schemas.microsoft.com/office/drawing/2014/main" id="{85F47E45-3FEF-0701-6814-CADF31DECA9C}"/>
                </a:ext>
              </a:extLst>
            </p:cNvPr>
            <p:cNvPicPr>
              <a:picLocks noChangeAspect="1"/>
            </p:cNvPicPr>
            <p:nvPr/>
          </p:nvPicPr>
          <p:blipFill>
            <a:blip r:embed="rId3"/>
            <a:stretch>
              <a:fillRect/>
            </a:stretch>
          </p:blipFill>
          <p:spPr>
            <a:xfrm>
              <a:off x="4524879" y="1563811"/>
              <a:ext cx="6637469" cy="5002801"/>
            </a:xfrm>
            <a:prstGeom prst="rect">
              <a:avLst/>
            </a:prstGeom>
          </p:spPr>
        </p:pic>
        <p:sp>
          <p:nvSpPr>
            <p:cNvPr id="3" name="矩形 2">
              <a:extLst>
                <a:ext uri="{FF2B5EF4-FFF2-40B4-BE49-F238E27FC236}">
                  <a16:creationId xmlns:a16="http://schemas.microsoft.com/office/drawing/2014/main" id="{EBB92673-284F-0E1A-F750-A7CE3B4620F6}"/>
                </a:ext>
              </a:extLst>
            </p:cNvPr>
            <p:cNvSpPr/>
            <p:nvPr/>
          </p:nvSpPr>
          <p:spPr>
            <a:xfrm>
              <a:off x="4844004" y="2844800"/>
              <a:ext cx="1228436" cy="295564"/>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5">
              <a:extLst>
                <a:ext uri="{FF2B5EF4-FFF2-40B4-BE49-F238E27FC236}">
                  <a16:creationId xmlns:a16="http://schemas.microsoft.com/office/drawing/2014/main" id="{C7121D33-21FF-C3A0-FF26-1A9EEE7BBD73}"/>
                </a:ext>
              </a:extLst>
            </p:cNvPr>
            <p:cNvSpPr/>
            <p:nvPr/>
          </p:nvSpPr>
          <p:spPr>
            <a:xfrm>
              <a:off x="4867564" y="3592945"/>
              <a:ext cx="1228436" cy="295564"/>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a:extLst>
                <a:ext uri="{FF2B5EF4-FFF2-40B4-BE49-F238E27FC236}">
                  <a16:creationId xmlns:a16="http://schemas.microsoft.com/office/drawing/2014/main" id="{312748F8-09C6-5D97-8275-F2C0FF009954}"/>
                </a:ext>
              </a:extLst>
            </p:cNvPr>
            <p:cNvSpPr/>
            <p:nvPr/>
          </p:nvSpPr>
          <p:spPr>
            <a:xfrm>
              <a:off x="7843613" y="3592945"/>
              <a:ext cx="1228436" cy="295564"/>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Tree>
    <p:extLst>
      <p:ext uri="{BB962C8B-B14F-4D97-AF65-F5344CB8AC3E}">
        <p14:creationId xmlns:p14="http://schemas.microsoft.com/office/powerpoint/2010/main" val="3770883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5525BE-AF4E-7354-E1A2-61EB08CC5044}"/>
            </a:ext>
          </a:extLst>
        </p:cNvPr>
        <p:cNvGrpSpPr/>
        <p:nvPr/>
      </p:nvGrpSpPr>
      <p:grpSpPr>
        <a:xfrm>
          <a:off x="0" y="0"/>
          <a:ext cx="0" cy="0"/>
          <a:chOff x="0" y="0"/>
          <a:chExt cx="0" cy="0"/>
        </a:xfrm>
      </p:grpSpPr>
      <p:pic>
        <p:nvPicPr>
          <p:cNvPr id="15" name="Picture 14" descr="Close-up of a calculator keypad">
            <a:extLst>
              <a:ext uri="{FF2B5EF4-FFF2-40B4-BE49-F238E27FC236}">
                <a16:creationId xmlns:a16="http://schemas.microsoft.com/office/drawing/2014/main" id="{29EE57A7-64A1-A612-C536-3B9CB63311FB}"/>
              </a:ext>
            </a:extLst>
          </p:cNvPr>
          <p:cNvPicPr>
            <a:picLocks noChangeAspect="1"/>
          </p:cNvPicPr>
          <p:nvPr/>
        </p:nvPicPr>
        <p:blipFill rotWithShape="1">
          <a:blip r:embed="rId2"/>
          <a:srcRect l="26413" r="33048" b="-1"/>
          <a:stretch/>
        </p:blipFill>
        <p:spPr>
          <a:xfrm>
            <a:off x="1" y="10"/>
            <a:ext cx="3495229" cy="6857990"/>
          </a:xfrm>
          <a:prstGeom prst="rect">
            <a:avLst/>
          </a:prstGeom>
          <a:effectLst/>
        </p:spPr>
      </p:pic>
      <p:sp>
        <p:nvSpPr>
          <p:cNvPr id="10" name="文字版面配置區 3">
            <a:extLst>
              <a:ext uri="{FF2B5EF4-FFF2-40B4-BE49-F238E27FC236}">
                <a16:creationId xmlns:a16="http://schemas.microsoft.com/office/drawing/2014/main" id="{9E365C50-D04B-5E3B-EB92-2638F217F635}"/>
              </a:ext>
            </a:extLst>
          </p:cNvPr>
          <p:cNvSpPr>
            <a:spLocks noGrp="1"/>
          </p:cNvSpPr>
          <p:nvPr>
            <p:ph type="body" idx="1"/>
          </p:nvPr>
        </p:nvSpPr>
        <p:spPr>
          <a:xfrm>
            <a:off x="3495229" y="1173673"/>
            <a:ext cx="8696769" cy="4303489"/>
          </a:xfrm>
        </p:spPr>
        <p:txBody>
          <a:bodyPr vert="horz" lIns="91440" tIns="45720" rIns="91440" bIns="45720" rtlCol="0" anchor="t">
            <a:normAutofit/>
          </a:bodyPr>
          <a:lstStyle/>
          <a:p>
            <a:pPr marL="0" indent="0">
              <a:buNone/>
            </a:pPr>
            <a:r>
              <a:rPr lang="zh-TW" altLang="en-US" sz="4000" dirty="0">
                <a:solidFill>
                  <a:srgbClr val="0070C0"/>
                </a:solidFill>
                <a:latin typeface="標楷體" panose="03000509000000000000" pitchFamily="65" charset="-120"/>
                <a:ea typeface="標楷體" panose="03000509000000000000" pitchFamily="65" charset="-120"/>
              </a:rPr>
              <a:t>注意！</a:t>
            </a:r>
            <a:endParaRPr lang="en-US" altLang="zh-TW" sz="4000" dirty="0">
              <a:solidFill>
                <a:srgbClr val="0070C0"/>
              </a:solidFill>
              <a:latin typeface="標楷體" panose="03000509000000000000" pitchFamily="65" charset="-120"/>
              <a:ea typeface="標楷體" panose="03000509000000000000" pitchFamily="65" charset="-120"/>
            </a:endParaRPr>
          </a:p>
          <a:p>
            <a:r>
              <a:rPr lang="zh-TW" altLang="en-US" sz="2600" dirty="0">
                <a:latin typeface="標楷體" panose="03000509000000000000" pitchFamily="65" charset="-120"/>
                <a:ea typeface="標楷體" panose="03000509000000000000" pitchFamily="65" charset="-120"/>
              </a:rPr>
              <a:t>登記學校採每週</a:t>
            </a:r>
            <a:r>
              <a:rPr lang="zh-TW" altLang="en-US" sz="2600" dirty="0">
                <a:solidFill>
                  <a:srgbClr val="FF0000"/>
                </a:solidFill>
                <a:latin typeface="標楷體" panose="03000509000000000000" pitchFamily="65" charset="-120"/>
                <a:ea typeface="標楷體" panose="03000509000000000000" pitchFamily="65" charset="-120"/>
              </a:rPr>
              <a:t>先搶先贏</a:t>
            </a:r>
            <a:r>
              <a:rPr lang="zh-TW" altLang="en-US" sz="2600" dirty="0">
                <a:latin typeface="標楷體" panose="03000509000000000000" pitchFamily="65" charset="-120"/>
                <a:ea typeface="標楷體" panose="03000509000000000000" pitchFamily="65" charset="-120"/>
              </a:rPr>
              <a:t>，登記額滿即停止登記，若有名額釋出將於下一週開放時間開放登記</a:t>
            </a:r>
            <a:endParaRPr lang="en-US" altLang="zh-TW" sz="2600" dirty="0">
              <a:latin typeface="標楷體" panose="03000509000000000000" pitchFamily="65" charset="-120"/>
              <a:ea typeface="標楷體" panose="03000509000000000000" pitchFamily="65" charset="-120"/>
            </a:endParaRPr>
          </a:p>
          <a:p>
            <a:r>
              <a:rPr lang="zh-TW" altLang="en-US" sz="2600" dirty="0">
                <a:latin typeface="標楷體" panose="03000509000000000000" pitchFamily="65" charset="-120"/>
                <a:ea typeface="標楷體" panose="03000509000000000000" pitchFamily="65" charset="-120"/>
              </a:rPr>
              <a:t>請務必確認自己的成績達標、上傳成功再進行填寫，</a:t>
            </a:r>
            <a:r>
              <a:rPr lang="zh-TW" altLang="en-US" sz="2600" dirty="0">
                <a:solidFill>
                  <a:srgbClr val="FF0000"/>
                </a:solidFill>
                <a:latin typeface="標楷體" panose="03000509000000000000" pitchFamily="65" charset="-120"/>
                <a:ea typeface="標楷體" panose="03000509000000000000" pitchFamily="65" charset="-120"/>
              </a:rPr>
              <a:t>恕不受理先登記候補件</a:t>
            </a:r>
            <a:endParaRPr lang="en-US" altLang="zh-TW" sz="2600" dirty="0">
              <a:solidFill>
                <a:srgbClr val="FF0000"/>
              </a:solidFill>
              <a:latin typeface="標楷體" panose="03000509000000000000" pitchFamily="65" charset="-120"/>
              <a:ea typeface="標楷體" panose="03000509000000000000" pitchFamily="65" charset="-120"/>
            </a:endParaRPr>
          </a:p>
          <a:p>
            <a:r>
              <a:rPr lang="zh-TW" altLang="en-US" sz="2600">
                <a:latin typeface="標楷體" panose="03000509000000000000" pitchFamily="65" charset="-120"/>
                <a:ea typeface="標楷體"/>
              </a:rPr>
              <a:t>語言測驗成績單可以上傳簡訊通知或網路成績結果截圖成績單，後依規定時間上傳正式成績單，</a:t>
            </a:r>
            <a:r>
              <a:rPr lang="zh-TW" altLang="en-US" sz="2600" b="1" u="sng">
                <a:latin typeface="標楷體" panose="03000509000000000000" pitchFamily="65" charset="-120"/>
                <a:ea typeface="標楷體"/>
              </a:rPr>
              <a:t>未依時間補件者</a:t>
            </a:r>
            <a:endParaRPr lang="en-US" altLang="zh-TW" sz="2600" dirty="0">
              <a:latin typeface="標楷體" panose="03000509000000000000" pitchFamily="65" charset="-120"/>
              <a:ea typeface="標楷體" panose="03000509000000000000" pitchFamily="65" charset="-120"/>
            </a:endParaRPr>
          </a:p>
          <a:p>
            <a:r>
              <a:rPr lang="zh-TW" altLang="en-US" sz="2600" dirty="0">
                <a:latin typeface="標楷體" panose="03000509000000000000" pitchFamily="65" charset="-120"/>
                <a:ea typeface="標楷體" panose="03000509000000000000" pitchFamily="65" charset="-120"/>
              </a:rPr>
              <a:t>國際處交換生請依國際處公告申請時程以紙本申請，</a:t>
            </a:r>
            <a:r>
              <a:rPr lang="zh-TW" altLang="en-US" sz="2600" dirty="0">
                <a:solidFill>
                  <a:srgbClr val="FF0000"/>
                </a:solidFill>
                <a:latin typeface="標楷體" panose="03000509000000000000" pitchFamily="65" charset="-120"/>
                <a:ea typeface="標楷體" panose="03000509000000000000" pitchFamily="65" charset="-120"/>
              </a:rPr>
              <a:t>並非使用系統申請，但可同時申請</a:t>
            </a:r>
            <a:endParaRPr lang="en-US" altLang="zh-TW" sz="2600" dirty="0">
              <a:solidFill>
                <a:srgbClr val="FF0000"/>
              </a:solidFill>
              <a:latin typeface="標楷體" panose="03000509000000000000" pitchFamily="65" charset="-120"/>
              <a:ea typeface="標楷體" panose="03000509000000000000" pitchFamily="65" charset="-120"/>
            </a:endParaRPr>
          </a:p>
          <a:p>
            <a:endParaRPr lang="zh-TW" altLang="en-US" sz="26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485663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D86C3C-42D8-E1F1-A7F9-471F20B782AE}"/>
            </a:ext>
          </a:extLst>
        </p:cNvPr>
        <p:cNvGrpSpPr/>
        <p:nvPr/>
      </p:nvGrpSpPr>
      <p:grpSpPr>
        <a:xfrm>
          <a:off x="0" y="0"/>
          <a:ext cx="0" cy="0"/>
          <a:chOff x="0" y="0"/>
          <a:chExt cx="0" cy="0"/>
        </a:xfrm>
      </p:grpSpPr>
      <p:pic>
        <p:nvPicPr>
          <p:cNvPr id="15" name="Picture 14" descr="Close-up of a calculator keypad">
            <a:extLst>
              <a:ext uri="{FF2B5EF4-FFF2-40B4-BE49-F238E27FC236}">
                <a16:creationId xmlns:a16="http://schemas.microsoft.com/office/drawing/2014/main" id="{4BD48606-7D57-6087-41D0-7AD23B2AE83B}"/>
              </a:ext>
            </a:extLst>
          </p:cNvPr>
          <p:cNvPicPr>
            <a:picLocks noChangeAspect="1"/>
          </p:cNvPicPr>
          <p:nvPr/>
        </p:nvPicPr>
        <p:blipFill rotWithShape="1">
          <a:blip r:embed="rId2"/>
          <a:srcRect l="26413" r="33048" b="-1"/>
          <a:stretch/>
        </p:blipFill>
        <p:spPr>
          <a:xfrm>
            <a:off x="1" y="10"/>
            <a:ext cx="3495229" cy="6857990"/>
          </a:xfrm>
          <a:prstGeom prst="rect">
            <a:avLst/>
          </a:prstGeom>
          <a:effectLst/>
        </p:spPr>
      </p:pic>
      <p:sp>
        <p:nvSpPr>
          <p:cNvPr id="2" name="文字版面配置區 3">
            <a:extLst>
              <a:ext uri="{FF2B5EF4-FFF2-40B4-BE49-F238E27FC236}">
                <a16:creationId xmlns:a16="http://schemas.microsoft.com/office/drawing/2014/main" id="{F07D3BBF-F9DD-72A4-0264-EAC0BAFC4BD7}"/>
              </a:ext>
            </a:extLst>
          </p:cNvPr>
          <p:cNvSpPr txBox="1">
            <a:spLocks/>
          </p:cNvSpPr>
          <p:nvPr/>
        </p:nvSpPr>
        <p:spPr>
          <a:xfrm>
            <a:off x="3495230" y="480613"/>
            <a:ext cx="8696769" cy="13300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zh-TW" altLang="en-US" sz="4000" dirty="0">
                <a:solidFill>
                  <a:srgbClr val="0070C0"/>
                </a:solidFill>
                <a:latin typeface="標楷體" panose="03000509000000000000" pitchFamily="65" charset="-120"/>
                <a:ea typeface="標楷體" panose="03000509000000000000" pitchFamily="65" charset="-120"/>
              </a:rPr>
              <a:t>怎樣知道自己登記成功？</a:t>
            </a:r>
            <a:endParaRPr lang="en-US" altLang="zh-TW" sz="4000" dirty="0">
              <a:solidFill>
                <a:srgbClr val="0070C0"/>
              </a:solidFill>
              <a:latin typeface="標楷體" panose="03000509000000000000" pitchFamily="65" charset="-120"/>
              <a:ea typeface="標楷體" panose="03000509000000000000" pitchFamily="65" charset="-120"/>
            </a:endParaRPr>
          </a:p>
          <a:p>
            <a:r>
              <a:rPr lang="zh-TW" altLang="en-US" sz="2600" dirty="0">
                <a:latin typeface="標楷體" panose="03000509000000000000" pitchFamily="65" charset="-120"/>
                <a:ea typeface="標楷體" panose="03000509000000000000" pitchFamily="65" charset="-120"/>
              </a:rPr>
              <a:t>通報首頁會顯示審核狀態</a:t>
            </a:r>
          </a:p>
        </p:txBody>
      </p:sp>
      <p:pic>
        <p:nvPicPr>
          <p:cNvPr id="10" name="圖片 9" descr="一張含有 文字, 螢幕擷取畫面, 字型 的圖片&#10;&#10;自動產生的描述">
            <a:extLst>
              <a:ext uri="{FF2B5EF4-FFF2-40B4-BE49-F238E27FC236}">
                <a16:creationId xmlns:a16="http://schemas.microsoft.com/office/drawing/2014/main" id="{B8ABB546-6002-56DA-5B63-C7D86954BA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7744" y="2348979"/>
            <a:ext cx="8294255" cy="3834220"/>
          </a:xfrm>
          <a:prstGeom prst="rect">
            <a:avLst/>
          </a:prstGeom>
        </p:spPr>
      </p:pic>
      <p:sp>
        <p:nvSpPr>
          <p:cNvPr id="11" name="矩形: 圓角 10">
            <a:extLst>
              <a:ext uri="{FF2B5EF4-FFF2-40B4-BE49-F238E27FC236}">
                <a16:creationId xmlns:a16="http://schemas.microsoft.com/office/drawing/2014/main" id="{692B9146-470C-0DDD-140C-4D2853FB60F9}"/>
              </a:ext>
            </a:extLst>
          </p:cNvPr>
          <p:cNvSpPr/>
          <p:nvPr/>
        </p:nvSpPr>
        <p:spPr>
          <a:xfrm>
            <a:off x="6927273" y="5290683"/>
            <a:ext cx="3038764" cy="814553"/>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文字版面配置區 3">
            <a:extLst>
              <a:ext uri="{FF2B5EF4-FFF2-40B4-BE49-F238E27FC236}">
                <a16:creationId xmlns:a16="http://schemas.microsoft.com/office/drawing/2014/main" id="{33B474B0-8508-019C-53C8-4C777E265F84}"/>
              </a:ext>
            </a:extLst>
          </p:cNvPr>
          <p:cNvSpPr txBox="1">
            <a:spLocks/>
          </p:cNvSpPr>
          <p:nvPr/>
        </p:nvSpPr>
        <p:spPr>
          <a:xfrm>
            <a:off x="4246099" y="1851650"/>
            <a:ext cx="828651" cy="4563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TW" sz="2600" dirty="0">
                <a:solidFill>
                  <a:srgbClr val="FF0000"/>
                </a:solidFill>
                <a:latin typeface="標楷體" panose="03000509000000000000" pitchFamily="65" charset="-120"/>
                <a:ea typeface="標楷體" panose="03000509000000000000" pitchFamily="65" charset="-120"/>
              </a:rPr>
              <a:t>(</a:t>
            </a:r>
            <a:r>
              <a:rPr lang="zh-TW" altLang="en-US" sz="2600" dirty="0">
                <a:solidFill>
                  <a:srgbClr val="FF0000"/>
                </a:solidFill>
                <a:latin typeface="標楷體" panose="03000509000000000000" pitchFamily="65" charset="-120"/>
                <a:ea typeface="標楷體" panose="03000509000000000000" pitchFamily="65" charset="-120"/>
              </a:rPr>
              <a:t>例</a:t>
            </a:r>
            <a:r>
              <a:rPr lang="en-US" altLang="zh-TW" sz="2600" dirty="0">
                <a:solidFill>
                  <a:srgbClr val="FF0000"/>
                </a:solidFill>
                <a:latin typeface="標楷體" panose="03000509000000000000" pitchFamily="65" charset="-120"/>
                <a:ea typeface="標楷體" panose="03000509000000000000" pitchFamily="65" charset="-120"/>
              </a:rPr>
              <a:t>)</a:t>
            </a:r>
            <a:endParaRPr lang="zh-TW" altLang="en-US" sz="2600" dirty="0">
              <a:solidFill>
                <a:srgbClr val="FF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42645922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8019A1-6503-0091-3329-1A850CDD32DA}"/>
            </a:ext>
          </a:extLst>
        </p:cNvPr>
        <p:cNvGrpSpPr/>
        <p:nvPr/>
      </p:nvGrpSpPr>
      <p:grpSpPr>
        <a:xfrm>
          <a:off x="0" y="0"/>
          <a:ext cx="0" cy="0"/>
          <a:chOff x="0" y="0"/>
          <a:chExt cx="0" cy="0"/>
        </a:xfrm>
      </p:grpSpPr>
      <p:pic>
        <p:nvPicPr>
          <p:cNvPr id="15" name="Picture 14" descr="Close-up of a calculator keypad">
            <a:extLst>
              <a:ext uri="{FF2B5EF4-FFF2-40B4-BE49-F238E27FC236}">
                <a16:creationId xmlns:a16="http://schemas.microsoft.com/office/drawing/2014/main" id="{152E5CA2-9914-FE52-80B9-72E872F7EF4C}"/>
              </a:ext>
            </a:extLst>
          </p:cNvPr>
          <p:cNvPicPr>
            <a:picLocks noChangeAspect="1"/>
          </p:cNvPicPr>
          <p:nvPr/>
        </p:nvPicPr>
        <p:blipFill rotWithShape="1">
          <a:blip r:embed="rId2"/>
          <a:srcRect l="26413" r="33048" b="-1"/>
          <a:stretch/>
        </p:blipFill>
        <p:spPr>
          <a:xfrm>
            <a:off x="1" y="10"/>
            <a:ext cx="3495229" cy="6857990"/>
          </a:xfrm>
          <a:prstGeom prst="rect">
            <a:avLst/>
          </a:prstGeom>
          <a:effectLst/>
        </p:spPr>
      </p:pic>
      <p:sp>
        <p:nvSpPr>
          <p:cNvPr id="3" name="文字版面配置區 3">
            <a:extLst>
              <a:ext uri="{FF2B5EF4-FFF2-40B4-BE49-F238E27FC236}">
                <a16:creationId xmlns:a16="http://schemas.microsoft.com/office/drawing/2014/main" id="{D1EA6BB1-BD12-777F-1A90-EAE2FDC2EA94}"/>
              </a:ext>
            </a:extLst>
          </p:cNvPr>
          <p:cNvSpPr txBox="1">
            <a:spLocks/>
          </p:cNvSpPr>
          <p:nvPr/>
        </p:nvSpPr>
        <p:spPr>
          <a:xfrm>
            <a:off x="3606068" y="333178"/>
            <a:ext cx="8696769" cy="13300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zh-TW" altLang="en-US" sz="4000" dirty="0">
                <a:solidFill>
                  <a:srgbClr val="0070C0"/>
                </a:solidFill>
                <a:latin typeface="標楷體" panose="03000509000000000000" pitchFamily="65" charset="-120"/>
                <a:ea typeface="標楷體" panose="03000509000000000000" pitchFamily="65" charset="-120"/>
              </a:rPr>
              <a:t>哪裡看各校輔導老師名單？</a:t>
            </a:r>
            <a:endParaRPr lang="en-US" altLang="zh-TW" sz="4000" dirty="0">
              <a:solidFill>
                <a:srgbClr val="0070C0"/>
              </a:solidFill>
              <a:latin typeface="標楷體" panose="03000509000000000000" pitchFamily="65" charset="-120"/>
              <a:ea typeface="標楷體" panose="03000509000000000000" pitchFamily="65" charset="-120"/>
            </a:endParaRPr>
          </a:p>
          <a:p>
            <a:r>
              <a:rPr lang="zh-TW" altLang="en-US" sz="2600" dirty="0">
                <a:latin typeface="標楷體" panose="03000509000000000000" pitchFamily="65" charset="-120"/>
                <a:ea typeface="標楷體" panose="03000509000000000000" pitchFamily="65" charset="-120"/>
              </a:rPr>
              <a:t>請至</a:t>
            </a:r>
            <a:r>
              <a:rPr lang="zh-TW" altLang="en-US" sz="2600" dirty="0">
                <a:latin typeface="標楷體" panose="03000509000000000000" pitchFamily="65" charset="-120"/>
                <a:ea typeface="標楷體" panose="03000509000000000000" pitchFamily="65" charset="-120"/>
                <a:hlinkClick r:id="rId3"/>
              </a:rPr>
              <a:t>三全教育中心官網</a:t>
            </a:r>
            <a:r>
              <a:rPr lang="zh-TW" altLang="en-US" sz="2600" dirty="0">
                <a:latin typeface="標楷體" panose="03000509000000000000" pitchFamily="65" charset="-120"/>
                <a:ea typeface="標楷體" panose="03000509000000000000" pitchFamily="65" charset="-120"/>
              </a:rPr>
              <a:t>查看「</a:t>
            </a:r>
            <a:r>
              <a:rPr lang="en-US" altLang="zh-TW" sz="2600" dirty="0">
                <a:latin typeface="標楷體" panose="03000509000000000000" pitchFamily="65" charset="-120"/>
                <a:ea typeface="標楷體" panose="03000509000000000000" pitchFamily="65" charset="-120"/>
              </a:rPr>
              <a:t>2024 </a:t>
            </a:r>
            <a:r>
              <a:rPr lang="zh-TW" altLang="en-US" sz="2600" dirty="0">
                <a:latin typeface="標楷體" panose="03000509000000000000" pitchFamily="65" charset="-120"/>
                <a:ea typeface="標楷體" panose="03000509000000000000" pitchFamily="65" charset="-120"/>
              </a:rPr>
              <a:t>大三出國學校一覽」</a:t>
            </a:r>
          </a:p>
        </p:txBody>
      </p:sp>
      <p:pic>
        <p:nvPicPr>
          <p:cNvPr id="4" name="圖片 3">
            <a:extLst>
              <a:ext uri="{FF2B5EF4-FFF2-40B4-BE49-F238E27FC236}">
                <a16:creationId xmlns:a16="http://schemas.microsoft.com/office/drawing/2014/main" id="{786B3913-72CB-1EFB-782E-743680FB29E8}"/>
              </a:ext>
            </a:extLst>
          </p:cNvPr>
          <p:cNvPicPr>
            <a:picLocks noChangeAspect="1"/>
          </p:cNvPicPr>
          <p:nvPr/>
        </p:nvPicPr>
        <p:blipFill>
          <a:blip r:embed="rId4"/>
          <a:stretch>
            <a:fillRect/>
          </a:stretch>
        </p:blipFill>
        <p:spPr>
          <a:xfrm>
            <a:off x="4030387" y="1885061"/>
            <a:ext cx="7814155" cy="4924209"/>
          </a:xfrm>
          <a:prstGeom prst="rect">
            <a:avLst/>
          </a:prstGeom>
        </p:spPr>
      </p:pic>
      <p:sp>
        <p:nvSpPr>
          <p:cNvPr id="14" name="文字版面配置區 3">
            <a:extLst>
              <a:ext uri="{FF2B5EF4-FFF2-40B4-BE49-F238E27FC236}">
                <a16:creationId xmlns:a16="http://schemas.microsoft.com/office/drawing/2014/main" id="{F6995286-E26A-2037-9E01-B51DB77B84AB}"/>
              </a:ext>
            </a:extLst>
          </p:cNvPr>
          <p:cNvSpPr txBox="1">
            <a:spLocks/>
          </p:cNvSpPr>
          <p:nvPr/>
        </p:nvSpPr>
        <p:spPr>
          <a:xfrm>
            <a:off x="3943760" y="1435050"/>
            <a:ext cx="828651" cy="4563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TW" sz="2600" dirty="0">
                <a:solidFill>
                  <a:srgbClr val="FF0000"/>
                </a:solidFill>
                <a:latin typeface="標楷體" panose="03000509000000000000" pitchFamily="65" charset="-120"/>
                <a:ea typeface="標楷體" panose="03000509000000000000" pitchFamily="65" charset="-120"/>
              </a:rPr>
              <a:t>(</a:t>
            </a:r>
            <a:r>
              <a:rPr lang="zh-TW" altLang="en-US" sz="2600" dirty="0">
                <a:solidFill>
                  <a:srgbClr val="FF0000"/>
                </a:solidFill>
                <a:latin typeface="標楷體" panose="03000509000000000000" pitchFamily="65" charset="-120"/>
                <a:ea typeface="標楷體" panose="03000509000000000000" pitchFamily="65" charset="-120"/>
              </a:rPr>
              <a:t>例</a:t>
            </a:r>
            <a:r>
              <a:rPr lang="en-US" altLang="zh-TW" sz="2600" dirty="0">
                <a:solidFill>
                  <a:srgbClr val="FF0000"/>
                </a:solidFill>
                <a:latin typeface="標楷體" panose="03000509000000000000" pitchFamily="65" charset="-120"/>
                <a:ea typeface="標楷體" panose="03000509000000000000" pitchFamily="65" charset="-120"/>
              </a:rPr>
              <a:t>)</a:t>
            </a:r>
            <a:endParaRPr lang="zh-TW" altLang="en-US" sz="2600" dirty="0">
              <a:solidFill>
                <a:srgbClr val="FF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7403664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7E389-ED9E-6B37-4BEF-271E4C5BBA40}"/>
            </a:ext>
          </a:extLst>
        </p:cNvPr>
        <p:cNvGrpSpPr/>
        <p:nvPr/>
      </p:nvGrpSpPr>
      <p:grpSpPr>
        <a:xfrm>
          <a:off x="0" y="0"/>
          <a:ext cx="0" cy="0"/>
          <a:chOff x="0" y="0"/>
          <a:chExt cx="0" cy="0"/>
        </a:xfrm>
      </p:grpSpPr>
      <p:pic>
        <p:nvPicPr>
          <p:cNvPr id="15" name="Picture 14" descr="Close-up of a calculator keypad">
            <a:extLst>
              <a:ext uri="{FF2B5EF4-FFF2-40B4-BE49-F238E27FC236}">
                <a16:creationId xmlns:a16="http://schemas.microsoft.com/office/drawing/2014/main" id="{A4CBC8AA-AA3D-1026-B684-9254BEA51283}"/>
              </a:ext>
            </a:extLst>
          </p:cNvPr>
          <p:cNvPicPr>
            <a:picLocks noChangeAspect="1"/>
          </p:cNvPicPr>
          <p:nvPr/>
        </p:nvPicPr>
        <p:blipFill rotWithShape="1">
          <a:blip r:embed="rId2"/>
          <a:srcRect l="26413" r="33048" b="-1"/>
          <a:stretch/>
        </p:blipFill>
        <p:spPr>
          <a:xfrm>
            <a:off x="1" y="10"/>
            <a:ext cx="3495229" cy="6857990"/>
          </a:xfrm>
          <a:prstGeom prst="rect">
            <a:avLst/>
          </a:prstGeom>
          <a:effectLst/>
        </p:spPr>
      </p:pic>
      <p:sp>
        <p:nvSpPr>
          <p:cNvPr id="5" name="文字版面配置區 3">
            <a:extLst>
              <a:ext uri="{FF2B5EF4-FFF2-40B4-BE49-F238E27FC236}">
                <a16:creationId xmlns:a16="http://schemas.microsoft.com/office/drawing/2014/main" id="{EF5FE5FC-3640-2781-8E8F-9771E2A09E74}"/>
              </a:ext>
            </a:extLst>
          </p:cNvPr>
          <p:cNvSpPr txBox="1">
            <a:spLocks/>
          </p:cNvSpPr>
          <p:nvPr/>
        </p:nvSpPr>
        <p:spPr>
          <a:xfrm>
            <a:off x="3670723" y="609601"/>
            <a:ext cx="8373496" cy="19343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zh-TW" altLang="en-US" sz="4000" dirty="0">
                <a:solidFill>
                  <a:srgbClr val="0070C0"/>
                </a:solidFill>
                <a:latin typeface="標楷體" panose="03000509000000000000" pitchFamily="65" charset="-120"/>
                <a:ea typeface="標楷體" panose="03000509000000000000" pitchFamily="65" charset="-120"/>
              </a:rPr>
              <a:t>哪裡看每校剩餘名額？</a:t>
            </a:r>
            <a:endParaRPr lang="en-US" altLang="zh-TW" sz="4000" dirty="0">
              <a:solidFill>
                <a:srgbClr val="0070C0"/>
              </a:solidFill>
              <a:latin typeface="標楷體" panose="03000509000000000000" pitchFamily="65" charset="-120"/>
              <a:ea typeface="標楷體" panose="03000509000000000000" pitchFamily="65" charset="-120"/>
            </a:endParaRPr>
          </a:p>
          <a:p>
            <a:r>
              <a:rPr lang="zh-TW" altLang="en-US" sz="2600" dirty="0">
                <a:latin typeface="標楷體" panose="03000509000000000000" pitchFamily="65" charset="-120"/>
                <a:ea typeface="標楷體" panose="03000509000000000000" pitchFamily="65" charset="-120"/>
              </a:rPr>
              <a:t>請至</a:t>
            </a:r>
            <a:r>
              <a:rPr lang="zh-TW" altLang="en-US" sz="2600" dirty="0">
                <a:latin typeface="標楷體" panose="03000509000000000000" pitchFamily="65" charset="-120"/>
                <a:ea typeface="標楷體" panose="03000509000000000000" pitchFamily="65" charset="-120"/>
                <a:hlinkClick r:id="rId3"/>
              </a:rPr>
              <a:t>三全教育中心官網</a:t>
            </a:r>
            <a:r>
              <a:rPr lang="zh-TW" altLang="en-US" sz="2600" dirty="0">
                <a:latin typeface="標楷體" panose="03000509000000000000" pitchFamily="65" charset="-120"/>
                <a:ea typeface="標楷體" panose="03000509000000000000" pitchFamily="65" charset="-120"/>
              </a:rPr>
              <a:t>查看「最新消息」</a:t>
            </a:r>
            <a:endParaRPr lang="en-US" altLang="zh-TW" sz="2600" dirty="0">
              <a:latin typeface="標楷體" panose="03000509000000000000" pitchFamily="65" charset="-120"/>
              <a:ea typeface="標楷體" panose="03000509000000000000" pitchFamily="65" charset="-120"/>
            </a:endParaRPr>
          </a:p>
          <a:p>
            <a:r>
              <a:rPr lang="zh-TW" altLang="en-US" sz="2600" dirty="0">
                <a:latin typeface="標楷體" panose="03000509000000000000" pitchFamily="65" charset="-120"/>
                <a:ea typeface="標楷體" panose="03000509000000000000" pitchFamily="65" charset="-120"/>
              </a:rPr>
              <a:t>每週審查完更新一次</a:t>
            </a:r>
          </a:p>
        </p:txBody>
      </p:sp>
      <p:grpSp>
        <p:nvGrpSpPr>
          <p:cNvPr id="12" name="群組 11">
            <a:extLst>
              <a:ext uri="{FF2B5EF4-FFF2-40B4-BE49-F238E27FC236}">
                <a16:creationId xmlns:a16="http://schemas.microsoft.com/office/drawing/2014/main" id="{B857B333-C167-6D52-8270-3278BD8F7C04}"/>
              </a:ext>
            </a:extLst>
          </p:cNvPr>
          <p:cNvGrpSpPr/>
          <p:nvPr/>
        </p:nvGrpSpPr>
        <p:grpSpPr>
          <a:xfrm>
            <a:off x="3858074" y="2785208"/>
            <a:ext cx="7998794" cy="2295460"/>
            <a:chOff x="3858074" y="2785208"/>
            <a:chExt cx="7998794" cy="2295460"/>
          </a:xfrm>
        </p:grpSpPr>
        <p:pic>
          <p:nvPicPr>
            <p:cNvPr id="10" name="圖片 9">
              <a:extLst>
                <a:ext uri="{FF2B5EF4-FFF2-40B4-BE49-F238E27FC236}">
                  <a16:creationId xmlns:a16="http://schemas.microsoft.com/office/drawing/2014/main" id="{A498F2A4-435E-DECD-280C-DB284044F194}"/>
                </a:ext>
              </a:extLst>
            </p:cNvPr>
            <p:cNvPicPr>
              <a:picLocks noChangeAspect="1"/>
            </p:cNvPicPr>
            <p:nvPr/>
          </p:nvPicPr>
          <p:blipFill>
            <a:blip r:embed="rId4"/>
            <a:stretch>
              <a:fillRect/>
            </a:stretch>
          </p:blipFill>
          <p:spPr>
            <a:xfrm>
              <a:off x="3858074" y="2785208"/>
              <a:ext cx="7998794" cy="2295460"/>
            </a:xfrm>
            <a:prstGeom prst="rect">
              <a:avLst/>
            </a:prstGeom>
          </p:spPr>
        </p:pic>
        <p:sp>
          <p:nvSpPr>
            <p:cNvPr id="11" name="矩形: 圓角 10">
              <a:extLst>
                <a:ext uri="{FF2B5EF4-FFF2-40B4-BE49-F238E27FC236}">
                  <a16:creationId xmlns:a16="http://schemas.microsoft.com/office/drawing/2014/main" id="{2EB7674B-0708-5C9C-5E9B-0C4218D27A44}"/>
                </a:ext>
              </a:extLst>
            </p:cNvPr>
            <p:cNvSpPr/>
            <p:nvPr/>
          </p:nvSpPr>
          <p:spPr>
            <a:xfrm>
              <a:off x="5652654" y="3932938"/>
              <a:ext cx="5837382" cy="509753"/>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2" name="文字版面配置區 3">
            <a:extLst>
              <a:ext uri="{FF2B5EF4-FFF2-40B4-BE49-F238E27FC236}">
                <a16:creationId xmlns:a16="http://schemas.microsoft.com/office/drawing/2014/main" id="{5D816C25-1613-22C8-55ED-9650A854EC3F}"/>
              </a:ext>
            </a:extLst>
          </p:cNvPr>
          <p:cNvSpPr txBox="1">
            <a:spLocks/>
          </p:cNvSpPr>
          <p:nvPr/>
        </p:nvSpPr>
        <p:spPr>
          <a:xfrm>
            <a:off x="3858074" y="2436416"/>
            <a:ext cx="828651" cy="4563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TW" sz="2600" dirty="0">
                <a:solidFill>
                  <a:srgbClr val="FF0000"/>
                </a:solidFill>
                <a:latin typeface="標楷體" panose="03000509000000000000" pitchFamily="65" charset="-120"/>
                <a:ea typeface="標楷體" panose="03000509000000000000" pitchFamily="65" charset="-120"/>
              </a:rPr>
              <a:t>(</a:t>
            </a:r>
            <a:r>
              <a:rPr lang="zh-TW" altLang="en-US" sz="2600" dirty="0">
                <a:solidFill>
                  <a:srgbClr val="FF0000"/>
                </a:solidFill>
                <a:latin typeface="標楷體" panose="03000509000000000000" pitchFamily="65" charset="-120"/>
                <a:ea typeface="標楷體" panose="03000509000000000000" pitchFamily="65" charset="-120"/>
              </a:rPr>
              <a:t>例</a:t>
            </a:r>
            <a:r>
              <a:rPr lang="en-US" altLang="zh-TW" sz="2600" dirty="0">
                <a:solidFill>
                  <a:srgbClr val="FF0000"/>
                </a:solidFill>
                <a:latin typeface="標楷體" panose="03000509000000000000" pitchFamily="65" charset="-120"/>
                <a:ea typeface="標楷體" panose="03000509000000000000" pitchFamily="65" charset="-120"/>
              </a:rPr>
              <a:t>)</a:t>
            </a:r>
            <a:endParaRPr lang="zh-TW" altLang="en-US" sz="2600" dirty="0">
              <a:solidFill>
                <a:srgbClr val="FF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2980499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7521D2-6651-7372-3EE9-FE09A6617556}"/>
            </a:ext>
          </a:extLst>
        </p:cNvPr>
        <p:cNvGrpSpPr/>
        <p:nvPr/>
      </p:nvGrpSpPr>
      <p:grpSpPr>
        <a:xfrm>
          <a:off x="0" y="0"/>
          <a:ext cx="0" cy="0"/>
          <a:chOff x="0" y="0"/>
          <a:chExt cx="0" cy="0"/>
        </a:xfrm>
      </p:grpSpPr>
      <p:pic>
        <p:nvPicPr>
          <p:cNvPr id="15" name="Picture 14" descr="Close-up of a calculator keypad">
            <a:extLst>
              <a:ext uri="{FF2B5EF4-FFF2-40B4-BE49-F238E27FC236}">
                <a16:creationId xmlns:a16="http://schemas.microsoft.com/office/drawing/2014/main" id="{959DCB46-9AA3-983E-5A41-9C33045C169F}"/>
              </a:ext>
            </a:extLst>
          </p:cNvPr>
          <p:cNvPicPr>
            <a:picLocks noChangeAspect="1"/>
          </p:cNvPicPr>
          <p:nvPr/>
        </p:nvPicPr>
        <p:blipFill rotWithShape="1">
          <a:blip r:embed="rId2"/>
          <a:srcRect l="26413" r="33048" b="-1"/>
          <a:stretch/>
        </p:blipFill>
        <p:spPr>
          <a:xfrm>
            <a:off x="1" y="10"/>
            <a:ext cx="3495229" cy="6857990"/>
          </a:xfrm>
          <a:prstGeom prst="rect">
            <a:avLst/>
          </a:prstGeom>
          <a:effectLst/>
        </p:spPr>
      </p:pic>
      <p:sp>
        <p:nvSpPr>
          <p:cNvPr id="4" name="文字版面配置區 3">
            <a:extLst>
              <a:ext uri="{FF2B5EF4-FFF2-40B4-BE49-F238E27FC236}">
                <a16:creationId xmlns:a16="http://schemas.microsoft.com/office/drawing/2014/main" id="{8AF034F4-E1FA-416D-223F-47392CEA3106}"/>
              </a:ext>
            </a:extLst>
          </p:cNvPr>
          <p:cNvSpPr>
            <a:spLocks noGrp="1"/>
          </p:cNvSpPr>
          <p:nvPr>
            <p:ph type="body" idx="1"/>
          </p:nvPr>
        </p:nvSpPr>
        <p:spPr>
          <a:xfrm>
            <a:off x="3495230" y="135240"/>
            <a:ext cx="8696769" cy="711918"/>
          </a:xfrm>
        </p:spPr>
        <p:txBody>
          <a:bodyPr>
            <a:normAutofit/>
          </a:bodyPr>
          <a:lstStyle/>
          <a:p>
            <a:pPr marL="0" indent="0">
              <a:buNone/>
            </a:pPr>
            <a:r>
              <a:rPr lang="zh-TW" altLang="en-US" sz="4000" dirty="0">
                <a:solidFill>
                  <a:srgbClr val="0070C0"/>
                </a:solidFill>
                <a:latin typeface="標楷體" panose="03000509000000000000" pitchFamily="65" charset="-120"/>
                <a:ea typeface="標楷體" panose="03000509000000000000" pitchFamily="65" charset="-120"/>
              </a:rPr>
              <a:t>出國之後什麼時候要跟淡江回報現況？</a:t>
            </a:r>
            <a:endParaRPr lang="en-US" altLang="zh-TW" sz="4000" dirty="0">
              <a:solidFill>
                <a:srgbClr val="0070C0"/>
              </a:solidFill>
              <a:latin typeface="標楷體" panose="03000509000000000000" pitchFamily="65" charset="-120"/>
              <a:ea typeface="標楷體" panose="03000509000000000000" pitchFamily="65" charset="-120"/>
            </a:endParaRPr>
          </a:p>
          <a:p>
            <a:pPr marL="0" indent="0">
              <a:buNone/>
            </a:pPr>
            <a:endParaRPr lang="zh-TW" altLang="en-US" sz="2600" dirty="0">
              <a:latin typeface="標楷體" panose="03000509000000000000" pitchFamily="65" charset="-120"/>
              <a:ea typeface="標楷體" panose="03000509000000000000" pitchFamily="65" charset="-120"/>
            </a:endParaRPr>
          </a:p>
        </p:txBody>
      </p:sp>
      <p:pic>
        <p:nvPicPr>
          <p:cNvPr id="3" name="圖片 2">
            <a:extLst>
              <a:ext uri="{FF2B5EF4-FFF2-40B4-BE49-F238E27FC236}">
                <a16:creationId xmlns:a16="http://schemas.microsoft.com/office/drawing/2014/main" id="{71B2566D-7F98-A4C1-7482-C144CB3E9002}"/>
              </a:ext>
            </a:extLst>
          </p:cNvPr>
          <p:cNvPicPr>
            <a:picLocks noChangeAspect="1"/>
          </p:cNvPicPr>
          <p:nvPr/>
        </p:nvPicPr>
        <p:blipFill>
          <a:blip r:embed="rId3"/>
          <a:stretch>
            <a:fillRect/>
          </a:stretch>
        </p:blipFill>
        <p:spPr>
          <a:xfrm>
            <a:off x="5437541" y="847158"/>
            <a:ext cx="4812145" cy="5875602"/>
          </a:xfrm>
          <a:prstGeom prst="rect">
            <a:avLst/>
          </a:prstGeom>
        </p:spPr>
      </p:pic>
    </p:spTree>
    <p:extLst>
      <p:ext uri="{BB962C8B-B14F-4D97-AF65-F5344CB8AC3E}">
        <p14:creationId xmlns:p14="http://schemas.microsoft.com/office/powerpoint/2010/main" val="27142867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Close-up of a calculator keypad">
            <a:extLst>
              <a:ext uri="{FF2B5EF4-FFF2-40B4-BE49-F238E27FC236}">
                <a16:creationId xmlns:a16="http://schemas.microsoft.com/office/drawing/2014/main" id="{CF258963-961F-1CB8-7549-3F6B8724E4D2}"/>
              </a:ext>
            </a:extLst>
          </p:cNvPr>
          <p:cNvPicPr>
            <a:picLocks noChangeAspect="1"/>
          </p:cNvPicPr>
          <p:nvPr/>
        </p:nvPicPr>
        <p:blipFill rotWithShape="1">
          <a:blip r:embed="rId2"/>
          <a:srcRect l="26413" r="33048" b="-1"/>
          <a:stretch/>
        </p:blipFill>
        <p:spPr>
          <a:xfrm>
            <a:off x="1" y="10"/>
            <a:ext cx="3495229" cy="6857990"/>
          </a:xfrm>
          <a:prstGeom prst="rect">
            <a:avLst/>
          </a:prstGeom>
          <a:effectLst/>
        </p:spPr>
      </p:pic>
      <p:sp>
        <p:nvSpPr>
          <p:cNvPr id="4" name="文字版面配置區 3">
            <a:extLst>
              <a:ext uri="{FF2B5EF4-FFF2-40B4-BE49-F238E27FC236}">
                <a16:creationId xmlns:a16="http://schemas.microsoft.com/office/drawing/2014/main" id="{141BFB95-7B61-471D-A9F6-0BE164BC4E57}"/>
              </a:ext>
            </a:extLst>
          </p:cNvPr>
          <p:cNvSpPr>
            <a:spLocks noGrp="1"/>
          </p:cNvSpPr>
          <p:nvPr>
            <p:ph type="body" idx="1"/>
          </p:nvPr>
        </p:nvSpPr>
        <p:spPr>
          <a:xfrm>
            <a:off x="3495229" y="102897"/>
            <a:ext cx="8696769" cy="758184"/>
          </a:xfrm>
        </p:spPr>
        <p:txBody>
          <a:bodyPr>
            <a:normAutofit/>
          </a:bodyPr>
          <a:lstStyle/>
          <a:p>
            <a:pPr marL="0" indent="0">
              <a:buNone/>
            </a:pPr>
            <a:r>
              <a:rPr lang="zh-TW" altLang="en-US" sz="4400" dirty="0">
                <a:solidFill>
                  <a:srgbClr val="0070C0"/>
                </a:solidFill>
                <a:latin typeface="標楷體" panose="03000509000000000000" pitchFamily="65" charset="-120"/>
                <a:ea typeface="標楷體" panose="03000509000000000000" pitchFamily="65" charset="-120"/>
              </a:rPr>
              <a:t>什麼時候開始採認境外學分？</a:t>
            </a:r>
            <a:endParaRPr lang="en-US" altLang="zh-TW" sz="4400" dirty="0">
              <a:solidFill>
                <a:srgbClr val="0070C0"/>
              </a:solidFill>
              <a:latin typeface="標楷體" panose="03000509000000000000" pitchFamily="65" charset="-120"/>
              <a:ea typeface="標楷體" panose="03000509000000000000" pitchFamily="65" charset="-120"/>
            </a:endParaRPr>
          </a:p>
          <a:p>
            <a:pPr marL="0" indent="0">
              <a:buNone/>
            </a:pPr>
            <a:endParaRPr lang="en-US" altLang="zh-TW" sz="3200" dirty="0">
              <a:latin typeface="標楷體" panose="03000509000000000000" pitchFamily="65" charset="-120"/>
              <a:ea typeface="標楷體" panose="03000509000000000000" pitchFamily="65" charset="-120"/>
            </a:endParaRPr>
          </a:p>
        </p:txBody>
      </p:sp>
      <p:pic>
        <p:nvPicPr>
          <p:cNvPr id="6" name="圖片 5">
            <a:extLst>
              <a:ext uri="{FF2B5EF4-FFF2-40B4-BE49-F238E27FC236}">
                <a16:creationId xmlns:a16="http://schemas.microsoft.com/office/drawing/2014/main" id="{46C979BD-E47B-4A5C-9E77-07EEB4B6C9B6}"/>
              </a:ext>
            </a:extLst>
          </p:cNvPr>
          <p:cNvPicPr>
            <a:picLocks noChangeAspect="1"/>
          </p:cNvPicPr>
          <p:nvPr/>
        </p:nvPicPr>
        <p:blipFill>
          <a:blip r:embed="rId3"/>
          <a:stretch>
            <a:fillRect/>
          </a:stretch>
        </p:blipFill>
        <p:spPr>
          <a:xfrm>
            <a:off x="4037844" y="953568"/>
            <a:ext cx="7611537" cy="5801535"/>
          </a:xfrm>
          <a:prstGeom prst="rect">
            <a:avLst/>
          </a:prstGeom>
        </p:spPr>
      </p:pic>
      <p:sp>
        <p:nvSpPr>
          <p:cNvPr id="7" name="矩形: 圓角 6">
            <a:extLst>
              <a:ext uri="{FF2B5EF4-FFF2-40B4-BE49-F238E27FC236}">
                <a16:creationId xmlns:a16="http://schemas.microsoft.com/office/drawing/2014/main" id="{25B77D96-0F87-7996-E744-C9F16C72BB26}"/>
              </a:ext>
            </a:extLst>
          </p:cNvPr>
          <p:cNvSpPr/>
          <p:nvPr/>
        </p:nvSpPr>
        <p:spPr>
          <a:xfrm>
            <a:off x="4359564" y="1919411"/>
            <a:ext cx="3454400" cy="1054698"/>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圓角 7">
            <a:extLst>
              <a:ext uri="{FF2B5EF4-FFF2-40B4-BE49-F238E27FC236}">
                <a16:creationId xmlns:a16="http://schemas.microsoft.com/office/drawing/2014/main" id="{F3EA6DCE-C7E5-526B-1A0E-3FDF7E6B99DB}"/>
              </a:ext>
            </a:extLst>
          </p:cNvPr>
          <p:cNvSpPr/>
          <p:nvPr/>
        </p:nvSpPr>
        <p:spPr>
          <a:xfrm>
            <a:off x="4396507" y="5654225"/>
            <a:ext cx="6918037" cy="783520"/>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12" name="群組 11">
            <a:extLst>
              <a:ext uri="{FF2B5EF4-FFF2-40B4-BE49-F238E27FC236}">
                <a16:creationId xmlns:a16="http://schemas.microsoft.com/office/drawing/2014/main" id="{D36DFF35-A3A1-8ABC-CDB0-F76C486210A9}"/>
              </a:ext>
            </a:extLst>
          </p:cNvPr>
          <p:cNvGrpSpPr/>
          <p:nvPr/>
        </p:nvGrpSpPr>
        <p:grpSpPr>
          <a:xfrm>
            <a:off x="8269696" y="1839471"/>
            <a:ext cx="3294231" cy="1701726"/>
            <a:chOff x="8269696" y="1839471"/>
            <a:chExt cx="3294231" cy="1199100"/>
          </a:xfrm>
        </p:grpSpPr>
        <p:sp>
          <p:nvSpPr>
            <p:cNvPr id="9" name="語音泡泡: 矩形 8">
              <a:extLst>
                <a:ext uri="{FF2B5EF4-FFF2-40B4-BE49-F238E27FC236}">
                  <a16:creationId xmlns:a16="http://schemas.microsoft.com/office/drawing/2014/main" id="{48613AB7-6C87-2953-DD58-762E6D4FBCE6}"/>
                </a:ext>
              </a:extLst>
            </p:cNvPr>
            <p:cNvSpPr/>
            <p:nvPr/>
          </p:nvSpPr>
          <p:spPr>
            <a:xfrm rot="5400000">
              <a:off x="9318041" y="791127"/>
              <a:ext cx="1197541" cy="3294230"/>
            </a:xfrm>
            <a:prstGeom prst="wedgeRectCallout">
              <a:avLst/>
            </a:prstGeom>
            <a:solidFill>
              <a:schemeClr val="bg1"/>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ln w="38100">
                  <a:solidFill>
                    <a:srgbClr val="FF0000"/>
                  </a:solidFill>
                </a:ln>
                <a:noFill/>
              </a:endParaRPr>
            </a:p>
          </p:txBody>
        </p:sp>
        <p:sp>
          <p:nvSpPr>
            <p:cNvPr id="11" name="文字版面配置區 3">
              <a:extLst>
                <a:ext uri="{FF2B5EF4-FFF2-40B4-BE49-F238E27FC236}">
                  <a16:creationId xmlns:a16="http://schemas.microsoft.com/office/drawing/2014/main" id="{7D625EB6-4636-43A0-A61F-80AFEAAC4FF6}"/>
                </a:ext>
              </a:extLst>
            </p:cNvPr>
            <p:cNvSpPr txBox="1">
              <a:spLocks/>
            </p:cNvSpPr>
            <p:nvPr/>
          </p:nvSpPr>
          <p:spPr>
            <a:xfrm>
              <a:off x="8269696" y="1869560"/>
              <a:ext cx="3218870" cy="116901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zh-TW" altLang="en-US" sz="2500" dirty="0">
                  <a:latin typeface="標楷體" panose="03000509000000000000" pitchFamily="65" charset="-120"/>
                  <a:ea typeface="標楷體" panose="03000509000000000000" pitchFamily="65" charset="-120"/>
                </a:rPr>
                <a:t>除大四生欲申請學業獎可於第</a:t>
              </a:r>
              <a:r>
                <a:rPr lang="en-US" altLang="zh-TW" sz="2500" dirty="0">
                  <a:latin typeface="標楷體" panose="03000509000000000000" pitchFamily="65" charset="-120"/>
                  <a:ea typeface="標楷體" panose="03000509000000000000" pitchFamily="65" charset="-120"/>
                </a:rPr>
                <a:t>1</a:t>
              </a:r>
              <a:r>
                <a:rPr lang="zh-TW" altLang="en-US" sz="2500" dirty="0">
                  <a:latin typeface="標楷體" panose="03000509000000000000" pitchFamily="65" charset="-120"/>
                  <a:ea typeface="標楷體" panose="03000509000000000000" pitchFamily="65" charset="-120"/>
                </a:rPr>
                <a:t>階段採認外</a:t>
              </a:r>
              <a:endParaRPr lang="en-US" altLang="zh-TW" sz="2500" dirty="0">
                <a:latin typeface="標楷體" panose="03000509000000000000" pitchFamily="65" charset="-120"/>
                <a:ea typeface="標楷體" panose="03000509000000000000" pitchFamily="65" charset="-120"/>
              </a:endParaRPr>
            </a:p>
            <a:p>
              <a:pPr marL="0" indent="0">
                <a:buFont typeface="Arial" panose="020B0604020202020204" pitchFamily="34" charset="0"/>
                <a:buNone/>
              </a:pPr>
              <a:r>
                <a:rPr lang="zh-TW" altLang="en-US" sz="2500" dirty="0">
                  <a:latin typeface="標楷體" panose="03000509000000000000" pitchFamily="65" charset="-120"/>
                  <a:ea typeface="標楷體" panose="03000509000000000000" pitchFamily="65" charset="-120"/>
                </a:rPr>
                <a:t>大三生以第</a:t>
              </a:r>
              <a:r>
                <a:rPr lang="en-US" altLang="zh-TW" sz="2500" dirty="0">
                  <a:latin typeface="標楷體" panose="03000509000000000000" pitchFamily="65" charset="-120"/>
                  <a:ea typeface="標楷體" panose="03000509000000000000" pitchFamily="65" charset="-120"/>
                </a:rPr>
                <a:t>2</a:t>
              </a:r>
              <a:r>
                <a:rPr lang="zh-TW" altLang="en-US" sz="2500" dirty="0">
                  <a:latin typeface="標楷體" panose="03000509000000000000" pitchFamily="65" charset="-120"/>
                  <a:ea typeface="標楷體" panose="03000509000000000000" pitchFamily="65" charset="-120"/>
                </a:rPr>
                <a:t>階段直接採上下學期為原則</a:t>
              </a:r>
              <a:endParaRPr lang="en-US" altLang="zh-TW" sz="2500" dirty="0">
                <a:latin typeface="標楷體" panose="03000509000000000000" pitchFamily="65" charset="-120"/>
                <a:ea typeface="標楷體" panose="03000509000000000000" pitchFamily="65" charset="-120"/>
              </a:endParaRPr>
            </a:p>
          </p:txBody>
        </p:sp>
      </p:grpSp>
      <p:grpSp>
        <p:nvGrpSpPr>
          <p:cNvPr id="14" name="群組 13">
            <a:extLst>
              <a:ext uri="{FF2B5EF4-FFF2-40B4-BE49-F238E27FC236}">
                <a16:creationId xmlns:a16="http://schemas.microsoft.com/office/drawing/2014/main" id="{DEB623FF-2DDA-2DD2-1478-8A84368312E7}"/>
              </a:ext>
            </a:extLst>
          </p:cNvPr>
          <p:cNvGrpSpPr/>
          <p:nvPr/>
        </p:nvGrpSpPr>
        <p:grpSpPr>
          <a:xfrm>
            <a:off x="4535056" y="4467589"/>
            <a:ext cx="6579298" cy="938568"/>
            <a:chOff x="4535056" y="4467589"/>
            <a:chExt cx="6579298" cy="938568"/>
          </a:xfrm>
        </p:grpSpPr>
        <p:sp>
          <p:nvSpPr>
            <p:cNvPr id="10" name="語音泡泡: 矩形 9">
              <a:extLst>
                <a:ext uri="{FF2B5EF4-FFF2-40B4-BE49-F238E27FC236}">
                  <a16:creationId xmlns:a16="http://schemas.microsoft.com/office/drawing/2014/main" id="{9E24C227-7C80-F636-3427-18BDF270A006}"/>
                </a:ext>
              </a:extLst>
            </p:cNvPr>
            <p:cNvSpPr/>
            <p:nvPr/>
          </p:nvSpPr>
          <p:spPr>
            <a:xfrm>
              <a:off x="4535056" y="4467589"/>
              <a:ext cx="6579298" cy="938568"/>
            </a:xfrm>
            <a:prstGeom prst="wedgeRectCallout">
              <a:avLst/>
            </a:prstGeom>
            <a:solidFill>
              <a:schemeClr val="bg1"/>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ln w="38100">
                  <a:solidFill>
                    <a:srgbClr val="FF0000"/>
                  </a:solidFill>
                </a:ln>
                <a:noFill/>
              </a:endParaRPr>
            </a:p>
          </p:txBody>
        </p:sp>
        <p:sp>
          <p:nvSpPr>
            <p:cNvPr id="13" name="文字版面配置區 3">
              <a:extLst>
                <a:ext uri="{FF2B5EF4-FFF2-40B4-BE49-F238E27FC236}">
                  <a16:creationId xmlns:a16="http://schemas.microsoft.com/office/drawing/2014/main" id="{4A1C4B25-3278-9D79-05FC-DB5787F28F42}"/>
                </a:ext>
              </a:extLst>
            </p:cNvPr>
            <p:cNvSpPr txBox="1">
              <a:spLocks/>
            </p:cNvSpPr>
            <p:nvPr/>
          </p:nvSpPr>
          <p:spPr>
            <a:xfrm>
              <a:off x="4567386" y="4507106"/>
              <a:ext cx="6519260" cy="86670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zh-TW" altLang="en-US" sz="2500" dirty="0">
                  <a:latin typeface="標楷體" panose="03000509000000000000" pitchFamily="65" charset="-120"/>
                  <a:ea typeface="標楷體" panose="03000509000000000000" pitchFamily="65" charset="-120"/>
                </a:rPr>
                <a:t>大四生</a:t>
              </a:r>
              <a:r>
                <a:rPr lang="en-US" altLang="zh-TW" sz="2500" dirty="0">
                  <a:latin typeface="標楷體" panose="03000509000000000000" pitchFamily="65" charset="-120"/>
                  <a:ea typeface="標楷體" panose="03000509000000000000" pitchFamily="65" charset="-120"/>
                </a:rPr>
                <a:t>(</a:t>
              </a:r>
              <a:r>
                <a:rPr lang="zh-TW" altLang="en-US" sz="2500" dirty="0">
                  <a:latin typeface="標楷體" panose="03000509000000000000" pitchFamily="65" charset="-120"/>
                  <a:ea typeface="標楷體" panose="03000509000000000000" pitchFamily="65" charset="-120"/>
                </a:rPr>
                <a:t>延後出國生</a:t>
              </a:r>
              <a:r>
                <a:rPr lang="en-US" altLang="zh-TW" sz="2500" dirty="0">
                  <a:latin typeface="標楷體" panose="03000509000000000000" pitchFamily="65" charset="-120"/>
                  <a:ea typeface="標楷體" panose="03000509000000000000" pitchFamily="65" charset="-120"/>
                </a:rPr>
                <a:t>)</a:t>
              </a:r>
              <a:r>
                <a:rPr lang="zh-TW" altLang="en-US" sz="2500" dirty="0">
                  <a:latin typeface="標楷體" panose="03000509000000000000" pitchFamily="65" charset="-120"/>
                  <a:ea typeface="標楷體" panose="03000509000000000000" pitchFamily="65" charset="-120"/>
                </a:rPr>
                <a:t>最晚請於</a:t>
              </a:r>
              <a:r>
                <a:rPr lang="zh-TW" altLang="en-US" sz="2500" dirty="0">
                  <a:solidFill>
                    <a:srgbClr val="FF0000"/>
                  </a:solidFill>
                  <a:latin typeface="標楷體" panose="03000509000000000000" pitchFamily="65" charset="-120"/>
                  <a:ea typeface="標楷體" panose="03000509000000000000" pitchFamily="65" charset="-120"/>
                </a:rPr>
                <a:t>九月一日線上送出</a:t>
              </a:r>
              <a:r>
                <a:rPr lang="zh-TW" altLang="en-US" sz="2500" dirty="0">
                  <a:latin typeface="標楷體" panose="03000509000000000000" pitchFamily="65" charset="-120"/>
                  <a:ea typeface="標楷體" panose="03000509000000000000" pitchFamily="65" charset="-120"/>
                </a:rPr>
                <a:t>，避免影響畢業時程</a:t>
              </a:r>
              <a:endParaRPr lang="en-US" altLang="zh-TW" sz="2500" dirty="0">
                <a:latin typeface="標楷體" panose="03000509000000000000" pitchFamily="65" charset="-120"/>
                <a:ea typeface="標楷體" panose="03000509000000000000" pitchFamily="65" charset="-120"/>
              </a:endParaRPr>
            </a:p>
          </p:txBody>
        </p:sp>
      </p:grpSp>
    </p:spTree>
    <p:extLst>
      <p:ext uri="{BB962C8B-B14F-4D97-AF65-F5344CB8AC3E}">
        <p14:creationId xmlns:p14="http://schemas.microsoft.com/office/powerpoint/2010/main" val="6665575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272167-3865-1605-8658-2E3A787A8DDB}"/>
            </a:ext>
          </a:extLst>
        </p:cNvPr>
        <p:cNvGrpSpPr/>
        <p:nvPr/>
      </p:nvGrpSpPr>
      <p:grpSpPr>
        <a:xfrm>
          <a:off x="0" y="0"/>
          <a:ext cx="0" cy="0"/>
          <a:chOff x="0" y="0"/>
          <a:chExt cx="0" cy="0"/>
        </a:xfrm>
      </p:grpSpPr>
      <p:sp>
        <p:nvSpPr>
          <p:cNvPr id="4" name="文字版面配置區 3">
            <a:extLst>
              <a:ext uri="{FF2B5EF4-FFF2-40B4-BE49-F238E27FC236}">
                <a16:creationId xmlns:a16="http://schemas.microsoft.com/office/drawing/2014/main" id="{5C74FAFC-84F4-B144-B78E-FEE305B6FE4E}"/>
              </a:ext>
            </a:extLst>
          </p:cNvPr>
          <p:cNvSpPr>
            <a:spLocks noGrp="1"/>
          </p:cNvSpPr>
          <p:nvPr>
            <p:ph type="body" idx="1"/>
          </p:nvPr>
        </p:nvSpPr>
        <p:spPr>
          <a:xfrm>
            <a:off x="3651353" y="280649"/>
            <a:ext cx="8363665" cy="6375790"/>
          </a:xfrm>
        </p:spPr>
        <p:txBody>
          <a:bodyPr>
            <a:normAutofit/>
          </a:bodyPr>
          <a:lstStyle/>
          <a:p>
            <a:pPr marL="0" indent="0">
              <a:buNone/>
            </a:pPr>
            <a:r>
              <a:rPr lang="zh-TW" altLang="en-US" sz="4400" dirty="0">
                <a:solidFill>
                  <a:srgbClr val="0070C0"/>
                </a:solidFill>
                <a:latin typeface="標楷體" panose="03000509000000000000" pitchFamily="65" charset="-120"/>
                <a:ea typeface="標楷體" panose="03000509000000000000" pitchFamily="65" charset="-120"/>
              </a:rPr>
              <a:t>境外學分採認系統在哪？</a:t>
            </a:r>
            <a:endParaRPr lang="en-US" altLang="zh-TW" sz="4400" dirty="0">
              <a:solidFill>
                <a:srgbClr val="0070C0"/>
              </a:solidFill>
              <a:latin typeface="標楷體" panose="03000509000000000000" pitchFamily="65" charset="-120"/>
              <a:ea typeface="標楷體" panose="03000509000000000000" pitchFamily="65" charset="-120"/>
            </a:endParaRPr>
          </a:p>
          <a:p>
            <a:r>
              <a:rPr lang="zh-TW" altLang="en-US" sz="3200" dirty="0">
                <a:latin typeface="標楷體" panose="03000509000000000000" pitchFamily="65" charset="-120"/>
                <a:ea typeface="標楷體" panose="03000509000000000000" pitchFamily="65" charset="-120"/>
              </a:rPr>
              <a:t>淡江大學</a:t>
            </a:r>
            <a:r>
              <a:rPr lang="en-US" altLang="zh-TW" sz="3200" dirty="0">
                <a:latin typeface="標楷體" panose="03000509000000000000" pitchFamily="65" charset="-120"/>
                <a:ea typeface="標楷體" panose="03000509000000000000" pitchFamily="65" charset="-120"/>
              </a:rPr>
              <a:t>-&gt;</a:t>
            </a:r>
            <a:r>
              <a:rPr lang="zh-TW" altLang="en-US" sz="3200" dirty="0">
                <a:latin typeface="標楷體" panose="03000509000000000000" pitchFamily="65" charset="-120"/>
                <a:ea typeface="標楷體" panose="03000509000000000000" pitchFamily="65" charset="-120"/>
              </a:rPr>
              <a:t>行政單位</a:t>
            </a:r>
            <a:r>
              <a:rPr lang="en-US" altLang="zh-TW" sz="3200" dirty="0">
                <a:latin typeface="標楷體" panose="03000509000000000000" pitchFamily="65" charset="-120"/>
                <a:ea typeface="標楷體" panose="03000509000000000000" pitchFamily="65" charset="-120"/>
              </a:rPr>
              <a:t>-&gt;</a:t>
            </a:r>
            <a:r>
              <a:rPr lang="zh-TW" altLang="en-US" sz="3200" dirty="0">
                <a:latin typeface="標楷體" panose="03000509000000000000" pitchFamily="65" charset="-120"/>
                <a:ea typeface="標楷體" panose="03000509000000000000" pitchFamily="65" charset="-120"/>
              </a:rPr>
              <a:t>三全教育中心</a:t>
            </a:r>
            <a:r>
              <a:rPr lang="en-US" altLang="zh-TW" sz="3200" dirty="0">
                <a:latin typeface="標楷體" panose="03000509000000000000" pitchFamily="65" charset="-120"/>
                <a:ea typeface="標楷體" panose="03000509000000000000" pitchFamily="65" charset="-120"/>
              </a:rPr>
              <a:t>-&gt;</a:t>
            </a:r>
            <a:r>
              <a:rPr lang="zh-TW" altLang="en-US" sz="3200" dirty="0">
                <a:latin typeface="標楷體" panose="03000509000000000000" pitchFamily="65" charset="-120"/>
                <a:ea typeface="標楷體" panose="03000509000000000000" pitchFamily="65" charset="-120"/>
              </a:rPr>
              <a:t>全大三出國</a:t>
            </a:r>
            <a:r>
              <a:rPr lang="en-US" altLang="zh-TW" sz="3200" dirty="0">
                <a:latin typeface="標楷體" panose="03000509000000000000" pitchFamily="65" charset="-120"/>
                <a:ea typeface="標楷體" panose="03000509000000000000" pitchFamily="65" charset="-120"/>
              </a:rPr>
              <a:t>-&gt;</a:t>
            </a:r>
            <a:r>
              <a:rPr lang="zh-TW" altLang="en-US" sz="3200" dirty="0">
                <a:latin typeface="標楷體" panose="03000509000000000000" pitchFamily="65" charset="-120"/>
                <a:ea typeface="標楷體" panose="03000509000000000000" pitchFamily="65" charset="-120"/>
              </a:rPr>
              <a:t>境外學分採認作業系統</a:t>
            </a:r>
            <a:endParaRPr lang="en-US" altLang="zh-TW" sz="3200" dirty="0">
              <a:latin typeface="標楷體" panose="03000509000000000000" pitchFamily="65" charset="-120"/>
              <a:ea typeface="標楷體" panose="03000509000000000000" pitchFamily="65" charset="-120"/>
            </a:endParaRPr>
          </a:p>
          <a:p>
            <a:r>
              <a:rPr lang="zh-TW" altLang="en-US" sz="3200" dirty="0">
                <a:latin typeface="標楷體" panose="03000509000000000000" pitchFamily="65" charset="-120"/>
                <a:ea typeface="標楷體" panose="03000509000000000000" pitchFamily="65" charset="-120"/>
              </a:rPr>
              <a:t>境外學分採認作業系統連結：</a:t>
            </a:r>
            <a:r>
              <a:rPr lang="es-ES_tradnl" altLang="zh-TW" sz="3200" dirty="0">
                <a:latin typeface="標楷體" panose="03000509000000000000" pitchFamily="65" charset="-120"/>
                <a:ea typeface="標楷體" panose="03000509000000000000" pitchFamily="65" charset="-120"/>
              </a:rPr>
              <a:t> </a:t>
            </a:r>
            <a:r>
              <a:rPr lang="es-ES_tradnl" altLang="zh-TW" sz="3200" dirty="0">
                <a:latin typeface="標楷體" panose="03000509000000000000" pitchFamily="65" charset="-120"/>
                <a:ea typeface="標楷體" panose="03000509000000000000" pitchFamily="65" charset="-120"/>
                <a:hlinkClick r:id="rId2"/>
              </a:rPr>
              <a:t>http://163.13.121.55/CrApply</a:t>
            </a:r>
            <a:endParaRPr lang="en-US" altLang="zh-TW" sz="3200" dirty="0">
              <a:latin typeface="標楷體" panose="03000509000000000000" pitchFamily="65" charset="-120"/>
              <a:ea typeface="標楷體" panose="03000509000000000000" pitchFamily="65" charset="-120"/>
            </a:endParaRPr>
          </a:p>
        </p:txBody>
      </p:sp>
      <p:pic>
        <p:nvPicPr>
          <p:cNvPr id="2" name="Picture 14" descr="Close-up of a calculator keypad">
            <a:extLst>
              <a:ext uri="{FF2B5EF4-FFF2-40B4-BE49-F238E27FC236}">
                <a16:creationId xmlns:a16="http://schemas.microsoft.com/office/drawing/2014/main" id="{2897A1C2-D2BD-5CFB-ACFD-B6C028212682}"/>
              </a:ext>
            </a:extLst>
          </p:cNvPr>
          <p:cNvPicPr>
            <a:picLocks noChangeAspect="1"/>
          </p:cNvPicPr>
          <p:nvPr/>
        </p:nvPicPr>
        <p:blipFill rotWithShape="1">
          <a:blip r:embed="rId3"/>
          <a:srcRect l="26413" r="33048" b="-1"/>
          <a:stretch/>
        </p:blipFill>
        <p:spPr>
          <a:xfrm>
            <a:off x="1" y="10"/>
            <a:ext cx="3495229" cy="6857990"/>
          </a:xfrm>
          <a:prstGeom prst="rect">
            <a:avLst/>
          </a:prstGeom>
          <a:effectLst/>
        </p:spPr>
      </p:pic>
      <p:pic>
        <p:nvPicPr>
          <p:cNvPr id="5" name="圖片 4">
            <a:extLst>
              <a:ext uri="{FF2B5EF4-FFF2-40B4-BE49-F238E27FC236}">
                <a16:creationId xmlns:a16="http://schemas.microsoft.com/office/drawing/2014/main" id="{013B760F-DC02-BEA1-2D81-9DCF614FD947}"/>
              </a:ext>
            </a:extLst>
          </p:cNvPr>
          <p:cNvPicPr>
            <a:picLocks noChangeAspect="1"/>
          </p:cNvPicPr>
          <p:nvPr/>
        </p:nvPicPr>
        <p:blipFill>
          <a:blip r:embed="rId4"/>
          <a:stretch>
            <a:fillRect/>
          </a:stretch>
        </p:blipFill>
        <p:spPr>
          <a:xfrm>
            <a:off x="3828300" y="3136490"/>
            <a:ext cx="7574787" cy="3440861"/>
          </a:xfrm>
          <a:prstGeom prst="rect">
            <a:avLst/>
          </a:prstGeom>
        </p:spPr>
      </p:pic>
      <p:sp>
        <p:nvSpPr>
          <p:cNvPr id="6" name="矩形: 圓角 5">
            <a:extLst>
              <a:ext uri="{FF2B5EF4-FFF2-40B4-BE49-F238E27FC236}">
                <a16:creationId xmlns:a16="http://schemas.microsoft.com/office/drawing/2014/main" id="{111AC239-5309-3DC1-DBDB-677A3C51E7C4}"/>
              </a:ext>
            </a:extLst>
          </p:cNvPr>
          <p:cNvSpPr/>
          <p:nvPr/>
        </p:nvSpPr>
        <p:spPr>
          <a:xfrm>
            <a:off x="6308003" y="5319279"/>
            <a:ext cx="1238106" cy="334297"/>
          </a:xfrm>
          <a:prstGeom prst="round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6101162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7531FA-9782-AF1B-CE8C-E601202D1C20}"/>
            </a:ext>
          </a:extLst>
        </p:cNvPr>
        <p:cNvGrpSpPr/>
        <p:nvPr/>
      </p:nvGrpSpPr>
      <p:grpSpPr>
        <a:xfrm>
          <a:off x="0" y="0"/>
          <a:ext cx="0" cy="0"/>
          <a:chOff x="0" y="0"/>
          <a:chExt cx="0" cy="0"/>
        </a:xfrm>
      </p:grpSpPr>
      <p:pic>
        <p:nvPicPr>
          <p:cNvPr id="15" name="Picture 14" descr="Close-up of a calculator keypad">
            <a:extLst>
              <a:ext uri="{FF2B5EF4-FFF2-40B4-BE49-F238E27FC236}">
                <a16:creationId xmlns:a16="http://schemas.microsoft.com/office/drawing/2014/main" id="{A231C969-99A8-7BB7-4817-4EE056130E7D}"/>
              </a:ext>
            </a:extLst>
          </p:cNvPr>
          <p:cNvPicPr>
            <a:picLocks noChangeAspect="1"/>
          </p:cNvPicPr>
          <p:nvPr/>
        </p:nvPicPr>
        <p:blipFill rotWithShape="1">
          <a:blip r:embed="rId2"/>
          <a:srcRect l="26413" r="33048" b="-1"/>
          <a:stretch/>
        </p:blipFill>
        <p:spPr>
          <a:xfrm>
            <a:off x="1" y="10"/>
            <a:ext cx="3495229" cy="6857990"/>
          </a:xfrm>
          <a:prstGeom prst="rect">
            <a:avLst/>
          </a:prstGeom>
          <a:effectLst/>
        </p:spPr>
      </p:pic>
      <p:sp>
        <p:nvSpPr>
          <p:cNvPr id="4" name="文字版面配置區 3">
            <a:extLst>
              <a:ext uri="{FF2B5EF4-FFF2-40B4-BE49-F238E27FC236}">
                <a16:creationId xmlns:a16="http://schemas.microsoft.com/office/drawing/2014/main" id="{83C1CA9F-8464-49D8-C898-A432C58551B5}"/>
              </a:ext>
            </a:extLst>
          </p:cNvPr>
          <p:cNvSpPr>
            <a:spLocks noGrp="1"/>
          </p:cNvSpPr>
          <p:nvPr>
            <p:ph type="body" idx="1"/>
          </p:nvPr>
        </p:nvSpPr>
        <p:spPr>
          <a:xfrm>
            <a:off x="3495229" y="92364"/>
            <a:ext cx="8696769" cy="6677891"/>
          </a:xfrm>
        </p:spPr>
        <p:txBody>
          <a:bodyPr>
            <a:normAutofit/>
          </a:bodyPr>
          <a:lstStyle/>
          <a:p>
            <a:pPr marL="0" indent="0">
              <a:buNone/>
            </a:pPr>
            <a:r>
              <a:rPr lang="zh-TW" altLang="en-US" sz="4400" dirty="0">
                <a:solidFill>
                  <a:srgbClr val="0070C0"/>
                </a:solidFill>
                <a:latin typeface="標楷體" panose="03000509000000000000" pitchFamily="65" charset="-120"/>
                <a:ea typeface="標楷體" panose="03000509000000000000" pitchFamily="65" charset="-120"/>
              </a:rPr>
              <a:t>學分採認要準備什麼？</a:t>
            </a:r>
            <a:endParaRPr lang="en-US" altLang="zh-TW" sz="4400" dirty="0">
              <a:solidFill>
                <a:srgbClr val="0070C0"/>
              </a:solidFill>
              <a:latin typeface="標楷體" panose="03000509000000000000" pitchFamily="65" charset="-120"/>
              <a:ea typeface="標楷體" panose="03000509000000000000" pitchFamily="65" charset="-120"/>
            </a:endParaRPr>
          </a:p>
          <a:p>
            <a:r>
              <a:rPr lang="zh-TW" altLang="en-US" sz="3200" dirty="0">
                <a:latin typeface="標楷體" panose="03000509000000000000" pitchFamily="65" charset="-120"/>
                <a:ea typeface="標楷體" panose="03000509000000000000" pitchFamily="65" charset="-120"/>
              </a:rPr>
              <a:t>學分採認前</a:t>
            </a:r>
            <a:endParaRPr lang="en-US" altLang="zh-TW" sz="3200" dirty="0">
              <a:latin typeface="標楷體" panose="03000509000000000000" pitchFamily="65" charset="-120"/>
              <a:ea typeface="標楷體" panose="03000509000000000000" pitchFamily="65" charset="-120"/>
            </a:endParaRPr>
          </a:p>
          <a:p>
            <a:pPr marL="0" indent="0">
              <a:buNone/>
            </a:pPr>
            <a:r>
              <a:rPr lang="en-US" altLang="zh-TW" sz="3200" dirty="0">
                <a:latin typeface="標楷體" panose="03000509000000000000" pitchFamily="65" charset="-120"/>
                <a:ea typeface="標楷體" panose="03000509000000000000" pitchFamily="65" charset="-120"/>
              </a:rPr>
              <a:t>1.</a:t>
            </a:r>
            <a:r>
              <a:rPr lang="zh-TW" altLang="en-US" sz="3200" dirty="0">
                <a:latin typeface="標楷體" panose="03000509000000000000" pitchFamily="65" charset="-120"/>
                <a:ea typeface="標楷體" panose="03000509000000000000" pitchFamily="65" charset="-120"/>
              </a:rPr>
              <a:t>必須先完成留學心得上傳</a:t>
            </a:r>
            <a:endParaRPr lang="en-US" altLang="zh-TW" sz="3200" dirty="0">
              <a:latin typeface="標楷體" panose="03000509000000000000" pitchFamily="65" charset="-120"/>
              <a:ea typeface="標楷體" panose="03000509000000000000" pitchFamily="65" charset="-120"/>
            </a:endParaRPr>
          </a:p>
          <a:p>
            <a:r>
              <a:rPr lang="zh-TW" altLang="en-US" sz="3200" dirty="0">
                <a:latin typeface="標楷體" panose="03000509000000000000" pitchFamily="65" charset="-120"/>
                <a:ea typeface="標楷體" panose="03000509000000000000" pitchFamily="65" charset="-120"/>
              </a:rPr>
              <a:t>準備文件</a:t>
            </a:r>
            <a:endParaRPr lang="en-US" altLang="zh-TW" sz="3200" dirty="0">
              <a:latin typeface="標楷體" panose="03000509000000000000" pitchFamily="65" charset="-120"/>
              <a:ea typeface="標楷體" panose="03000509000000000000" pitchFamily="65" charset="-120"/>
            </a:endParaRPr>
          </a:p>
          <a:p>
            <a:pPr marL="0" indent="0">
              <a:buNone/>
            </a:pPr>
            <a:r>
              <a:rPr lang="en-US" altLang="zh-TW" sz="3200" dirty="0">
                <a:latin typeface="標楷體" panose="03000509000000000000" pitchFamily="65" charset="-120"/>
                <a:ea typeface="標楷體" panose="03000509000000000000" pitchFamily="65" charset="-120"/>
              </a:rPr>
              <a:t>1.</a:t>
            </a:r>
            <a:r>
              <a:rPr lang="zh-TW" altLang="en-US" sz="3200" dirty="0">
                <a:latin typeface="標楷體" panose="03000509000000000000" pitchFamily="65" charset="-120"/>
                <a:ea typeface="標楷體" panose="03000509000000000000" pitchFamily="65" charset="-120"/>
              </a:rPr>
              <a:t>教學大綱</a:t>
            </a:r>
            <a:r>
              <a:rPr lang="en-US" altLang="zh-TW" sz="3200" dirty="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必需要有</a:t>
            </a:r>
            <a:r>
              <a:rPr lang="en-US" altLang="zh-TW" sz="3200" dirty="0">
                <a:latin typeface="標楷體" panose="03000509000000000000" pitchFamily="65" charset="-120"/>
                <a:ea typeface="標楷體" panose="03000509000000000000" pitchFamily="65" charset="-120"/>
              </a:rPr>
              <a:t>)</a:t>
            </a:r>
          </a:p>
          <a:p>
            <a:pPr marL="0" indent="0">
              <a:buNone/>
            </a:pPr>
            <a:r>
              <a:rPr lang="en-US" altLang="zh-TW" sz="3200" dirty="0">
                <a:latin typeface="標楷體" panose="03000509000000000000" pitchFamily="65" charset="-120"/>
                <a:ea typeface="標楷體" panose="03000509000000000000" pitchFamily="65" charset="-120"/>
              </a:rPr>
              <a:t>2.</a:t>
            </a:r>
            <a:r>
              <a:rPr lang="zh-TW" altLang="en-US" sz="3200" dirty="0">
                <a:latin typeface="標楷體" panose="03000509000000000000" pitchFamily="65" charset="-120"/>
                <a:ea typeface="標楷體" panose="03000509000000000000" pitchFamily="65" charset="-120"/>
              </a:rPr>
              <a:t>成績單</a:t>
            </a:r>
            <a:r>
              <a:rPr lang="en-US" altLang="zh-TW" sz="3200" dirty="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必須為正本，電子成績單須簽章認證，紙本成績單需拿至系辦檢驗</a:t>
            </a:r>
            <a:r>
              <a:rPr lang="en-US" altLang="zh-TW" sz="3200" dirty="0">
                <a:latin typeface="標楷體" panose="03000509000000000000" pitchFamily="65" charset="-120"/>
                <a:ea typeface="標楷體" panose="03000509000000000000" pitchFamily="65" charset="-120"/>
              </a:rPr>
              <a:t>)</a:t>
            </a:r>
          </a:p>
          <a:p>
            <a:r>
              <a:rPr lang="zh-TW" altLang="en-US" sz="3200" dirty="0">
                <a:latin typeface="標楷體" panose="03000509000000000000" pitchFamily="65" charset="-120"/>
                <a:ea typeface="標楷體" panose="03000509000000000000" pitchFamily="65" charset="-120"/>
              </a:rPr>
              <a:t>電子成績單電子認證</a:t>
            </a:r>
            <a:endParaRPr lang="en-US" altLang="zh-TW" sz="3200" dirty="0">
              <a:latin typeface="標楷體" panose="03000509000000000000" pitchFamily="65" charset="-120"/>
              <a:ea typeface="標楷體" panose="03000509000000000000" pitchFamily="65" charset="-120"/>
            </a:endParaRPr>
          </a:p>
          <a:p>
            <a:pPr marL="0" indent="0">
              <a:buNone/>
            </a:pPr>
            <a:endParaRPr lang="en-US" altLang="zh-TW" sz="3200" dirty="0">
              <a:latin typeface="標楷體" panose="03000509000000000000" pitchFamily="65" charset="-120"/>
              <a:ea typeface="標楷體" panose="03000509000000000000" pitchFamily="65" charset="-120"/>
            </a:endParaRPr>
          </a:p>
          <a:p>
            <a:pPr marL="0" indent="0">
              <a:buNone/>
            </a:pPr>
            <a:endParaRPr lang="en-US" altLang="zh-TW" sz="3200" dirty="0">
              <a:latin typeface="標楷體" panose="03000509000000000000" pitchFamily="65" charset="-120"/>
              <a:ea typeface="標楷體" panose="03000509000000000000" pitchFamily="65" charset="-120"/>
            </a:endParaRPr>
          </a:p>
          <a:p>
            <a:r>
              <a:rPr lang="zh-TW" altLang="en-US" sz="3200" dirty="0">
                <a:latin typeface="標楷體" panose="03000509000000000000" pitchFamily="65" charset="-120"/>
                <a:ea typeface="標楷體" panose="03000509000000000000" pitchFamily="65" charset="-120"/>
              </a:rPr>
              <a:t>避免成績單不見，紙本成績單建議在國外申請</a:t>
            </a:r>
            <a:r>
              <a:rPr lang="en-US" altLang="zh-TW" sz="3200" dirty="0">
                <a:latin typeface="標楷體" panose="03000509000000000000" pitchFamily="65" charset="-120"/>
                <a:ea typeface="標楷體" panose="03000509000000000000" pitchFamily="65" charset="-120"/>
              </a:rPr>
              <a:t>2~3</a:t>
            </a:r>
            <a:r>
              <a:rPr lang="zh-TW" altLang="en-US" sz="3200" dirty="0">
                <a:latin typeface="標楷體" panose="03000509000000000000" pitchFamily="65" charset="-120"/>
                <a:ea typeface="標楷體" panose="03000509000000000000" pitchFamily="65" charset="-120"/>
              </a:rPr>
              <a:t>份，並提早申請避免來不及採認。</a:t>
            </a:r>
          </a:p>
        </p:txBody>
      </p:sp>
      <p:pic>
        <p:nvPicPr>
          <p:cNvPr id="3" name="圖片 2">
            <a:extLst>
              <a:ext uri="{FF2B5EF4-FFF2-40B4-BE49-F238E27FC236}">
                <a16:creationId xmlns:a16="http://schemas.microsoft.com/office/drawing/2014/main" id="{503F53C3-27EF-29F4-7EE8-89077F7DFAC0}"/>
              </a:ext>
            </a:extLst>
          </p:cNvPr>
          <p:cNvPicPr>
            <a:picLocks noChangeAspect="1"/>
          </p:cNvPicPr>
          <p:nvPr/>
        </p:nvPicPr>
        <p:blipFill>
          <a:blip r:embed="rId3"/>
          <a:stretch>
            <a:fillRect/>
          </a:stretch>
        </p:blipFill>
        <p:spPr>
          <a:xfrm>
            <a:off x="3628582" y="4731328"/>
            <a:ext cx="8430063" cy="594328"/>
          </a:xfrm>
          <a:prstGeom prst="rect">
            <a:avLst/>
          </a:prstGeom>
        </p:spPr>
      </p:pic>
    </p:spTree>
    <p:extLst>
      <p:ext uri="{BB962C8B-B14F-4D97-AF65-F5344CB8AC3E}">
        <p14:creationId xmlns:p14="http://schemas.microsoft.com/office/powerpoint/2010/main" val="2006873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B64047-E9F4-7F3C-5808-452A1015D50D}"/>
            </a:ext>
          </a:extLst>
        </p:cNvPr>
        <p:cNvGrpSpPr/>
        <p:nvPr/>
      </p:nvGrpSpPr>
      <p:grpSpPr>
        <a:xfrm>
          <a:off x="0" y="0"/>
          <a:ext cx="0" cy="0"/>
          <a:chOff x="0" y="0"/>
          <a:chExt cx="0" cy="0"/>
        </a:xfrm>
      </p:grpSpPr>
      <p:pic>
        <p:nvPicPr>
          <p:cNvPr id="15" name="Picture 14" descr="Close-up of a calculator keypad">
            <a:extLst>
              <a:ext uri="{FF2B5EF4-FFF2-40B4-BE49-F238E27FC236}">
                <a16:creationId xmlns:a16="http://schemas.microsoft.com/office/drawing/2014/main" id="{8920D17E-1C8A-2B49-C7F8-A0B9D50F69EB}"/>
              </a:ext>
            </a:extLst>
          </p:cNvPr>
          <p:cNvPicPr>
            <a:picLocks noChangeAspect="1"/>
          </p:cNvPicPr>
          <p:nvPr/>
        </p:nvPicPr>
        <p:blipFill rotWithShape="1">
          <a:blip r:embed="rId2"/>
          <a:srcRect l="26413" r="33048" b="-1"/>
          <a:stretch/>
        </p:blipFill>
        <p:spPr>
          <a:xfrm>
            <a:off x="1" y="10"/>
            <a:ext cx="3495229" cy="6857990"/>
          </a:xfrm>
          <a:prstGeom prst="rect">
            <a:avLst/>
          </a:prstGeom>
          <a:effectLst/>
        </p:spPr>
      </p:pic>
      <p:sp>
        <p:nvSpPr>
          <p:cNvPr id="4" name="文字版面配置區 3">
            <a:extLst>
              <a:ext uri="{FF2B5EF4-FFF2-40B4-BE49-F238E27FC236}">
                <a16:creationId xmlns:a16="http://schemas.microsoft.com/office/drawing/2014/main" id="{AF6ED231-28B8-0E13-BB14-D2D81324A6B0}"/>
              </a:ext>
            </a:extLst>
          </p:cNvPr>
          <p:cNvSpPr>
            <a:spLocks noGrp="1"/>
          </p:cNvSpPr>
          <p:nvPr>
            <p:ph type="body" idx="1"/>
          </p:nvPr>
        </p:nvSpPr>
        <p:spPr>
          <a:xfrm>
            <a:off x="3495229" y="391886"/>
            <a:ext cx="8696769" cy="5785077"/>
          </a:xfrm>
        </p:spPr>
        <p:txBody>
          <a:bodyPr>
            <a:normAutofit/>
          </a:bodyPr>
          <a:lstStyle/>
          <a:p>
            <a:pPr marL="0" indent="0">
              <a:buNone/>
            </a:pPr>
            <a:r>
              <a:rPr lang="zh-TW" altLang="en-US" sz="4400" dirty="0">
                <a:solidFill>
                  <a:srgbClr val="0070C0"/>
                </a:solidFill>
                <a:latin typeface="標楷體" panose="03000509000000000000" pitchFamily="65" charset="-120"/>
                <a:ea typeface="標楷體" panose="03000509000000000000" pitchFamily="65" charset="-120"/>
              </a:rPr>
              <a:t>學分採認可以抵哪些課？</a:t>
            </a:r>
            <a:endParaRPr lang="en-US" altLang="zh-TW" sz="4400" dirty="0">
              <a:solidFill>
                <a:srgbClr val="0070C0"/>
              </a:solidFill>
              <a:latin typeface="標楷體" panose="03000509000000000000" pitchFamily="65" charset="-120"/>
              <a:ea typeface="標楷體" panose="03000509000000000000" pitchFamily="65" charset="-120"/>
            </a:endParaRPr>
          </a:p>
          <a:p>
            <a:r>
              <a:rPr lang="zh-TW" altLang="en-US" sz="3200">
                <a:latin typeface="標楷體" panose="03000509000000000000" pitchFamily="65" charset="-120"/>
                <a:ea typeface="標楷體" panose="03000509000000000000" pitchFamily="65" charset="-120"/>
              </a:rPr>
              <a:t>請參照對照表</a:t>
            </a:r>
            <a:endParaRPr lang="zh-TW" altLang="en-US" sz="32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944677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文字版面配置區 3">
            <a:extLst>
              <a:ext uri="{FF2B5EF4-FFF2-40B4-BE49-F238E27FC236}">
                <a16:creationId xmlns:a16="http://schemas.microsoft.com/office/drawing/2014/main" id="{91445DAC-996A-44D3-B484-6F79179593A8}"/>
              </a:ext>
            </a:extLst>
          </p:cNvPr>
          <p:cNvSpPr txBox="1">
            <a:spLocks/>
          </p:cNvSpPr>
          <p:nvPr/>
        </p:nvSpPr>
        <p:spPr>
          <a:xfrm>
            <a:off x="3661483" y="302345"/>
            <a:ext cx="8207243" cy="655565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TW" altLang="en-US" sz="4400" dirty="0">
                <a:solidFill>
                  <a:srgbClr val="0070C0"/>
                </a:solidFill>
                <a:latin typeface="標楷體" panose="03000509000000000000" pitchFamily="65" charset="-120"/>
                <a:ea typeface="標楷體" panose="03000509000000000000" pitchFamily="65" charset="-120"/>
              </a:rPr>
              <a:t>系統是幹嘛的？</a:t>
            </a:r>
            <a:endParaRPr lang="en-US" altLang="zh-TW" sz="4400" dirty="0">
              <a:solidFill>
                <a:srgbClr val="0070C0"/>
              </a:solidFill>
              <a:latin typeface="標楷體" panose="03000509000000000000" pitchFamily="65" charset="-120"/>
              <a:ea typeface="標楷體" panose="03000509000000000000" pitchFamily="65" charset="-120"/>
            </a:endParaRPr>
          </a:p>
          <a:p>
            <a:r>
              <a:rPr lang="zh-TW" altLang="en-US" sz="3200" dirty="0">
                <a:latin typeface="標楷體" panose="03000509000000000000" pitchFamily="65" charset="-120"/>
                <a:ea typeface="標楷體" panose="03000509000000000000" pitchFamily="65" charset="-120"/>
              </a:rPr>
              <a:t>填報聯絡資料</a:t>
            </a:r>
            <a:endParaRPr lang="en-US" altLang="zh-TW" sz="3200" dirty="0">
              <a:latin typeface="標楷體" panose="03000509000000000000" pitchFamily="65" charset="-120"/>
              <a:ea typeface="標楷體" panose="03000509000000000000" pitchFamily="65" charset="-120"/>
            </a:endParaRPr>
          </a:p>
          <a:p>
            <a:r>
              <a:rPr lang="zh-TW" altLang="en-US" sz="3200" dirty="0">
                <a:latin typeface="標楷體" panose="03000509000000000000" pitchFamily="65" charset="-120"/>
                <a:ea typeface="標楷體" panose="03000509000000000000" pitchFamily="65" charset="-120"/>
              </a:rPr>
              <a:t>登記語言測驗成績</a:t>
            </a:r>
            <a:endParaRPr lang="en-US" altLang="zh-TW" sz="3200" dirty="0">
              <a:latin typeface="標楷體" panose="03000509000000000000" pitchFamily="65" charset="-120"/>
              <a:ea typeface="標楷體" panose="03000509000000000000" pitchFamily="65" charset="-120"/>
            </a:endParaRPr>
          </a:p>
          <a:p>
            <a:r>
              <a:rPr lang="zh-TW" altLang="en-US" sz="3200" dirty="0">
                <a:latin typeface="標楷體" panose="03000509000000000000" pitchFamily="65" charset="-120"/>
                <a:ea typeface="標楷體" panose="03000509000000000000" pitchFamily="65" charset="-120"/>
              </a:rPr>
              <a:t>登記留學學校</a:t>
            </a:r>
            <a:endParaRPr lang="en-US" altLang="zh-TW" sz="3200" dirty="0">
              <a:latin typeface="標楷體" panose="03000509000000000000" pitchFamily="65" charset="-120"/>
              <a:ea typeface="標楷體" panose="03000509000000000000" pitchFamily="65" charset="-120"/>
            </a:endParaRPr>
          </a:p>
          <a:p>
            <a:r>
              <a:rPr lang="zh-TW" altLang="en-US" sz="3200" dirty="0">
                <a:latin typeface="標楷體" panose="03000509000000000000" pitchFamily="65" charset="-120"/>
                <a:ea typeface="標楷體" panose="03000509000000000000" pitchFamily="65" charset="-120"/>
              </a:rPr>
              <a:t>回報住宿狀況</a:t>
            </a:r>
            <a:endParaRPr lang="en-US" altLang="zh-TW" sz="3200" dirty="0">
              <a:latin typeface="標楷體" panose="03000509000000000000" pitchFamily="65" charset="-120"/>
              <a:ea typeface="標楷體" panose="03000509000000000000" pitchFamily="65" charset="-120"/>
            </a:endParaRPr>
          </a:p>
          <a:p>
            <a:r>
              <a:rPr lang="zh-TW" altLang="en-US" sz="3200" dirty="0">
                <a:latin typeface="標楷體" panose="03000509000000000000" pitchFamily="65" charset="-120"/>
                <a:ea typeface="標楷體" panose="03000509000000000000" pitchFamily="65" charset="-120"/>
              </a:rPr>
              <a:t>回報上學期選課情形</a:t>
            </a:r>
            <a:endParaRPr lang="en-US" altLang="zh-TW" sz="3200" dirty="0">
              <a:latin typeface="標楷體" panose="03000509000000000000" pitchFamily="65" charset="-120"/>
              <a:ea typeface="標楷體" panose="03000509000000000000" pitchFamily="65" charset="-120"/>
            </a:endParaRPr>
          </a:p>
          <a:p>
            <a:r>
              <a:rPr lang="zh-TW" altLang="en-US" sz="3200" dirty="0">
                <a:latin typeface="標楷體" panose="03000509000000000000" pitchFamily="65" charset="-120"/>
                <a:ea typeface="標楷體" panose="03000509000000000000" pitchFamily="65" charset="-120"/>
              </a:rPr>
              <a:t>回報生活、課業適應情形</a:t>
            </a:r>
          </a:p>
          <a:p>
            <a:r>
              <a:rPr lang="zh-TW" altLang="en-US" sz="3200" dirty="0">
                <a:latin typeface="標楷體" panose="03000509000000000000" pitchFamily="65" charset="-120"/>
                <a:ea typeface="標楷體" panose="03000509000000000000" pitchFamily="65" charset="-120"/>
              </a:rPr>
              <a:t>回報寒假計畫</a:t>
            </a:r>
            <a:endParaRPr lang="en-US" altLang="zh-TW" sz="3200" dirty="0">
              <a:latin typeface="標楷體" panose="03000509000000000000" pitchFamily="65" charset="-120"/>
              <a:ea typeface="標楷體" panose="03000509000000000000" pitchFamily="65" charset="-120"/>
            </a:endParaRPr>
          </a:p>
          <a:p>
            <a:r>
              <a:rPr lang="zh-TW" altLang="en-US" sz="3200" dirty="0">
                <a:latin typeface="標楷體" panose="03000509000000000000" pitchFamily="65" charset="-120"/>
                <a:ea typeface="標楷體" panose="03000509000000000000" pitchFamily="65" charset="-120"/>
              </a:rPr>
              <a:t>回報下學期選課情形</a:t>
            </a:r>
            <a:endParaRPr lang="en-US" altLang="zh-TW" sz="3200" dirty="0">
              <a:latin typeface="標楷體" panose="03000509000000000000" pitchFamily="65" charset="-120"/>
              <a:ea typeface="標楷體" panose="03000509000000000000" pitchFamily="65" charset="-120"/>
            </a:endParaRPr>
          </a:p>
          <a:p>
            <a:r>
              <a:rPr lang="zh-TW" altLang="en-US" sz="3200" dirty="0">
                <a:latin typeface="標楷體" panose="03000509000000000000" pitchFamily="65" charset="-120"/>
                <a:ea typeface="標楷體" panose="03000509000000000000" pitchFamily="65" charset="-120"/>
              </a:rPr>
              <a:t>回報返國日期</a:t>
            </a:r>
            <a:endParaRPr lang="en-US" altLang="zh-TW" sz="3200" dirty="0">
              <a:latin typeface="標楷體" panose="03000509000000000000" pitchFamily="65" charset="-120"/>
              <a:ea typeface="標楷體" panose="03000509000000000000" pitchFamily="65" charset="-120"/>
            </a:endParaRPr>
          </a:p>
          <a:p>
            <a:r>
              <a:rPr lang="zh-TW" altLang="en-US" sz="3200" dirty="0">
                <a:latin typeface="標楷體" panose="03000509000000000000" pitchFamily="65" charset="-120"/>
                <a:ea typeface="標楷體" panose="03000509000000000000" pitchFamily="65" charset="-120"/>
              </a:rPr>
              <a:t>繳交留學心得</a:t>
            </a:r>
            <a:endParaRPr lang="en-US" altLang="zh-TW" sz="3200" dirty="0">
              <a:latin typeface="標楷體" panose="03000509000000000000" pitchFamily="65" charset="-120"/>
              <a:ea typeface="標楷體" panose="03000509000000000000" pitchFamily="65" charset="-120"/>
            </a:endParaRPr>
          </a:p>
          <a:p>
            <a:r>
              <a:rPr lang="zh-TW" altLang="en-US" sz="3200" dirty="0">
                <a:latin typeface="標楷體" panose="03000509000000000000" pitchFamily="65" charset="-120"/>
                <a:ea typeface="標楷體" panose="03000509000000000000" pitchFamily="65" charset="-120"/>
              </a:rPr>
              <a:t>境外學分採認</a:t>
            </a:r>
            <a:endParaRPr lang="en-US" altLang="zh-TW" sz="3200" dirty="0">
              <a:latin typeface="標楷體" panose="03000509000000000000" pitchFamily="65" charset="-120"/>
              <a:ea typeface="標楷體" panose="03000509000000000000" pitchFamily="65" charset="-120"/>
            </a:endParaRPr>
          </a:p>
        </p:txBody>
      </p:sp>
      <p:pic>
        <p:nvPicPr>
          <p:cNvPr id="5" name="Picture 14" descr="Close-up of a calculator keypad">
            <a:extLst>
              <a:ext uri="{FF2B5EF4-FFF2-40B4-BE49-F238E27FC236}">
                <a16:creationId xmlns:a16="http://schemas.microsoft.com/office/drawing/2014/main" id="{AB0FFFC6-F90D-AACD-D9C3-61A54F2B46C7}"/>
              </a:ext>
            </a:extLst>
          </p:cNvPr>
          <p:cNvPicPr>
            <a:picLocks noChangeAspect="1"/>
          </p:cNvPicPr>
          <p:nvPr/>
        </p:nvPicPr>
        <p:blipFill rotWithShape="1">
          <a:blip r:embed="rId2"/>
          <a:srcRect l="26413" r="33048" b="-1"/>
          <a:stretch/>
        </p:blipFill>
        <p:spPr>
          <a:xfrm>
            <a:off x="1" y="10"/>
            <a:ext cx="3495229" cy="6857990"/>
          </a:xfrm>
          <a:prstGeom prst="rect">
            <a:avLst/>
          </a:prstGeom>
          <a:effectLst/>
        </p:spPr>
      </p:pic>
      <p:sp>
        <p:nvSpPr>
          <p:cNvPr id="2" name="右大括弧 1">
            <a:extLst>
              <a:ext uri="{FF2B5EF4-FFF2-40B4-BE49-F238E27FC236}">
                <a16:creationId xmlns:a16="http://schemas.microsoft.com/office/drawing/2014/main" id="{BDF2CF95-3738-CE5D-AA21-F57C48F136D5}"/>
              </a:ext>
            </a:extLst>
          </p:cNvPr>
          <p:cNvSpPr/>
          <p:nvPr/>
        </p:nvSpPr>
        <p:spPr>
          <a:xfrm>
            <a:off x="7240992" y="951346"/>
            <a:ext cx="378691" cy="1440872"/>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zh-TW" altLang="en-US">
              <a:ln w="38100">
                <a:solidFill>
                  <a:schemeClr val="tx1"/>
                </a:solidFill>
              </a:ln>
            </a:endParaRPr>
          </a:p>
        </p:txBody>
      </p:sp>
      <p:sp>
        <p:nvSpPr>
          <p:cNvPr id="3" name="右大括弧 2">
            <a:extLst>
              <a:ext uri="{FF2B5EF4-FFF2-40B4-BE49-F238E27FC236}">
                <a16:creationId xmlns:a16="http://schemas.microsoft.com/office/drawing/2014/main" id="{1E367B61-AAD7-917D-0260-98A3914EFF73}"/>
              </a:ext>
            </a:extLst>
          </p:cNvPr>
          <p:cNvSpPr/>
          <p:nvPr/>
        </p:nvSpPr>
        <p:spPr>
          <a:xfrm>
            <a:off x="8152714" y="2447635"/>
            <a:ext cx="378691" cy="2863273"/>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zh-TW" altLang="en-US">
              <a:ln w="38100">
                <a:solidFill>
                  <a:schemeClr val="tx1"/>
                </a:solidFill>
              </a:ln>
            </a:endParaRPr>
          </a:p>
        </p:txBody>
      </p:sp>
      <p:sp>
        <p:nvSpPr>
          <p:cNvPr id="7" name="右大括弧 6">
            <a:extLst>
              <a:ext uri="{FF2B5EF4-FFF2-40B4-BE49-F238E27FC236}">
                <a16:creationId xmlns:a16="http://schemas.microsoft.com/office/drawing/2014/main" id="{0CDAEB1A-FDFD-5C60-4A81-33DE20BB4262}"/>
              </a:ext>
            </a:extLst>
          </p:cNvPr>
          <p:cNvSpPr/>
          <p:nvPr/>
        </p:nvSpPr>
        <p:spPr>
          <a:xfrm>
            <a:off x="6417902" y="5389420"/>
            <a:ext cx="378691" cy="872836"/>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zh-TW" altLang="en-US">
              <a:ln w="38100">
                <a:solidFill>
                  <a:schemeClr val="tx1"/>
                </a:solidFill>
              </a:ln>
            </a:endParaRPr>
          </a:p>
        </p:txBody>
      </p:sp>
      <p:sp>
        <p:nvSpPr>
          <p:cNvPr id="8" name="文字版面配置區 3">
            <a:extLst>
              <a:ext uri="{FF2B5EF4-FFF2-40B4-BE49-F238E27FC236}">
                <a16:creationId xmlns:a16="http://schemas.microsoft.com/office/drawing/2014/main" id="{7A8EF2EF-73D9-7ACC-4DC0-F9F6C7D73DE8}"/>
              </a:ext>
            </a:extLst>
          </p:cNvPr>
          <p:cNvSpPr>
            <a:spLocks noGrp="1"/>
          </p:cNvSpPr>
          <p:nvPr>
            <p:ph type="body" idx="1"/>
          </p:nvPr>
        </p:nvSpPr>
        <p:spPr>
          <a:xfrm>
            <a:off x="7785936" y="1317493"/>
            <a:ext cx="1815685" cy="774544"/>
          </a:xfrm>
        </p:spPr>
        <p:txBody>
          <a:bodyPr>
            <a:normAutofit/>
          </a:bodyPr>
          <a:lstStyle/>
          <a:p>
            <a:pPr marL="0" indent="0">
              <a:buNone/>
            </a:pPr>
            <a:r>
              <a:rPr lang="zh-TW" altLang="en-US" sz="4000" dirty="0">
                <a:solidFill>
                  <a:srgbClr val="0070C0"/>
                </a:solidFill>
                <a:latin typeface="標楷體" panose="03000509000000000000" pitchFamily="65" charset="-120"/>
                <a:ea typeface="標楷體" panose="03000509000000000000" pitchFamily="65" charset="-120"/>
              </a:rPr>
              <a:t>出國前</a:t>
            </a:r>
            <a:endParaRPr lang="zh-TW" altLang="en-US" sz="2600" dirty="0">
              <a:latin typeface="標楷體" panose="03000509000000000000" pitchFamily="65" charset="-120"/>
              <a:ea typeface="標楷體" panose="03000509000000000000" pitchFamily="65" charset="-120"/>
            </a:endParaRPr>
          </a:p>
        </p:txBody>
      </p:sp>
      <p:sp>
        <p:nvSpPr>
          <p:cNvPr id="9" name="文字版面配置區 3">
            <a:extLst>
              <a:ext uri="{FF2B5EF4-FFF2-40B4-BE49-F238E27FC236}">
                <a16:creationId xmlns:a16="http://schemas.microsoft.com/office/drawing/2014/main" id="{7A011D0F-DF99-4333-F7D4-1D299ACCF065}"/>
              </a:ext>
            </a:extLst>
          </p:cNvPr>
          <p:cNvSpPr txBox="1">
            <a:spLocks/>
          </p:cNvSpPr>
          <p:nvPr/>
        </p:nvSpPr>
        <p:spPr>
          <a:xfrm>
            <a:off x="8693778" y="3511130"/>
            <a:ext cx="2417567" cy="7745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zh-TW" altLang="en-US" sz="4000" dirty="0">
                <a:solidFill>
                  <a:srgbClr val="0070C0"/>
                </a:solidFill>
                <a:latin typeface="標楷體" panose="03000509000000000000" pitchFamily="65" charset="-120"/>
                <a:ea typeface="標楷體" panose="03000509000000000000" pitchFamily="65" charset="-120"/>
              </a:rPr>
              <a:t>出國期間</a:t>
            </a:r>
            <a:endParaRPr lang="zh-TW" altLang="en-US" sz="2600" dirty="0">
              <a:latin typeface="標楷體" panose="03000509000000000000" pitchFamily="65" charset="-120"/>
              <a:ea typeface="標楷體" panose="03000509000000000000" pitchFamily="65" charset="-120"/>
            </a:endParaRPr>
          </a:p>
        </p:txBody>
      </p:sp>
      <p:sp>
        <p:nvSpPr>
          <p:cNvPr id="10" name="文字版面配置區 3">
            <a:extLst>
              <a:ext uri="{FF2B5EF4-FFF2-40B4-BE49-F238E27FC236}">
                <a16:creationId xmlns:a16="http://schemas.microsoft.com/office/drawing/2014/main" id="{535533C8-23A8-50F8-938B-531438B68632}"/>
              </a:ext>
            </a:extLst>
          </p:cNvPr>
          <p:cNvSpPr txBox="1">
            <a:spLocks/>
          </p:cNvSpPr>
          <p:nvPr/>
        </p:nvSpPr>
        <p:spPr>
          <a:xfrm>
            <a:off x="6857261" y="5494954"/>
            <a:ext cx="1815685" cy="7745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zh-TW" altLang="en-US" sz="4000" dirty="0">
                <a:solidFill>
                  <a:srgbClr val="0070C0"/>
                </a:solidFill>
                <a:latin typeface="標楷體" panose="03000509000000000000" pitchFamily="65" charset="-120"/>
                <a:ea typeface="標楷體" panose="03000509000000000000" pitchFamily="65" charset="-120"/>
              </a:rPr>
              <a:t>返國後</a:t>
            </a:r>
            <a:endParaRPr lang="zh-TW" altLang="en-US" sz="26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6299696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Close-up of a calculator keypad">
            <a:extLst>
              <a:ext uri="{FF2B5EF4-FFF2-40B4-BE49-F238E27FC236}">
                <a16:creationId xmlns:a16="http://schemas.microsoft.com/office/drawing/2014/main" id="{CF258963-961F-1CB8-7549-3F6B8724E4D2}"/>
              </a:ext>
            </a:extLst>
          </p:cNvPr>
          <p:cNvPicPr>
            <a:picLocks noChangeAspect="1"/>
          </p:cNvPicPr>
          <p:nvPr/>
        </p:nvPicPr>
        <p:blipFill rotWithShape="1">
          <a:blip r:embed="rId2"/>
          <a:srcRect l="26413" r="33048" b="-1"/>
          <a:stretch/>
        </p:blipFill>
        <p:spPr>
          <a:xfrm>
            <a:off x="1" y="10"/>
            <a:ext cx="3495229" cy="6857990"/>
          </a:xfrm>
          <a:prstGeom prst="rect">
            <a:avLst/>
          </a:prstGeom>
          <a:effectLst/>
        </p:spPr>
      </p:pic>
      <p:sp>
        <p:nvSpPr>
          <p:cNvPr id="4" name="文字版面配置區 3">
            <a:extLst>
              <a:ext uri="{FF2B5EF4-FFF2-40B4-BE49-F238E27FC236}">
                <a16:creationId xmlns:a16="http://schemas.microsoft.com/office/drawing/2014/main" id="{141BFB95-7B61-471D-A9F6-0BE164BC4E57}"/>
              </a:ext>
            </a:extLst>
          </p:cNvPr>
          <p:cNvSpPr>
            <a:spLocks noGrp="1"/>
          </p:cNvSpPr>
          <p:nvPr>
            <p:ph type="body" idx="1"/>
          </p:nvPr>
        </p:nvSpPr>
        <p:spPr>
          <a:xfrm>
            <a:off x="3495230" y="391886"/>
            <a:ext cx="4752843" cy="707241"/>
          </a:xfrm>
        </p:spPr>
        <p:txBody>
          <a:bodyPr>
            <a:normAutofit fontScale="92500"/>
          </a:bodyPr>
          <a:lstStyle/>
          <a:p>
            <a:pPr marL="0" indent="0">
              <a:buNone/>
            </a:pPr>
            <a:r>
              <a:rPr lang="zh-TW" altLang="en-US" sz="4800" dirty="0">
                <a:solidFill>
                  <a:srgbClr val="0070C0"/>
                </a:solidFill>
                <a:latin typeface="標楷體" panose="03000509000000000000" pitchFamily="65" charset="-120"/>
                <a:ea typeface="標楷體" panose="03000509000000000000" pitchFamily="65" charset="-120"/>
              </a:rPr>
              <a:t>學分採認申請流程</a:t>
            </a:r>
            <a:endParaRPr lang="en-US" altLang="zh-TW" sz="4800" dirty="0">
              <a:solidFill>
                <a:srgbClr val="0070C0"/>
              </a:solidFill>
              <a:latin typeface="標楷體" panose="03000509000000000000" pitchFamily="65" charset="-120"/>
              <a:ea typeface="標楷體" panose="03000509000000000000" pitchFamily="65" charset="-120"/>
            </a:endParaRPr>
          </a:p>
        </p:txBody>
      </p:sp>
      <p:graphicFrame>
        <p:nvGraphicFramePr>
          <p:cNvPr id="2" name="資料庫圖表 1">
            <a:extLst>
              <a:ext uri="{FF2B5EF4-FFF2-40B4-BE49-F238E27FC236}">
                <a16:creationId xmlns:a16="http://schemas.microsoft.com/office/drawing/2014/main" id="{F84701C0-06A4-47DE-9175-9506B6D651D1}"/>
              </a:ext>
            </a:extLst>
          </p:cNvPr>
          <p:cNvGraphicFramePr/>
          <p:nvPr>
            <p:extLst>
              <p:ext uri="{D42A27DB-BD31-4B8C-83A1-F6EECF244321}">
                <p14:modId xmlns:p14="http://schemas.microsoft.com/office/powerpoint/2010/main" val="199368222"/>
              </p:ext>
            </p:extLst>
          </p:nvPr>
        </p:nvGraphicFramePr>
        <p:xfrm>
          <a:off x="3670720" y="1099127"/>
          <a:ext cx="8253424" cy="13854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資料庫圖表 5">
            <a:extLst>
              <a:ext uri="{FF2B5EF4-FFF2-40B4-BE49-F238E27FC236}">
                <a16:creationId xmlns:a16="http://schemas.microsoft.com/office/drawing/2014/main" id="{9F409D5E-C828-47CA-B666-6484E6782D2B}"/>
              </a:ext>
            </a:extLst>
          </p:cNvPr>
          <p:cNvGraphicFramePr/>
          <p:nvPr>
            <p:extLst>
              <p:ext uri="{D42A27DB-BD31-4B8C-83A1-F6EECF244321}">
                <p14:modId xmlns:p14="http://schemas.microsoft.com/office/powerpoint/2010/main" val="2375095590"/>
              </p:ext>
            </p:extLst>
          </p:nvPr>
        </p:nvGraphicFramePr>
        <p:xfrm>
          <a:off x="7954331" y="2758621"/>
          <a:ext cx="1585011" cy="138545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箭號: 向下 2">
            <a:extLst>
              <a:ext uri="{FF2B5EF4-FFF2-40B4-BE49-F238E27FC236}">
                <a16:creationId xmlns:a16="http://schemas.microsoft.com/office/drawing/2014/main" id="{92BE6FBB-CDD1-4702-B159-10AB0E530F7F}"/>
              </a:ext>
            </a:extLst>
          </p:cNvPr>
          <p:cNvSpPr/>
          <p:nvPr/>
        </p:nvSpPr>
        <p:spPr>
          <a:xfrm>
            <a:off x="8559861" y="2383401"/>
            <a:ext cx="284201" cy="42319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標楷體" panose="03000509000000000000" pitchFamily="65" charset="-120"/>
              <a:ea typeface="標楷體" panose="03000509000000000000" pitchFamily="65" charset="-120"/>
            </a:endParaRPr>
          </a:p>
        </p:txBody>
      </p:sp>
      <p:graphicFrame>
        <p:nvGraphicFramePr>
          <p:cNvPr id="8" name="資料庫圖表 7">
            <a:extLst>
              <a:ext uri="{FF2B5EF4-FFF2-40B4-BE49-F238E27FC236}">
                <a16:creationId xmlns:a16="http://schemas.microsoft.com/office/drawing/2014/main" id="{6D05AF80-2959-4421-8E9D-612274E75BB5}"/>
              </a:ext>
            </a:extLst>
          </p:cNvPr>
          <p:cNvGraphicFramePr/>
          <p:nvPr>
            <p:extLst>
              <p:ext uri="{D42A27DB-BD31-4B8C-83A1-F6EECF244321}">
                <p14:modId xmlns:p14="http://schemas.microsoft.com/office/powerpoint/2010/main" val="3154955063"/>
              </p:ext>
            </p:extLst>
          </p:nvPr>
        </p:nvGraphicFramePr>
        <p:xfrm>
          <a:off x="3830049" y="5014576"/>
          <a:ext cx="6080569" cy="1843424"/>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9" name="文字版面配置區 3">
            <a:extLst>
              <a:ext uri="{FF2B5EF4-FFF2-40B4-BE49-F238E27FC236}">
                <a16:creationId xmlns:a16="http://schemas.microsoft.com/office/drawing/2014/main" id="{6DB97850-8A07-4BF8-B01A-093179B0A256}"/>
              </a:ext>
            </a:extLst>
          </p:cNvPr>
          <p:cNvSpPr txBox="1">
            <a:spLocks/>
          </p:cNvSpPr>
          <p:nvPr/>
        </p:nvSpPr>
        <p:spPr>
          <a:xfrm>
            <a:off x="3564502" y="4204634"/>
            <a:ext cx="4683571" cy="707241"/>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zh-TW" altLang="en-US" sz="4800" dirty="0">
                <a:solidFill>
                  <a:srgbClr val="0070C0"/>
                </a:solidFill>
                <a:latin typeface="標楷體" panose="03000509000000000000" pitchFamily="65" charset="-120"/>
                <a:ea typeface="標楷體" panose="03000509000000000000" pitchFamily="65" charset="-120"/>
              </a:rPr>
              <a:t>放棄學分採認申請</a:t>
            </a:r>
            <a:endParaRPr lang="en-US" altLang="zh-TW" sz="4800" dirty="0">
              <a:solidFill>
                <a:srgbClr val="0070C0"/>
              </a:solidFill>
              <a:latin typeface="標楷體" panose="03000509000000000000" pitchFamily="65" charset="-120"/>
              <a:ea typeface="標楷體" panose="03000509000000000000" pitchFamily="65" charset="-120"/>
            </a:endParaRPr>
          </a:p>
        </p:txBody>
      </p:sp>
      <p:sp>
        <p:nvSpPr>
          <p:cNvPr id="5" name="文字版面配置區 3">
            <a:extLst>
              <a:ext uri="{FF2B5EF4-FFF2-40B4-BE49-F238E27FC236}">
                <a16:creationId xmlns:a16="http://schemas.microsoft.com/office/drawing/2014/main" id="{A4ADA48B-0D22-CE35-5AB5-D79A4C0CD072}"/>
              </a:ext>
            </a:extLst>
          </p:cNvPr>
          <p:cNvSpPr txBox="1">
            <a:spLocks/>
          </p:cNvSpPr>
          <p:nvPr/>
        </p:nvSpPr>
        <p:spPr>
          <a:xfrm>
            <a:off x="7707505" y="2437982"/>
            <a:ext cx="903697" cy="348348"/>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zh-TW" altLang="en-US" sz="2600" dirty="0">
                <a:solidFill>
                  <a:srgbClr val="FF0000"/>
                </a:solidFill>
                <a:latin typeface="標楷體" panose="03000509000000000000" pitchFamily="65" charset="-120"/>
                <a:ea typeface="標楷體" panose="03000509000000000000" pitchFamily="65" charset="-120"/>
              </a:rPr>
              <a:t>不通過</a:t>
            </a:r>
          </a:p>
        </p:txBody>
      </p:sp>
      <p:sp>
        <p:nvSpPr>
          <p:cNvPr id="7" name="文字版面配置區 3">
            <a:extLst>
              <a:ext uri="{FF2B5EF4-FFF2-40B4-BE49-F238E27FC236}">
                <a16:creationId xmlns:a16="http://schemas.microsoft.com/office/drawing/2014/main" id="{D1B02A32-4F70-41B4-9C3D-39DBE4E246C0}"/>
              </a:ext>
            </a:extLst>
          </p:cNvPr>
          <p:cNvSpPr txBox="1">
            <a:spLocks/>
          </p:cNvSpPr>
          <p:nvPr/>
        </p:nvSpPr>
        <p:spPr>
          <a:xfrm>
            <a:off x="9412587" y="1246909"/>
            <a:ext cx="793595" cy="348348"/>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zh-TW" altLang="en-US" sz="2600" dirty="0">
                <a:solidFill>
                  <a:srgbClr val="FF0000"/>
                </a:solidFill>
                <a:latin typeface="標楷體" panose="03000509000000000000" pitchFamily="65" charset="-120"/>
                <a:ea typeface="標楷體" panose="03000509000000000000" pitchFamily="65" charset="-120"/>
              </a:rPr>
              <a:t>通過</a:t>
            </a:r>
          </a:p>
        </p:txBody>
      </p:sp>
      <p:sp>
        <p:nvSpPr>
          <p:cNvPr id="10" name="箭號: 向下 9">
            <a:extLst>
              <a:ext uri="{FF2B5EF4-FFF2-40B4-BE49-F238E27FC236}">
                <a16:creationId xmlns:a16="http://schemas.microsoft.com/office/drawing/2014/main" id="{2366435D-92D9-F919-ADCF-F469BAC6EAAF}"/>
              </a:ext>
            </a:extLst>
          </p:cNvPr>
          <p:cNvSpPr/>
          <p:nvPr/>
        </p:nvSpPr>
        <p:spPr>
          <a:xfrm rot="8107693">
            <a:off x="7019043" y="2104123"/>
            <a:ext cx="396279" cy="1691591"/>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42500606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E24778-8541-8D15-FF97-7C09091312ED}"/>
            </a:ext>
          </a:extLst>
        </p:cNvPr>
        <p:cNvGrpSpPr/>
        <p:nvPr/>
      </p:nvGrpSpPr>
      <p:grpSpPr>
        <a:xfrm>
          <a:off x="0" y="0"/>
          <a:ext cx="0" cy="0"/>
          <a:chOff x="0" y="0"/>
          <a:chExt cx="0" cy="0"/>
        </a:xfrm>
      </p:grpSpPr>
      <p:pic>
        <p:nvPicPr>
          <p:cNvPr id="15" name="Picture 14" descr="Close-up of a calculator keypad">
            <a:extLst>
              <a:ext uri="{FF2B5EF4-FFF2-40B4-BE49-F238E27FC236}">
                <a16:creationId xmlns:a16="http://schemas.microsoft.com/office/drawing/2014/main" id="{0FC59FFB-6AEA-56FC-F2AA-CC8AE90BBA06}"/>
              </a:ext>
            </a:extLst>
          </p:cNvPr>
          <p:cNvPicPr>
            <a:picLocks noChangeAspect="1"/>
          </p:cNvPicPr>
          <p:nvPr/>
        </p:nvPicPr>
        <p:blipFill rotWithShape="1">
          <a:blip r:embed="rId2"/>
          <a:srcRect l="26413" r="33048" b="-1"/>
          <a:stretch/>
        </p:blipFill>
        <p:spPr>
          <a:xfrm>
            <a:off x="1" y="10"/>
            <a:ext cx="3495229" cy="6857990"/>
          </a:xfrm>
          <a:prstGeom prst="rect">
            <a:avLst/>
          </a:prstGeom>
          <a:effectLst/>
        </p:spPr>
      </p:pic>
      <p:sp>
        <p:nvSpPr>
          <p:cNvPr id="10" name="文字版面配置區 3">
            <a:extLst>
              <a:ext uri="{FF2B5EF4-FFF2-40B4-BE49-F238E27FC236}">
                <a16:creationId xmlns:a16="http://schemas.microsoft.com/office/drawing/2014/main" id="{1D7160FC-0165-5F66-782B-B399CDE4A0BB}"/>
              </a:ext>
            </a:extLst>
          </p:cNvPr>
          <p:cNvSpPr>
            <a:spLocks noGrp="1"/>
          </p:cNvSpPr>
          <p:nvPr>
            <p:ph type="body" idx="1"/>
          </p:nvPr>
        </p:nvSpPr>
        <p:spPr>
          <a:xfrm>
            <a:off x="3495230" y="0"/>
            <a:ext cx="8696769" cy="1505527"/>
          </a:xfrm>
        </p:spPr>
        <p:txBody>
          <a:bodyPr>
            <a:normAutofit/>
          </a:bodyPr>
          <a:lstStyle/>
          <a:p>
            <a:pPr marL="0" indent="0">
              <a:buNone/>
            </a:pPr>
            <a:r>
              <a:rPr lang="zh-TW" altLang="en-US" sz="4000" dirty="0">
                <a:solidFill>
                  <a:srgbClr val="0070C0"/>
                </a:solidFill>
                <a:latin typeface="標楷體" panose="03000509000000000000" pitchFamily="65" charset="-120"/>
                <a:ea typeface="標楷體" panose="03000509000000000000" pitchFamily="65" charset="-120"/>
              </a:rPr>
              <a:t>注意！</a:t>
            </a:r>
            <a:endParaRPr lang="en-US" altLang="zh-TW" sz="4000" dirty="0">
              <a:solidFill>
                <a:srgbClr val="0070C0"/>
              </a:solidFill>
              <a:latin typeface="標楷體" panose="03000509000000000000" pitchFamily="65" charset="-120"/>
              <a:ea typeface="標楷體" panose="03000509000000000000" pitchFamily="65" charset="-120"/>
            </a:endParaRPr>
          </a:p>
          <a:p>
            <a:r>
              <a:rPr lang="zh-TW" altLang="en-US" sz="2600" dirty="0">
                <a:latin typeface="標楷體" panose="03000509000000000000" pitchFamily="65" charset="-120"/>
                <a:ea typeface="標楷體" panose="03000509000000000000" pitchFamily="65" charset="-120"/>
              </a:rPr>
              <a:t>是否「全英授課」務必填寫</a:t>
            </a:r>
            <a:r>
              <a:rPr lang="zh-TW" altLang="en-US" sz="2600" dirty="0">
                <a:solidFill>
                  <a:srgbClr val="FF0000"/>
                </a:solidFill>
                <a:latin typeface="標楷體" panose="03000509000000000000" pitchFamily="65" charset="-120"/>
                <a:ea typeface="標楷體" panose="03000509000000000000" pitchFamily="65" charset="-120"/>
              </a:rPr>
              <a:t>「是」</a:t>
            </a:r>
            <a:r>
              <a:rPr lang="zh-TW" altLang="en-US" sz="2600" dirty="0">
                <a:latin typeface="標楷體" panose="03000509000000000000" pitchFamily="65" charset="-120"/>
                <a:ea typeface="標楷體" panose="03000509000000000000" pitchFamily="65" charset="-120"/>
              </a:rPr>
              <a:t>，若因個人疏失導致填寫錯誤，請自行負責</a:t>
            </a:r>
          </a:p>
        </p:txBody>
      </p:sp>
      <p:grpSp>
        <p:nvGrpSpPr>
          <p:cNvPr id="12" name="群組 11">
            <a:extLst>
              <a:ext uri="{FF2B5EF4-FFF2-40B4-BE49-F238E27FC236}">
                <a16:creationId xmlns:a16="http://schemas.microsoft.com/office/drawing/2014/main" id="{A6307F4B-0779-9D88-BD20-0ECA3DAE0878}"/>
              </a:ext>
            </a:extLst>
          </p:cNvPr>
          <p:cNvGrpSpPr/>
          <p:nvPr/>
        </p:nvGrpSpPr>
        <p:grpSpPr>
          <a:xfrm>
            <a:off x="3833090" y="1517071"/>
            <a:ext cx="8133065" cy="5253183"/>
            <a:chOff x="3833090" y="1517071"/>
            <a:chExt cx="8133065" cy="5253183"/>
          </a:xfrm>
        </p:grpSpPr>
        <p:pic>
          <p:nvPicPr>
            <p:cNvPr id="3" name="圖片 2">
              <a:extLst>
                <a:ext uri="{FF2B5EF4-FFF2-40B4-BE49-F238E27FC236}">
                  <a16:creationId xmlns:a16="http://schemas.microsoft.com/office/drawing/2014/main" id="{F07006F2-2DF1-E30B-26AC-E174EEF79C01}"/>
                </a:ext>
              </a:extLst>
            </p:cNvPr>
            <p:cNvPicPr>
              <a:picLocks noChangeAspect="1"/>
            </p:cNvPicPr>
            <p:nvPr/>
          </p:nvPicPr>
          <p:blipFill>
            <a:blip r:embed="rId3"/>
            <a:stretch>
              <a:fillRect/>
            </a:stretch>
          </p:blipFill>
          <p:spPr>
            <a:xfrm>
              <a:off x="3833090" y="1517071"/>
              <a:ext cx="8133065" cy="5253183"/>
            </a:xfrm>
            <a:prstGeom prst="rect">
              <a:avLst/>
            </a:prstGeom>
          </p:spPr>
        </p:pic>
        <p:sp>
          <p:nvSpPr>
            <p:cNvPr id="4" name="矩形 3">
              <a:extLst>
                <a:ext uri="{FF2B5EF4-FFF2-40B4-BE49-F238E27FC236}">
                  <a16:creationId xmlns:a16="http://schemas.microsoft.com/office/drawing/2014/main" id="{981EF98E-1C8B-AF38-BAF6-19D8EFD2A4B1}"/>
                </a:ext>
              </a:extLst>
            </p:cNvPr>
            <p:cNvSpPr/>
            <p:nvPr/>
          </p:nvSpPr>
          <p:spPr>
            <a:xfrm>
              <a:off x="6945745" y="2586182"/>
              <a:ext cx="193964" cy="230909"/>
            </a:xfrm>
            <a:prstGeom prst="rect">
              <a:avLst/>
            </a:prstGeom>
            <a:solidFill>
              <a:srgbClr val="E2EFDA"/>
            </a:solidFill>
            <a:ln>
              <a:solidFill>
                <a:srgbClr val="E2EFD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矩形 4">
              <a:extLst>
                <a:ext uri="{FF2B5EF4-FFF2-40B4-BE49-F238E27FC236}">
                  <a16:creationId xmlns:a16="http://schemas.microsoft.com/office/drawing/2014/main" id="{B064D464-5463-7CCB-64ED-B00A4E9F94B7}"/>
                </a:ext>
              </a:extLst>
            </p:cNvPr>
            <p:cNvSpPr/>
            <p:nvPr/>
          </p:nvSpPr>
          <p:spPr>
            <a:xfrm>
              <a:off x="6945745" y="3290454"/>
              <a:ext cx="193964" cy="230909"/>
            </a:xfrm>
            <a:prstGeom prst="rect">
              <a:avLst/>
            </a:prstGeom>
            <a:solidFill>
              <a:srgbClr val="E2EFDA"/>
            </a:solidFill>
            <a:ln>
              <a:solidFill>
                <a:srgbClr val="E2EFD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5">
              <a:extLst>
                <a:ext uri="{FF2B5EF4-FFF2-40B4-BE49-F238E27FC236}">
                  <a16:creationId xmlns:a16="http://schemas.microsoft.com/office/drawing/2014/main" id="{B5BF872F-A0EF-CB59-6C6B-6D6FA9AFDFBA}"/>
                </a:ext>
              </a:extLst>
            </p:cNvPr>
            <p:cNvSpPr/>
            <p:nvPr/>
          </p:nvSpPr>
          <p:spPr>
            <a:xfrm>
              <a:off x="6945745" y="3835400"/>
              <a:ext cx="193964" cy="230909"/>
            </a:xfrm>
            <a:prstGeom prst="rect">
              <a:avLst/>
            </a:prstGeom>
            <a:solidFill>
              <a:srgbClr val="E2EFDA"/>
            </a:solidFill>
            <a:ln>
              <a:solidFill>
                <a:srgbClr val="E2EFD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a:extLst>
                <a:ext uri="{FF2B5EF4-FFF2-40B4-BE49-F238E27FC236}">
                  <a16:creationId xmlns:a16="http://schemas.microsoft.com/office/drawing/2014/main" id="{963E7F02-B347-B43F-0491-29B9CFB611B3}"/>
                </a:ext>
              </a:extLst>
            </p:cNvPr>
            <p:cNvSpPr/>
            <p:nvPr/>
          </p:nvSpPr>
          <p:spPr>
            <a:xfrm>
              <a:off x="6945745" y="4424218"/>
              <a:ext cx="193964" cy="230909"/>
            </a:xfrm>
            <a:prstGeom prst="rect">
              <a:avLst/>
            </a:prstGeom>
            <a:solidFill>
              <a:srgbClr val="E2EFDA"/>
            </a:solidFill>
            <a:ln>
              <a:solidFill>
                <a:srgbClr val="E2EFD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a:extLst>
                <a:ext uri="{FF2B5EF4-FFF2-40B4-BE49-F238E27FC236}">
                  <a16:creationId xmlns:a16="http://schemas.microsoft.com/office/drawing/2014/main" id="{677ECF9E-6C47-1355-834F-E4F3A86E1625}"/>
                </a:ext>
              </a:extLst>
            </p:cNvPr>
            <p:cNvSpPr/>
            <p:nvPr/>
          </p:nvSpPr>
          <p:spPr>
            <a:xfrm>
              <a:off x="6945745" y="5008418"/>
              <a:ext cx="193964" cy="230909"/>
            </a:xfrm>
            <a:prstGeom prst="rect">
              <a:avLst/>
            </a:prstGeom>
            <a:solidFill>
              <a:srgbClr val="E2EFDA"/>
            </a:solidFill>
            <a:ln>
              <a:solidFill>
                <a:srgbClr val="E2EFD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a:extLst>
                <a:ext uri="{FF2B5EF4-FFF2-40B4-BE49-F238E27FC236}">
                  <a16:creationId xmlns:a16="http://schemas.microsoft.com/office/drawing/2014/main" id="{E4E963A2-A0E0-1F97-A12F-3D6C17A8BCDB}"/>
                </a:ext>
              </a:extLst>
            </p:cNvPr>
            <p:cNvSpPr/>
            <p:nvPr/>
          </p:nvSpPr>
          <p:spPr>
            <a:xfrm>
              <a:off x="6945745" y="5599544"/>
              <a:ext cx="193964" cy="230909"/>
            </a:xfrm>
            <a:prstGeom prst="rect">
              <a:avLst/>
            </a:prstGeom>
            <a:solidFill>
              <a:srgbClr val="E2EFDA"/>
            </a:solidFill>
            <a:ln>
              <a:solidFill>
                <a:srgbClr val="E2EFD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10">
              <a:extLst>
                <a:ext uri="{FF2B5EF4-FFF2-40B4-BE49-F238E27FC236}">
                  <a16:creationId xmlns:a16="http://schemas.microsoft.com/office/drawing/2014/main" id="{9FEDB1E6-B287-F195-A48C-756E64BB510C}"/>
                </a:ext>
              </a:extLst>
            </p:cNvPr>
            <p:cNvSpPr/>
            <p:nvPr/>
          </p:nvSpPr>
          <p:spPr>
            <a:xfrm>
              <a:off x="6945745" y="6184899"/>
              <a:ext cx="193964" cy="230909"/>
            </a:xfrm>
            <a:prstGeom prst="rect">
              <a:avLst/>
            </a:prstGeom>
            <a:solidFill>
              <a:srgbClr val="E2EFDA"/>
            </a:solidFill>
            <a:ln>
              <a:solidFill>
                <a:srgbClr val="E2EFD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6" name="群組 15">
            <a:extLst>
              <a:ext uri="{FF2B5EF4-FFF2-40B4-BE49-F238E27FC236}">
                <a16:creationId xmlns:a16="http://schemas.microsoft.com/office/drawing/2014/main" id="{19FBB8DA-B6BD-BA94-AF59-0A1A187E7B13}"/>
              </a:ext>
            </a:extLst>
          </p:cNvPr>
          <p:cNvGrpSpPr/>
          <p:nvPr/>
        </p:nvGrpSpPr>
        <p:grpSpPr>
          <a:xfrm>
            <a:off x="7042727" y="2538324"/>
            <a:ext cx="2646218" cy="497572"/>
            <a:chOff x="8269696" y="1839471"/>
            <a:chExt cx="3294231" cy="1199100"/>
          </a:xfrm>
        </p:grpSpPr>
        <p:sp>
          <p:nvSpPr>
            <p:cNvPr id="17" name="語音泡泡: 矩形 16">
              <a:extLst>
                <a:ext uri="{FF2B5EF4-FFF2-40B4-BE49-F238E27FC236}">
                  <a16:creationId xmlns:a16="http://schemas.microsoft.com/office/drawing/2014/main" id="{96021A5E-1D7A-ABD4-AFA4-2981C7143FE8}"/>
                </a:ext>
              </a:extLst>
            </p:cNvPr>
            <p:cNvSpPr/>
            <p:nvPr/>
          </p:nvSpPr>
          <p:spPr>
            <a:xfrm rot="5400000">
              <a:off x="9318041" y="791127"/>
              <a:ext cx="1197541" cy="3294230"/>
            </a:xfrm>
            <a:prstGeom prst="wedgeRectCallout">
              <a:avLst/>
            </a:prstGeom>
            <a:solidFill>
              <a:schemeClr val="bg1"/>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ln w="38100">
                  <a:solidFill>
                    <a:srgbClr val="FF0000"/>
                  </a:solidFill>
                </a:ln>
                <a:noFill/>
              </a:endParaRPr>
            </a:p>
          </p:txBody>
        </p:sp>
        <p:sp>
          <p:nvSpPr>
            <p:cNvPr id="18" name="文字版面配置區 3">
              <a:extLst>
                <a:ext uri="{FF2B5EF4-FFF2-40B4-BE49-F238E27FC236}">
                  <a16:creationId xmlns:a16="http://schemas.microsoft.com/office/drawing/2014/main" id="{9C9A863F-F560-0071-E4FF-B7F7A2C119E4}"/>
                </a:ext>
              </a:extLst>
            </p:cNvPr>
            <p:cNvSpPr txBox="1">
              <a:spLocks/>
            </p:cNvSpPr>
            <p:nvPr/>
          </p:nvSpPr>
          <p:spPr>
            <a:xfrm>
              <a:off x="8269696" y="1869560"/>
              <a:ext cx="3218870" cy="116901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zh-TW" altLang="en-US" sz="2500" dirty="0">
                  <a:latin typeface="標楷體" panose="03000509000000000000" pitchFamily="65" charset="-120"/>
                  <a:ea typeface="標楷體" panose="03000509000000000000" pitchFamily="65" charset="-120"/>
                </a:rPr>
                <a:t>填寫務必選「是」</a:t>
              </a:r>
              <a:endParaRPr lang="en-US" altLang="zh-TW" sz="2500" dirty="0">
                <a:latin typeface="標楷體" panose="03000509000000000000" pitchFamily="65" charset="-120"/>
                <a:ea typeface="標楷體" panose="03000509000000000000" pitchFamily="65" charset="-120"/>
              </a:endParaRPr>
            </a:p>
          </p:txBody>
        </p:sp>
      </p:grpSp>
      <p:grpSp>
        <p:nvGrpSpPr>
          <p:cNvPr id="19" name="群組 18">
            <a:extLst>
              <a:ext uri="{FF2B5EF4-FFF2-40B4-BE49-F238E27FC236}">
                <a16:creationId xmlns:a16="http://schemas.microsoft.com/office/drawing/2014/main" id="{C6993E90-61AE-CB52-E0C5-16A64A41F2EC}"/>
              </a:ext>
            </a:extLst>
          </p:cNvPr>
          <p:cNvGrpSpPr/>
          <p:nvPr/>
        </p:nvGrpSpPr>
        <p:grpSpPr>
          <a:xfrm rot="10800000">
            <a:off x="225846" y="5240434"/>
            <a:ext cx="2804417" cy="850871"/>
            <a:chOff x="8269697" y="1839471"/>
            <a:chExt cx="3294230" cy="1197541"/>
          </a:xfrm>
        </p:grpSpPr>
        <p:sp>
          <p:nvSpPr>
            <p:cNvPr id="20" name="語音泡泡: 矩形 19">
              <a:extLst>
                <a:ext uri="{FF2B5EF4-FFF2-40B4-BE49-F238E27FC236}">
                  <a16:creationId xmlns:a16="http://schemas.microsoft.com/office/drawing/2014/main" id="{E45BCF70-97E1-0A1D-DC25-AF1AE377FB7D}"/>
                </a:ext>
              </a:extLst>
            </p:cNvPr>
            <p:cNvSpPr/>
            <p:nvPr/>
          </p:nvSpPr>
          <p:spPr>
            <a:xfrm rot="5400000">
              <a:off x="9318041" y="791127"/>
              <a:ext cx="1197541" cy="3294230"/>
            </a:xfrm>
            <a:prstGeom prst="wedgeRectCallout">
              <a:avLst/>
            </a:prstGeom>
            <a:solidFill>
              <a:schemeClr val="bg1"/>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ln w="38100">
                  <a:solidFill>
                    <a:srgbClr val="FF0000"/>
                  </a:solidFill>
                </a:ln>
                <a:noFill/>
              </a:endParaRPr>
            </a:p>
          </p:txBody>
        </p:sp>
        <p:sp>
          <p:nvSpPr>
            <p:cNvPr id="21" name="文字版面配置區 3">
              <a:extLst>
                <a:ext uri="{FF2B5EF4-FFF2-40B4-BE49-F238E27FC236}">
                  <a16:creationId xmlns:a16="http://schemas.microsoft.com/office/drawing/2014/main" id="{BF67C8D7-886D-3E75-BE68-3CA61419D899}"/>
                </a:ext>
              </a:extLst>
            </p:cNvPr>
            <p:cNvSpPr txBox="1">
              <a:spLocks/>
            </p:cNvSpPr>
            <p:nvPr/>
          </p:nvSpPr>
          <p:spPr>
            <a:xfrm rot="10800000">
              <a:off x="8313092" y="1843561"/>
              <a:ext cx="3218870" cy="116901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zh-TW" altLang="en-US" sz="2500" dirty="0">
                  <a:latin typeface="標楷體" panose="03000509000000000000" pitchFamily="65" charset="-120"/>
                  <a:ea typeface="標楷體" panose="03000509000000000000" pitchFamily="65" charset="-120"/>
                </a:rPr>
                <a:t>海外實習可抵</a:t>
              </a:r>
              <a:r>
                <a:rPr lang="en-US" altLang="zh-TW" sz="2500" dirty="0">
                  <a:latin typeface="標楷體" panose="03000509000000000000" pitchFamily="65" charset="-120"/>
                  <a:ea typeface="標楷體" panose="03000509000000000000" pitchFamily="65" charset="-120"/>
                </a:rPr>
                <a:t>3</a:t>
              </a:r>
              <a:r>
                <a:rPr lang="zh-TW" altLang="en-US" sz="2500" dirty="0">
                  <a:latin typeface="標楷體" panose="03000509000000000000" pitchFamily="65" charset="-120"/>
                  <a:ea typeface="標楷體" panose="03000509000000000000" pitchFamily="65" charset="-120"/>
                </a:rPr>
                <a:t>科</a:t>
              </a:r>
              <a:r>
                <a:rPr lang="en-US" altLang="zh-TW" sz="2500" dirty="0">
                  <a:latin typeface="標楷體" panose="03000509000000000000" pitchFamily="65" charset="-120"/>
                  <a:ea typeface="標楷體" panose="03000509000000000000" pitchFamily="65" charset="-120"/>
                </a:rPr>
                <a:t>3</a:t>
              </a:r>
              <a:r>
                <a:rPr lang="zh-TW" altLang="en-US" sz="2500" dirty="0">
                  <a:latin typeface="標楷體" panose="03000509000000000000" pitchFamily="65" charset="-120"/>
                  <a:ea typeface="標楷體" panose="03000509000000000000" pitchFamily="65" charset="-120"/>
                </a:rPr>
                <a:t>學分的課程</a:t>
              </a:r>
              <a:endParaRPr lang="en-US" altLang="zh-TW" sz="2500" dirty="0">
                <a:latin typeface="標楷體" panose="03000509000000000000" pitchFamily="65" charset="-120"/>
                <a:ea typeface="標楷體" panose="03000509000000000000" pitchFamily="65" charset="-120"/>
              </a:endParaRPr>
            </a:p>
          </p:txBody>
        </p:sp>
      </p:grpSp>
      <p:sp>
        <p:nvSpPr>
          <p:cNvPr id="22" name="矩形: 圓角 21">
            <a:extLst>
              <a:ext uri="{FF2B5EF4-FFF2-40B4-BE49-F238E27FC236}">
                <a16:creationId xmlns:a16="http://schemas.microsoft.com/office/drawing/2014/main" id="{574EE8EE-709E-46CA-EF0C-16994E099623}"/>
              </a:ext>
            </a:extLst>
          </p:cNvPr>
          <p:cNvSpPr/>
          <p:nvPr/>
        </p:nvSpPr>
        <p:spPr>
          <a:xfrm>
            <a:off x="6225309" y="2516601"/>
            <a:ext cx="382576" cy="383617"/>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右大括弧 22">
            <a:extLst>
              <a:ext uri="{FF2B5EF4-FFF2-40B4-BE49-F238E27FC236}">
                <a16:creationId xmlns:a16="http://schemas.microsoft.com/office/drawing/2014/main" id="{01B054BD-44A4-1CA8-A03A-705E37597C03}"/>
              </a:ext>
            </a:extLst>
          </p:cNvPr>
          <p:cNvSpPr/>
          <p:nvPr/>
        </p:nvSpPr>
        <p:spPr>
          <a:xfrm rot="10800000">
            <a:off x="3507249" y="5110017"/>
            <a:ext cx="378691" cy="1440872"/>
          </a:xfrm>
          <a:prstGeom prst="rightBrace">
            <a:avLst/>
          </a:prstGeom>
          <a:ln w="28575">
            <a:solidFill>
              <a:srgbClr val="FF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zh-TW" altLang="en-US">
              <a:ln w="38100">
                <a:solidFill>
                  <a:schemeClr val="tx1"/>
                </a:solidFill>
              </a:ln>
            </a:endParaRPr>
          </a:p>
        </p:txBody>
      </p:sp>
      <p:sp>
        <p:nvSpPr>
          <p:cNvPr id="24" name="矩形: 圓角 23">
            <a:extLst>
              <a:ext uri="{FF2B5EF4-FFF2-40B4-BE49-F238E27FC236}">
                <a16:creationId xmlns:a16="http://schemas.microsoft.com/office/drawing/2014/main" id="{124033D3-AF15-81F8-D891-B6E2E5B8AF23}"/>
              </a:ext>
            </a:extLst>
          </p:cNvPr>
          <p:cNvSpPr/>
          <p:nvPr/>
        </p:nvSpPr>
        <p:spPr>
          <a:xfrm>
            <a:off x="7983259" y="4347863"/>
            <a:ext cx="486486" cy="891464"/>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25" name="群組 24">
            <a:extLst>
              <a:ext uri="{FF2B5EF4-FFF2-40B4-BE49-F238E27FC236}">
                <a16:creationId xmlns:a16="http://schemas.microsoft.com/office/drawing/2014/main" id="{2FED824C-3D9F-EB1E-531E-166DB8F5D09B}"/>
              </a:ext>
            </a:extLst>
          </p:cNvPr>
          <p:cNvGrpSpPr/>
          <p:nvPr/>
        </p:nvGrpSpPr>
        <p:grpSpPr>
          <a:xfrm>
            <a:off x="8929255" y="4143662"/>
            <a:ext cx="2646218" cy="1208565"/>
            <a:chOff x="8269696" y="1839471"/>
            <a:chExt cx="3294231" cy="1199100"/>
          </a:xfrm>
        </p:grpSpPr>
        <p:sp>
          <p:nvSpPr>
            <p:cNvPr id="26" name="語音泡泡: 矩形 25">
              <a:extLst>
                <a:ext uri="{FF2B5EF4-FFF2-40B4-BE49-F238E27FC236}">
                  <a16:creationId xmlns:a16="http://schemas.microsoft.com/office/drawing/2014/main" id="{62D9AA6B-E021-6767-BFCD-64A36638F7A6}"/>
                </a:ext>
              </a:extLst>
            </p:cNvPr>
            <p:cNvSpPr/>
            <p:nvPr/>
          </p:nvSpPr>
          <p:spPr>
            <a:xfrm rot="5400000">
              <a:off x="9318041" y="791127"/>
              <a:ext cx="1197541" cy="3294230"/>
            </a:xfrm>
            <a:prstGeom prst="wedgeRectCallout">
              <a:avLst/>
            </a:prstGeom>
            <a:solidFill>
              <a:schemeClr val="bg1"/>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ln w="38100">
                  <a:solidFill>
                    <a:srgbClr val="FF0000"/>
                  </a:solidFill>
                </a:ln>
                <a:noFill/>
              </a:endParaRPr>
            </a:p>
          </p:txBody>
        </p:sp>
        <p:sp>
          <p:nvSpPr>
            <p:cNvPr id="27" name="文字版面配置區 3">
              <a:extLst>
                <a:ext uri="{FF2B5EF4-FFF2-40B4-BE49-F238E27FC236}">
                  <a16:creationId xmlns:a16="http://schemas.microsoft.com/office/drawing/2014/main" id="{29F1C69C-4032-200E-5963-EBA5F26B006F}"/>
                </a:ext>
              </a:extLst>
            </p:cNvPr>
            <p:cNvSpPr txBox="1">
              <a:spLocks/>
            </p:cNvSpPr>
            <p:nvPr/>
          </p:nvSpPr>
          <p:spPr>
            <a:xfrm>
              <a:off x="8269696" y="1869560"/>
              <a:ext cx="3218870" cy="116901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zh-TW" altLang="en-US" sz="2500" dirty="0">
                  <a:latin typeface="標楷體" panose="03000509000000000000" pitchFamily="65" charset="-120"/>
                  <a:ea typeface="標楷體" panose="03000509000000000000" pitchFamily="65" charset="-120"/>
                </a:rPr>
                <a:t>上下學期均須採認至少一科，否則須填寫放棄</a:t>
              </a:r>
              <a:endParaRPr lang="en-US" altLang="zh-TW" sz="2500" dirty="0">
                <a:latin typeface="標楷體" panose="03000509000000000000" pitchFamily="65" charset="-120"/>
                <a:ea typeface="標楷體" panose="03000509000000000000" pitchFamily="65" charset="-120"/>
              </a:endParaRPr>
            </a:p>
          </p:txBody>
        </p:sp>
      </p:grpSp>
    </p:spTree>
    <p:extLst>
      <p:ext uri="{BB962C8B-B14F-4D97-AF65-F5344CB8AC3E}">
        <p14:creationId xmlns:p14="http://schemas.microsoft.com/office/powerpoint/2010/main" val="4401781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Close-up of a calculator keypad">
            <a:extLst>
              <a:ext uri="{FF2B5EF4-FFF2-40B4-BE49-F238E27FC236}">
                <a16:creationId xmlns:a16="http://schemas.microsoft.com/office/drawing/2014/main" id="{CF258963-961F-1CB8-7549-3F6B8724E4D2}"/>
              </a:ext>
            </a:extLst>
          </p:cNvPr>
          <p:cNvPicPr>
            <a:picLocks noChangeAspect="1"/>
          </p:cNvPicPr>
          <p:nvPr/>
        </p:nvPicPr>
        <p:blipFill rotWithShape="1">
          <a:blip r:embed="rId2"/>
          <a:srcRect l="26413" r="33048" b="-1"/>
          <a:stretch/>
        </p:blipFill>
        <p:spPr>
          <a:xfrm>
            <a:off x="1" y="10"/>
            <a:ext cx="3495229" cy="6857990"/>
          </a:xfrm>
          <a:prstGeom prst="rect">
            <a:avLst/>
          </a:prstGeom>
          <a:effectLst/>
        </p:spPr>
      </p:pic>
      <p:sp>
        <p:nvSpPr>
          <p:cNvPr id="4" name="文字版面配置區 3">
            <a:extLst>
              <a:ext uri="{FF2B5EF4-FFF2-40B4-BE49-F238E27FC236}">
                <a16:creationId xmlns:a16="http://schemas.microsoft.com/office/drawing/2014/main" id="{141BFB95-7B61-471D-A9F6-0BE164BC4E57}"/>
              </a:ext>
            </a:extLst>
          </p:cNvPr>
          <p:cNvSpPr>
            <a:spLocks noGrp="1"/>
          </p:cNvSpPr>
          <p:nvPr>
            <p:ph type="body" idx="1"/>
          </p:nvPr>
        </p:nvSpPr>
        <p:spPr>
          <a:xfrm>
            <a:off x="3495231" y="230909"/>
            <a:ext cx="8696769" cy="6474691"/>
          </a:xfrm>
        </p:spPr>
        <p:txBody>
          <a:bodyPr>
            <a:noAutofit/>
          </a:bodyPr>
          <a:lstStyle/>
          <a:p>
            <a:pPr marL="0" indent="0">
              <a:buNone/>
            </a:pPr>
            <a:r>
              <a:rPr lang="zh-TW" altLang="en-US" sz="3200" dirty="0">
                <a:solidFill>
                  <a:srgbClr val="0070C0"/>
                </a:solidFill>
                <a:latin typeface="標楷體" panose="03000509000000000000" pitchFamily="65" charset="-120"/>
                <a:ea typeface="標楷體" panose="03000509000000000000" pitchFamily="65" charset="-120"/>
              </a:rPr>
              <a:t>境外學分採認原則供參考</a:t>
            </a:r>
          </a:p>
          <a:p>
            <a:pPr marL="0" indent="0">
              <a:buNone/>
            </a:pPr>
            <a:r>
              <a:rPr lang="en-US" altLang="zh-TW" dirty="0">
                <a:solidFill>
                  <a:srgbClr val="0070C0"/>
                </a:solidFill>
                <a:latin typeface="標楷體" panose="03000509000000000000" pitchFamily="65" charset="-120"/>
                <a:ea typeface="標楷體" panose="03000509000000000000" pitchFamily="65" charset="-120"/>
              </a:rPr>
              <a:t>1.</a:t>
            </a:r>
            <a:r>
              <a:rPr lang="zh-TW" altLang="en-US" dirty="0">
                <a:solidFill>
                  <a:srgbClr val="0070C0"/>
                </a:solidFill>
                <a:latin typeface="標楷體" panose="03000509000000000000" pitchFamily="65" charset="-120"/>
                <a:ea typeface="標楷體" panose="03000509000000000000" pitchFamily="65" charset="-120"/>
              </a:rPr>
              <a:t>國外課程必須是全英授課，且不是語言學校課程</a:t>
            </a:r>
          </a:p>
          <a:p>
            <a:pPr marL="0" indent="0">
              <a:buNone/>
            </a:pPr>
            <a:r>
              <a:rPr lang="en-US" altLang="zh-TW" dirty="0">
                <a:solidFill>
                  <a:srgbClr val="0070C0"/>
                </a:solidFill>
                <a:latin typeface="標楷體" panose="03000509000000000000" pitchFamily="65" charset="-120"/>
                <a:ea typeface="標楷體" panose="03000509000000000000" pitchFamily="65" charset="-120"/>
              </a:rPr>
              <a:t>2.</a:t>
            </a:r>
            <a:r>
              <a:rPr lang="zh-TW" altLang="en-US" dirty="0">
                <a:solidFill>
                  <a:srgbClr val="0070C0"/>
                </a:solidFill>
                <a:latin typeface="標楷體" panose="03000509000000000000" pitchFamily="65" charset="-120"/>
                <a:ea typeface="標楷體" panose="03000509000000000000" pitchFamily="65" charset="-120"/>
              </a:rPr>
              <a:t>國外學分可以採認成必修課、選修課、通識課，原則是課程內容要相符</a:t>
            </a:r>
          </a:p>
          <a:p>
            <a:pPr marL="0" indent="0">
              <a:buNone/>
            </a:pPr>
            <a:r>
              <a:rPr lang="en-US" altLang="zh-TW" dirty="0">
                <a:solidFill>
                  <a:srgbClr val="0070C0"/>
                </a:solidFill>
                <a:latin typeface="標楷體" panose="03000509000000000000" pitchFamily="65" charset="-120"/>
                <a:ea typeface="標楷體" panose="03000509000000000000" pitchFamily="65" charset="-120"/>
              </a:rPr>
              <a:t>3.</a:t>
            </a:r>
            <a:r>
              <a:rPr lang="zh-TW" altLang="en-US" dirty="0">
                <a:solidFill>
                  <a:srgbClr val="0070C0"/>
                </a:solidFill>
                <a:latin typeface="標楷體" panose="03000509000000000000" pitchFamily="65" charset="-120"/>
                <a:ea typeface="標楷體" panose="03000509000000000000" pitchFamily="65" charset="-120"/>
              </a:rPr>
              <a:t>採認成淡江的科目不需要是全英授課，但要在系統裡面勾選國外是全英授課</a:t>
            </a:r>
          </a:p>
          <a:p>
            <a:pPr marL="0" indent="0">
              <a:buNone/>
            </a:pPr>
            <a:r>
              <a:rPr lang="en-US" altLang="zh-TW" dirty="0">
                <a:solidFill>
                  <a:srgbClr val="0070C0"/>
                </a:solidFill>
                <a:latin typeface="標楷體" panose="03000509000000000000" pitchFamily="65" charset="-120"/>
                <a:ea typeface="標楷體" panose="03000509000000000000" pitchFamily="65" charset="-120"/>
              </a:rPr>
              <a:t>4.</a:t>
            </a:r>
            <a:r>
              <a:rPr lang="zh-TW" altLang="en-US" dirty="0">
                <a:solidFill>
                  <a:srgbClr val="0070C0"/>
                </a:solidFill>
                <a:latin typeface="標楷體" panose="03000509000000000000" pitchFamily="65" charset="-120"/>
                <a:ea typeface="標楷體" panose="03000509000000000000" pitchFamily="65" charset="-120"/>
              </a:rPr>
              <a:t>學分數與想採認的課程必須相符或高於</a:t>
            </a:r>
            <a:r>
              <a:rPr lang="en-US" altLang="zh-TW" dirty="0">
                <a:solidFill>
                  <a:srgbClr val="0070C0"/>
                </a:solidFill>
                <a:latin typeface="標楷體" panose="03000509000000000000" pitchFamily="65" charset="-120"/>
                <a:ea typeface="標楷體" panose="03000509000000000000" pitchFamily="65" charset="-120"/>
              </a:rPr>
              <a:t>(3</a:t>
            </a:r>
            <a:r>
              <a:rPr lang="zh-TW" altLang="en-US" dirty="0">
                <a:solidFill>
                  <a:srgbClr val="0070C0"/>
                </a:solidFill>
                <a:latin typeface="標楷體" panose="03000509000000000000" pitchFamily="65" charset="-120"/>
                <a:ea typeface="標楷體" panose="03000509000000000000" pitchFamily="65" charset="-120"/>
              </a:rPr>
              <a:t>可抵</a:t>
            </a:r>
            <a:r>
              <a:rPr lang="en-US" altLang="zh-TW" dirty="0">
                <a:solidFill>
                  <a:srgbClr val="0070C0"/>
                </a:solidFill>
                <a:latin typeface="標楷體" panose="03000509000000000000" pitchFamily="65" charset="-120"/>
                <a:ea typeface="標楷體" panose="03000509000000000000" pitchFamily="65" charset="-120"/>
              </a:rPr>
              <a:t>2</a:t>
            </a:r>
            <a:r>
              <a:rPr lang="zh-TW" altLang="en-US" dirty="0">
                <a:solidFill>
                  <a:srgbClr val="0070C0"/>
                </a:solidFill>
                <a:latin typeface="標楷體" panose="03000509000000000000" pitchFamily="65" charset="-120"/>
                <a:ea typeface="標楷體" panose="03000509000000000000" pitchFamily="65" charset="-120"/>
              </a:rPr>
              <a:t>，</a:t>
            </a:r>
            <a:r>
              <a:rPr lang="en-US" altLang="zh-TW" dirty="0">
                <a:solidFill>
                  <a:srgbClr val="0070C0"/>
                </a:solidFill>
                <a:latin typeface="標楷體" panose="03000509000000000000" pitchFamily="65" charset="-120"/>
                <a:ea typeface="標楷體" panose="03000509000000000000" pitchFamily="65" charset="-120"/>
              </a:rPr>
              <a:t>2</a:t>
            </a:r>
            <a:r>
              <a:rPr lang="zh-TW" altLang="en-US" dirty="0">
                <a:solidFill>
                  <a:srgbClr val="0070C0"/>
                </a:solidFill>
                <a:latin typeface="標楷體" panose="03000509000000000000" pitchFamily="65" charset="-120"/>
                <a:ea typeface="標楷體" panose="03000509000000000000" pitchFamily="65" charset="-120"/>
              </a:rPr>
              <a:t>不可抵</a:t>
            </a:r>
            <a:r>
              <a:rPr lang="en-US" altLang="zh-TW" dirty="0">
                <a:solidFill>
                  <a:srgbClr val="0070C0"/>
                </a:solidFill>
                <a:latin typeface="標楷體" panose="03000509000000000000" pitchFamily="65" charset="-120"/>
                <a:ea typeface="標楷體" panose="03000509000000000000" pitchFamily="65" charset="-120"/>
              </a:rPr>
              <a:t>3)</a:t>
            </a:r>
          </a:p>
          <a:p>
            <a:r>
              <a:rPr lang="en-US" altLang="zh-TW" dirty="0">
                <a:latin typeface="標楷體" panose="03000509000000000000" pitchFamily="65" charset="-120"/>
                <a:ea typeface="標楷體" panose="03000509000000000000" pitchFamily="65" charset="-120"/>
              </a:rPr>
              <a:t>3</a:t>
            </a:r>
            <a:r>
              <a:rPr lang="zh-TW" altLang="en-US" dirty="0">
                <a:latin typeface="標楷體" panose="03000509000000000000" pitchFamily="65" charset="-120"/>
                <a:ea typeface="標楷體" panose="03000509000000000000" pitchFamily="65" charset="-120"/>
              </a:rPr>
              <a:t>學分抵</a:t>
            </a:r>
            <a:r>
              <a:rPr lang="en-US" altLang="zh-TW" dirty="0">
                <a:latin typeface="標楷體" panose="03000509000000000000" pitchFamily="65" charset="-120"/>
                <a:ea typeface="標楷體" panose="03000509000000000000" pitchFamily="65" charset="-120"/>
              </a:rPr>
              <a:t>2</a:t>
            </a:r>
            <a:r>
              <a:rPr lang="zh-TW" altLang="en-US" dirty="0">
                <a:latin typeface="標楷體" panose="03000509000000000000" pitchFamily="65" charset="-120"/>
                <a:ea typeface="標楷體" panose="03000509000000000000" pitchFamily="65" charset="-120"/>
              </a:rPr>
              <a:t>學分 </a:t>
            </a:r>
            <a:r>
              <a:rPr lang="en-US" altLang="zh-TW" dirty="0">
                <a:latin typeface="標楷體" panose="03000509000000000000" pitchFamily="65" charset="-120"/>
                <a:ea typeface="標楷體" panose="03000509000000000000" pitchFamily="65" charset="-120"/>
              </a:rPr>
              <a:t>-&gt;</a:t>
            </a:r>
            <a:r>
              <a:rPr lang="zh-TW" altLang="en-US" dirty="0">
                <a:latin typeface="標楷體" panose="03000509000000000000" pitchFamily="65" charset="-120"/>
                <a:ea typeface="標楷體" panose="03000509000000000000" pitchFamily="65" charset="-120"/>
              </a:rPr>
              <a:t> </a:t>
            </a:r>
            <a:r>
              <a:rPr lang="en-US" altLang="zh-TW" dirty="0">
                <a:solidFill>
                  <a:srgbClr val="00B050"/>
                </a:solidFill>
                <a:latin typeface="標楷體" panose="03000509000000000000" pitchFamily="65" charset="-120"/>
                <a:ea typeface="標楷體" panose="03000509000000000000" pitchFamily="65" charset="-120"/>
              </a:rPr>
              <a:t>OK</a:t>
            </a:r>
          </a:p>
          <a:p>
            <a:r>
              <a:rPr lang="en-US" altLang="zh-TW" dirty="0">
                <a:latin typeface="標楷體" panose="03000509000000000000" pitchFamily="65" charset="-120"/>
                <a:ea typeface="標楷體" panose="03000509000000000000" pitchFamily="65" charset="-120"/>
              </a:rPr>
              <a:t>2</a:t>
            </a:r>
            <a:r>
              <a:rPr lang="zh-TW" altLang="en-US" dirty="0">
                <a:latin typeface="標楷體" panose="03000509000000000000" pitchFamily="65" charset="-120"/>
                <a:ea typeface="標楷體" panose="03000509000000000000" pitchFamily="65" charset="-120"/>
              </a:rPr>
              <a:t>學分抵</a:t>
            </a:r>
            <a:r>
              <a:rPr lang="en-US" altLang="zh-TW" dirty="0">
                <a:latin typeface="標楷體" panose="03000509000000000000" pitchFamily="65" charset="-120"/>
                <a:ea typeface="標楷體" panose="03000509000000000000" pitchFamily="65" charset="-120"/>
              </a:rPr>
              <a:t>3</a:t>
            </a:r>
            <a:r>
              <a:rPr lang="zh-TW" altLang="en-US" dirty="0">
                <a:latin typeface="標楷體" panose="03000509000000000000" pitchFamily="65" charset="-120"/>
                <a:ea typeface="標楷體" panose="03000509000000000000" pitchFamily="65" charset="-120"/>
              </a:rPr>
              <a:t>學分 </a:t>
            </a:r>
            <a:r>
              <a:rPr lang="en-US" altLang="zh-TW" dirty="0">
                <a:latin typeface="標楷體" panose="03000509000000000000" pitchFamily="65" charset="-120"/>
                <a:ea typeface="標楷體" panose="03000509000000000000" pitchFamily="65" charset="-120"/>
              </a:rPr>
              <a:t>-&gt;</a:t>
            </a:r>
            <a:r>
              <a:rPr lang="zh-TW" altLang="en-US" dirty="0">
                <a:latin typeface="標楷體" panose="03000509000000000000" pitchFamily="65" charset="-120"/>
                <a:ea typeface="標楷體" panose="03000509000000000000" pitchFamily="65" charset="-120"/>
              </a:rPr>
              <a:t> </a:t>
            </a:r>
            <a:r>
              <a:rPr lang="en-US" altLang="zh-TW" dirty="0">
                <a:solidFill>
                  <a:srgbClr val="FF0000"/>
                </a:solidFill>
                <a:latin typeface="標楷體" panose="03000509000000000000" pitchFamily="65" charset="-120"/>
                <a:ea typeface="標楷體" panose="03000509000000000000" pitchFamily="65" charset="-120"/>
              </a:rPr>
              <a:t>NO</a:t>
            </a:r>
          </a:p>
          <a:p>
            <a:r>
              <a:rPr lang="en-US" altLang="zh-TW" dirty="0">
                <a:latin typeface="標楷體" panose="03000509000000000000" pitchFamily="65" charset="-120"/>
                <a:ea typeface="標楷體" panose="03000509000000000000" pitchFamily="65" charset="-120"/>
              </a:rPr>
              <a:t>2</a:t>
            </a:r>
            <a:r>
              <a:rPr lang="zh-TW" altLang="en-US" dirty="0">
                <a:latin typeface="標楷體" panose="03000509000000000000" pitchFamily="65" charset="-120"/>
                <a:ea typeface="標楷體" panose="03000509000000000000" pitchFamily="65" charset="-120"/>
              </a:rPr>
              <a:t>科</a:t>
            </a:r>
            <a:r>
              <a:rPr lang="en-US" altLang="zh-TW" dirty="0">
                <a:latin typeface="標楷體" panose="03000509000000000000" pitchFamily="65" charset="-120"/>
                <a:ea typeface="標楷體" panose="03000509000000000000" pitchFamily="65" charset="-120"/>
              </a:rPr>
              <a:t>2</a:t>
            </a:r>
            <a:r>
              <a:rPr lang="zh-TW" altLang="en-US" dirty="0">
                <a:latin typeface="標楷體" panose="03000509000000000000" pitchFamily="65" charset="-120"/>
                <a:ea typeface="標楷體" panose="03000509000000000000" pitchFamily="65" charset="-120"/>
              </a:rPr>
              <a:t>學分抵單科</a:t>
            </a:r>
            <a:r>
              <a:rPr lang="en-US" altLang="zh-TW" dirty="0">
                <a:latin typeface="標楷體" panose="03000509000000000000" pitchFamily="65" charset="-120"/>
                <a:ea typeface="標楷體" panose="03000509000000000000" pitchFamily="65" charset="-120"/>
              </a:rPr>
              <a:t>3</a:t>
            </a:r>
            <a:r>
              <a:rPr lang="zh-TW" altLang="en-US" dirty="0">
                <a:latin typeface="標楷體" panose="03000509000000000000" pitchFamily="65" charset="-120"/>
                <a:ea typeface="標楷體" panose="03000509000000000000" pitchFamily="65" charset="-120"/>
              </a:rPr>
              <a:t>學分 </a:t>
            </a:r>
            <a:r>
              <a:rPr lang="en-US" altLang="zh-TW" dirty="0">
                <a:latin typeface="標楷體" panose="03000509000000000000" pitchFamily="65" charset="-120"/>
                <a:ea typeface="標楷體" panose="03000509000000000000" pitchFamily="65" charset="-120"/>
              </a:rPr>
              <a:t>-&gt;</a:t>
            </a:r>
            <a:r>
              <a:rPr lang="zh-TW" altLang="en-US" dirty="0">
                <a:latin typeface="標楷體" panose="03000509000000000000" pitchFamily="65" charset="-120"/>
                <a:ea typeface="標楷體" panose="03000509000000000000" pitchFamily="65" charset="-120"/>
              </a:rPr>
              <a:t> </a:t>
            </a:r>
            <a:r>
              <a:rPr lang="en-US" altLang="zh-TW" dirty="0">
                <a:solidFill>
                  <a:srgbClr val="00B050"/>
                </a:solidFill>
                <a:latin typeface="標楷體" panose="03000509000000000000" pitchFamily="65" charset="-120"/>
                <a:ea typeface="標楷體" panose="03000509000000000000" pitchFamily="65" charset="-120"/>
              </a:rPr>
              <a:t>OK</a:t>
            </a:r>
          </a:p>
          <a:p>
            <a:r>
              <a:rPr lang="en-US" altLang="zh-TW" dirty="0">
                <a:latin typeface="標楷體" panose="03000509000000000000" pitchFamily="65" charset="-120"/>
                <a:ea typeface="標楷體" panose="03000509000000000000" pitchFamily="65" charset="-120"/>
              </a:rPr>
              <a:t>1</a:t>
            </a:r>
            <a:r>
              <a:rPr lang="zh-TW" altLang="en-US" dirty="0">
                <a:latin typeface="標楷體" panose="03000509000000000000" pitchFamily="65" charset="-120"/>
                <a:ea typeface="標楷體" panose="03000509000000000000" pitchFamily="65" charset="-120"/>
              </a:rPr>
              <a:t>科</a:t>
            </a:r>
            <a:r>
              <a:rPr lang="en-US" altLang="zh-TW" dirty="0">
                <a:latin typeface="標楷體" panose="03000509000000000000" pitchFamily="65" charset="-120"/>
                <a:ea typeface="標楷體" panose="03000509000000000000" pitchFamily="65" charset="-120"/>
              </a:rPr>
              <a:t>4</a:t>
            </a:r>
            <a:r>
              <a:rPr lang="zh-TW" altLang="en-US" dirty="0">
                <a:latin typeface="標楷體" panose="03000509000000000000" pitchFamily="65" charset="-120"/>
                <a:ea typeface="標楷體" panose="03000509000000000000" pitchFamily="65" charset="-120"/>
              </a:rPr>
              <a:t>學分抵兩科</a:t>
            </a:r>
            <a:r>
              <a:rPr lang="en-US" altLang="zh-TW" dirty="0">
                <a:latin typeface="標楷體" panose="03000509000000000000" pitchFamily="65" charset="-120"/>
                <a:ea typeface="標楷體" panose="03000509000000000000" pitchFamily="65" charset="-120"/>
              </a:rPr>
              <a:t>2</a:t>
            </a:r>
            <a:r>
              <a:rPr lang="zh-TW" altLang="en-US" dirty="0">
                <a:latin typeface="標楷體" panose="03000509000000000000" pitchFamily="65" charset="-120"/>
                <a:ea typeface="標楷體" panose="03000509000000000000" pitchFamily="65" charset="-120"/>
              </a:rPr>
              <a:t>學分 </a:t>
            </a:r>
            <a:r>
              <a:rPr lang="en-US" altLang="zh-TW" dirty="0">
                <a:latin typeface="標楷體" panose="03000509000000000000" pitchFamily="65" charset="-120"/>
                <a:ea typeface="標楷體" panose="03000509000000000000" pitchFamily="65" charset="-120"/>
              </a:rPr>
              <a:t>-&gt;</a:t>
            </a:r>
            <a:r>
              <a:rPr lang="zh-TW" altLang="en-US" dirty="0">
                <a:latin typeface="標楷體" panose="03000509000000000000" pitchFamily="65" charset="-120"/>
                <a:ea typeface="標楷體" panose="03000509000000000000" pitchFamily="65" charset="-120"/>
              </a:rPr>
              <a:t> </a:t>
            </a:r>
            <a:r>
              <a:rPr lang="en-US" altLang="zh-TW" dirty="0">
                <a:solidFill>
                  <a:srgbClr val="00B050"/>
                </a:solidFill>
                <a:latin typeface="標楷體" panose="03000509000000000000" pitchFamily="65" charset="-120"/>
                <a:ea typeface="標楷體" panose="03000509000000000000" pitchFamily="65" charset="-120"/>
              </a:rPr>
              <a:t>OK</a:t>
            </a:r>
          </a:p>
          <a:p>
            <a:r>
              <a:rPr lang="zh-TW" altLang="en-US" dirty="0">
                <a:latin typeface="標楷體" panose="03000509000000000000" pitchFamily="65" charset="-120"/>
                <a:ea typeface="標楷體" panose="03000509000000000000" pitchFamily="65" charset="-120"/>
              </a:rPr>
              <a:t>實習一科可抵</a:t>
            </a:r>
            <a:r>
              <a:rPr lang="en-US" altLang="zh-TW" dirty="0">
                <a:latin typeface="標楷體" panose="03000509000000000000" pitchFamily="65" charset="-120"/>
                <a:ea typeface="標楷體" panose="03000509000000000000" pitchFamily="65" charset="-120"/>
              </a:rPr>
              <a:t>3</a:t>
            </a:r>
            <a:r>
              <a:rPr lang="zh-TW" altLang="en-US" dirty="0">
                <a:latin typeface="標楷體" panose="03000509000000000000" pitchFamily="65" charset="-120"/>
                <a:ea typeface="標楷體" panose="03000509000000000000" pitchFamily="65" charset="-120"/>
              </a:rPr>
              <a:t>科</a:t>
            </a:r>
            <a:r>
              <a:rPr lang="en-US" altLang="zh-TW" dirty="0">
                <a:latin typeface="標楷體" panose="03000509000000000000" pitchFamily="65" charset="-120"/>
                <a:ea typeface="標楷體" panose="03000509000000000000" pitchFamily="65" charset="-120"/>
              </a:rPr>
              <a:t>3</a:t>
            </a:r>
            <a:r>
              <a:rPr lang="zh-TW" altLang="en-US" dirty="0">
                <a:latin typeface="標楷體" panose="03000509000000000000" pitchFamily="65" charset="-120"/>
                <a:ea typeface="標楷體" panose="03000509000000000000" pitchFamily="65" charset="-120"/>
              </a:rPr>
              <a:t>學分的課</a:t>
            </a:r>
            <a:endParaRPr lang="en-US" altLang="zh-TW"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40926739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B6FE74-1D0B-CC5E-F8A2-966CCFD69CA5}"/>
            </a:ext>
          </a:extLst>
        </p:cNvPr>
        <p:cNvGrpSpPr/>
        <p:nvPr/>
      </p:nvGrpSpPr>
      <p:grpSpPr>
        <a:xfrm>
          <a:off x="0" y="0"/>
          <a:ext cx="0" cy="0"/>
          <a:chOff x="0" y="0"/>
          <a:chExt cx="0" cy="0"/>
        </a:xfrm>
      </p:grpSpPr>
      <p:pic>
        <p:nvPicPr>
          <p:cNvPr id="15" name="Picture 14" descr="Close-up of a calculator keypad">
            <a:extLst>
              <a:ext uri="{FF2B5EF4-FFF2-40B4-BE49-F238E27FC236}">
                <a16:creationId xmlns:a16="http://schemas.microsoft.com/office/drawing/2014/main" id="{1C061EFE-5FBA-D26C-B330-6719CD68232C}"/>
              </a:ext>
            </a:extLst>
          </p:cNvPr>
          <p:cNvPicPr>
            <a:picLocks noChangeAspect="1"/>
          </p:cNvPicPr>
          <p:nvPr/>
        </p:nvPicPr>
        <p:blipFill rotWithShape="1">
          <a:blip r:embed="rId2"/>
          <a:srcRect l="26413" r="33048" b="-1"/>
          <a:stretch/>
        </p:blipFill>
        <p:spPr>
          <a:xfrm>
            <a:off x="1" y="10"/>
            <a:ext cx="3495229" cy="6857990"/>
          </a:xfrm>
          <a:prstGeom prst="rect">
            <a:avLst/>
          </a:prstGeom>
          <a:effectLst/>
        </p:spPr>
      </p:pic>
      <p:sp>
        <p:nvSpPr>
          <p:cNvPr id="4" name="文字版面配置區 3">
            <a:extLst>
              <a:ext uri="{FF2B5EF4-FFF2-40B4-BE49-F238E27FC236}">
                <a16:creationId xmlns:a16="http://schemas.microsoft.com/office/drawing/2014/main" id="{C3DBB130-D0D8-B55C-A170-CA2883D6D62D}"/>
              </a:ext>
            </a:extLst>
          </p:cNvPr>
          <p:cNvSpPr>
            <a:spLocks noGrp="1"/>
          </p:cNvSpPr>
          <p:nvPr>
            <p:ph type="body" idx="1"/>
          </p:nvPr>
        </p:nvSpPr>
        <p:spPr>
          <a:xfrm>
            <a:off x="3495231" y="230909"/>
            <a:ext cx="8696769" cy="6474691"/>
          </a:xfrm>
        </p:spPr>
        <p:txBody>
          <a:bodyPr>
            <a:noAutofit/>
          </a:bodyPr>
          <a:lstStyle/>
          <a:p>
            <a:pPr marL="0" indent="0">
              <a:buNone/>
            </a:pPr>
            <a:r>
              <a:rPr lang="zh-TW" altLang="en-US" sz="3200" dirty="0">
                <a:solidFill>
                  <a:srgbClr val="0070C0"/>
                </a:solidFill>
                <a:latin typeface="標楷體" panose="03000509000000000000" pitchFamily="65" charset="-120"/>
                <a:ea typeface="標楷體" panose="03000509000000000000" pitchFamily="65" charset="-120"/>
              </a:rPr>
              <a:t>境外學分採認原則供參考</a:t>
            </a:r>
          </a:p>
          <a:p>
            <a:pPr marL="0" indent="0">
              <a:buNone/>
            </a:pPr>
            <a:r>
              <a:rPr lang="en-US" altLang="zh-TW" dirty="0">
                <a:solidFill>
                  <a:srgbClr val="0070C0"/>
                </a:solidFill>
                <a:latin typeface="標楷體" panose="03000509000000000000" pitchFamily="65" charset="-120"/>
                <a:ea typeface="標楷體" panose="03000509000000000000" pitchFamily="65" charset="-120"/>
              </a:rPr>
              <a:t>5.</a:t>
            </a:r>
            <a:r>
              <a:rPr lang="zh-TW" altLang="en-US" dirty="0">
                <a:solidFill>
                  <a:srgbClr val="0070C0"/>
                </a:solidFill>
                <a:latin typeface="標楷體" panose="03000509000000000000" pitchFamily="65" charset="-120"/>
                <a:ea typeface="標楷體" panose="03000509000000000000" pitchFamily="65" charset="-120"/>
              </a:rPr>
              <a:t>成績單上傳電子檔需有學校認證標籤，紙本請另外提供證明至系辦，不可以是網路截圖</a:t>
            </a:r>
            <a:endParaRPr lang="en-US" altLang="zh-TW"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已經修過的課不能當成採認科目，不重複計算學分</a:t>
            </a:r>
            <a:endParaRPr lang="en-US" altLang="zh-TW" dirty="0">
              <a:latin typeface="標楷體" panose="03000509000000000000" pitchFamily="65" charset="-120"/>
              <a:ea typeface="標楷體" panose="03000509000000000000" pitchFamily="65" charset="-120"/>
            </a:endParaRPr>
          </a:p>
          <a:p>
            <a:pPr marL="0" indent="0">
              <a:buNone/>
            </a:pPr>
            <a:r>
              <a:rPr lang="en-US" altLang="zh-TW" dirty="0">
                <a:solidFill>
                  <a:srgbClr val="0070C0"/>
                </a:solidFill>
                <a:latin typeface="標楷體" panose="03000509000000000000" pitchFamily="65" charset="-120"/>
                <a:ea typeface="標楷體" panose="03000509000000000000" pitchFamily="65" charset="-120"/>
              </a:rPr>
              <a:t>6.</a:t>
            </a:r>
            <a:r>
              <a:rPr lang="zh-TW" altLang="en-US" dirty="0">
                <a:solidFill>
                  <a:srgbClr val="0070C0"/>
                </a:solidFill>
                <a:latin typeface="標楷體" panose="03000509000000000000" pitchFamily="65" charset="-120"/>
                <a:ea typeface="標楷體" panose="03000509000000000000" pitchFamily="65" charset="-120"/>
              </a:rPr>
              <a:t>境外學分採認每學期限送出一次，送出之後無法更改！</a:t>
            </a:r>
            <a:endParaRPr lang="en-US" altLang="zh-TW" dirty="0">
              <a:solidFill>
                <a:srgbClr val="0070C0"/>
              </a:solidFill>
              <a:latin typeface="標楷體" panose="03000509000000000000" pitchFamily="65" charset="-120"/>
              <a:ea typeface="標楷體" panose="03000509000000000000" pitchFamily="65" charset="-120"/>
            </a:endParaRPr>
          </a:p>
          <a:p>
            <a:pPr marL="0" indent="0">
              <a:buNone/>
            </a:pPr>
            <a:r>
              <a:rPr lang="en-US" altLang="zh-TW" dirty="0">
                <a:solidFill>
                  <a:srgbClr val="0070C0"/>
                </a:solidFill>
                <a:latin typeface="標楷體" panose="03000509000000000000" pitchFamily="65" charset="-120"/>
                <a:ea typeface="標楷體" panose="03000509000000000000" pitchFamily="65" charset="-120"/>
              </a:rPr>
              <a:t>7.</a:t>
            </a:r>
            <a:r>
              <a:rPr lang="zh-TW" altLang="en-US" dirty="0">
                <a:solidFill>
                  <a:srgbClr val="0070C0"/>
                </a:solidFill>
                <a:latin typeface="標楷體" panose="03000509000000000000" pitchFamily="65" charset="-120"/>
                <a:ea typeface="標楷體" panose="03000509000000000000" pitchFamily="65" charset="-120"/>
              </a:rPr>
              <a:t>第</a:t>
            </a:r>
            <a:r>
              <a:rPr lang="en-US" altLang="zh-TW" dirty="0">
                <a:solidFill>
                  <a:srgbClr val="0070C0"/>
                </a:solidFill>
                <a:latin typeface="標楷體" panose="03000509000000000000" pitchFamily="65" charset="-120"/>
                <a:ea typeface="標楷體" panose="03000509000000000000" pitchFamily="65" charset="-120"/>
              </a:rPr>
              <a:t>1</a:t>
            </a:r>
            <a:r>
              <a:rPr lang="zh-TW" altLang="en-US" dirty="0">
                <a:solidFill>
                  <a:srgbClr val="0070C0"/>
                </a:solidFill>
                <a:latin typeface="標楷體" panose="03000509000000000000" pitchFamily="65" charset="-120"/>
                <a:ea typeface="標楷體" panose="03000509000000000000" pitchFamily="65" charset="-120"/>
              </a:rPr>
              <a:t>階段未採認可於第</a:t>
            </a:r>
            <a:r>
              <a:rPr lang="en-US" altLang="zh-TW" dirty="0">
                <a:solidFill>
                  <a:srgbClr val="0070C0"/>
                </a:solidFill>
                <a:latin typeface="標楷體" panose="03000509000000000000" pitchFamily="65" charset="-120"/>
                <a:ea typeface="標楷體" panose="03000509000000000000" pitchFamily="65" charset="-120"/>
              </a:rPr>
              <a:t>2</a:t>
            </a:r>
            <a:r>
              <a:rPr lang="zh-TW" altLang="en-US" dirty="0">
                <a:solidFill>
                  <a:srgbClr val="0070C0"/>
                </a:solidFill>
                <a:latin typeface="標楷體" panose="03000509000000000000" pitchFamily="65" charset="-120"/>
                <a:ea typeface="標楷體" panose="03000509000000000000" pitchFamily="65" charset="-120"/>
              </a:rPr>
              <a:t>階段一次採上下學期</a:t>
            </a:r>
            <a:endParaRPr lang="en-US" altLang="zh-TW"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6142638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Close-up of a calculator keypad">
            <a:extLst>
              <a:ext uri="{FF2B5EF4-FFF2-40B4-BE49-F238E27FC236}">
                <a16:creationId xmlns:a16="http://schemas.microsoft.com/office/drawing/2014/main" id="{CF258963-961F-1CB8-7549-3F6B8724E4D2}"/>
              </a:ext>
            </a:extLst>
          </p:cNvPr>
          <p:cNvPicPr>
            <a:picLocks noChangeAspect="1"/>
          </p:cNvPicPr>
          <p:nvPr/>
        </p:nvPicPr>
        <p:blipFill rotWithShape="1">
          <a:blip r:embed="rId2"/>
          <a:srcRect l="26413" r="33048" b="-1"/>
          <a:stretch/>
        </p:blipFill>
        <p:spPr>
          <a:xfrm>
            <a:off x="1" y="10"/>
            <a:ext cx="3495229" cy="6857990"/>
          </a:xfrm>
          <a:prstGeom prst="rect">
            <a:avLst/>
          </a:prstGeom>
          <a:effectLst/>
        </p:spPr>
      </p:pic>
      <p:sp>
        <p:nvSpPr>
          <p:cNvPr id="4" name="文字版面配置區 3">
            <a:extLst>
              <a:ext uri="{FF2B5EF4-FFF2-40B4-BE49-F238E27FC236}">
                <a16:creationId xmlns:a16="http://schemas.microsoft.com/office/drawing/2014/main" id="{141BFB95-7B61-471D-A9F6-0BE164BC4E57}"/>
              </a:ext>
            </a:extLst>
          </p:cNvPr>
          <p:cNvSpPr>
            <a:spLocks noGrp="1"/>
          </p:cNvSpPr>
          <p:nvPr>
            <p:ph type="body" idx="1"/>
          </p:nvPr>
        </p:nvSpPr>
        <p:spPr>
          <a:xfrm>
            <a:off x="3495230" y="391886"/>
            <a:ext cx="6738661" cy="707241"/>
          </a:xfrm>
        </p:spPr>
        <p:txBody>
          <a:bodyPr>
            <a:normAutofit lnSpcReduction="10000"/>
          </a:bodyPr>
          <a:lstStyle/>
          <a:p>
            <a:pPr marL="0" indent="0">
              <a:buNone/>
            </a:pPr>
            <a:r>
              <a:rPr lang="zh-TW" altLang="en-US" sz="4800" dirty="0">
                <a:solidFill>
                  <a:srgbClr val="0070C0"/>
                </a:solidFill>
                <a:latin typeface="標楷體" panose="03000509000000000000" pitchFamily="65" charset="-120"/>
                <a:ea typeface="標楷體" panose="03000509000000000000" pitchFamily="65" charset="-120"/>
              </a:rPr>
              <a:t>延後出國同學注意事項</a:t>
            </a:r>
            <a:endParaRPr lang="en-US" altLang="zh-TW" sz="4800" dirty="0">
              <a:solidFill>
                <a:srgbClr val="0070C0"/>
              </a:solidFill>
              <a:latin typeface="標楷體" panose="03000509000000000000" pitchFamily="65" charset="-120"/>
              <a:ea typeface="標楷體" panose="03000509000000000000" pitchFamily="65" charset="-120"/>
            </a:endParaRPr>
          </a:p>
        </p:txBody>
      </p:sp>
      <p:sp>
        <p:nvSpPr>
          <p:cNvPr id="7" name="文字版面配置區 2">
            <a:extLst>
              <a:ext uri="{FF2B5EF4-FFF2-40B4-BE49-F238E27FC236}">
                <a16:creationId xmlns:a16="http://schemas.microsoft.com/office/drawing/2014/main" id="{4F46A29B-F0FC-49B1-AB9F-7D8713F859C4}"/>
              </a:ext>
            </a:extLst>
          </p:cNvPr>
          <p:cNvSpPr txBox="1">
            <a:spLocks/>
          </p:cNvSpPr>
          <p:nvPr/>
        </p:nvSpPr>
        <p:spPr>
          <a:xfrm>
            <a:off x="3751432" y="1332089"/>
            <a:ext cx="8079324" cy="552591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lvl="1">
              <a:spcBef>
                <a:spcPts val="1000"/>
              </a:spcBef>
            </a:pPr>
            <a:r>
              <a:rPr lang="zh-TW" altLang="en-US" sz="3600" dirty="0">
                <a:latin typeface="標楷體" panose="03000509000000000000" pitchFamily="65" charset="-120"/>
                <a:ea typeface="標楷體" panose="03000509000000000000" pitchFamily="65" charset="-120"/>
              </a:rPr>
              <a:t>心態：保持一個你這學期就要畢業的危機感，在你大三這一年除了要確認在國外拿完學分之後能達到</a:t>
            </a:r>
            <a:r>
              <a:rPr lang="en-US" altLang="zh-TW" sz="3600" dirty="0">
                <a:latin typeface="標楷體" panose="03000509000000000000" pitchFamily="65" charset="-120"/>
                <a:ea typeface="標楷體" panose="03000509000000000000" pitchFamily="65" charset="-120"/>
              </a:rPr>
              <a:t>128</a:t>
            </a:r>
            <a:r>
              <a:rPr lang="zh-TW" altLang="en-US" sz="3600" dirty="0">
                <a:latin typeface="標楷體" panose="03000509000000000000" pitchFamily="65" charset="-120"/>
                <a:ea typeface="標楷體" panose="03000509000000000000" pitchFamily="65" charset="-120"/>
              </a:rPr>
              <a:t>學分之外，大四畢業前要完成的所有事</a:t>
            </a:r>
            <a:endParaRPr lang="en-US" altLang="zh-TW" sz="3600" dirty="0">
              <a:latin typeface="標楷體" panose="03000509000000000000" pitchFamily="65" charset="-120"/>
              <a:ea typeface="標楷體" panose="03000509000000000000" pitchFamily="65" charset="-120"/>
            </a:endParaRPr>
          </a:p>
          <a:p>
            <a:pPr marL="228600" lvl="1">
              <a:spcBef>
                <a:spcPts val="1000"/>
              </a:spcBef>
            </a:pPr>
            <a:r>
              <a:rPr lang="zh-TW" altLang="en-US" sz="3600" dirty="0">
                <a:latin typeface="標楷體" panose="03000509000000000000" pitchFamily="65" charset="-120"/>
                <a:ea typeface="標楷體" panose="03000509000000000000" pitchFamily="65" charset="-120"/>
              </a:rPr>
              <a:t>包含各類必修學分、最低系選修、實習、證照、英檢畢業門檻等</a:t>
            </a:r>
            <a:endParaRPr lang="en-US" altLang="zh-TW" sz="3600" dirty="0">
              <a:latin typeface="標楷體" panose="03000509000000000000" pitchFamily="65" charset="-120"/>
              <a:ea typeface="標楷體" panose="03000509000000000000" pitchFamily="65" charset="-120"/>
            </a:endParaRPr>
          </a:p>
          <a:p>
            <a:pPr marL="228600" lvl="1">
              <a:spcBef>
                <a:spcPts val="1000"/>
              </a:spcBef>
            </a:pPr>
            <a:r>
              <a:rPr lang="zh-TW" altLang="en-US" sz="3600" dirty="0">
                <a:latin typeface="標楷體" panose="03000509000000000000" pitchFamily="65" charset="-120"/>
                <a:ea typeface="標楷體" panose="03000509000000000000" pitchFamily="65" charset="-120"/>
              </a:rPr>
              <a:t>特別注意，大三延後出國學生並沒有享有與大四相同的權利</a:t>
            </a:r>
            <a:r>
              <a:rPr lang="en-US" altLang="zh-TW" sz="3600" dirty="0">
                <a:latin typeface="標楷體" panose="03000509000000000000" pitchFamily="65" charset="-120"/>
                <a:ea typeface="標楷體" panose="03000509000000000000" pitchFamily="65" charset="-120"/>
              </a:rPr>
              <a:t>(</a:t>
            </a:r>
            <a:r>
              <a:rPr lang="zh-TW" altLang="en-US" sz="3600" dirty="0">
                <a:latin typeface="標楷體" panose="03000509000000000000" pitchFamily="65" charset="-120"/>
                <a:ea typeface="標楷體" panose="03000509000000000000" pitchFamily="65" charset="-120"/>
              </a:rPr>
              <a:t>課程優先加簽、可以選兩門體育課等</a:t>
            </a:r>
            <a:r>
              <a:rPr lang="en-US" altLang="zh-TW" sz="3600" dirty="0">
                <a:latin typeface="標楷體" panose="03000509000000000000" pitchFamily="65" charset="-120"/>
                <a:ea typeface="標楷體" panose="03000509000000000000" pitchFamily="65" charset="-120"/>
              </a:rPr>
              <a:t>)</a:t>
            </a:r>
          </a:p>
          <a:p>
            <a:pPr marL="228600" lvl="1">
              <a:spcBef>
                <a:spcPts val="1000"/>
              </a:spcBef>
            </a:pPr>
            <a:r>
              <a:rPr lang="zh-TW" altLang="en-US" sz="3600" dirty="0">
                <a:latin typeface="標楷體" panose="03000509000000000000" pitchFamily="65" charset="-120"/>
                <a:ea typeface="標楷體" panose="03000509000000000000" pitchFamily="65" charset="-120"/>
              </a:rPr>
              <a:t>大四出國回來之後也會因為境外學分採認作業程序時間導致延後領取畢業證書的可能性，必須簽屬切結書才能申請出國</a:t>
            </a:r>
            <a:endParaRPr lang="en-US" altLang="zh-TW" sz="36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7338096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Close-up of a calculator keypad">
            <a:extLst>
              <a:ext uri="{FF2B5EF4-FFF2-40B4-BE49-F238E27FC236}">
                <a16:creationId xmlns:a16="http://schemas.microsoft.com/office/drawing/2014/main" id="{CF258963-961F-1CB8-7549-3F6B8724E4D2}"/>
              </a:ext>
            </a:extLst>
          </p:cNvPr>
          <p:cNvPicPr>
            <a:picLocks noChangeAspect="1"/>
          </p:cNvPicPr>
          <p:nvPr/>
        </p:nvPicPr>
        <p:blipFill rotWithShape="1">
          <a:blip r:embed="rId2"/>
          <a:srcRect l="26413" r="33048" b="-1"/>
          <a:stretch/>
        </p:blipFill>
        <p:spPr>
          <a:xfrm>
            <a:off x="1" y="10"/>
            <a:ext cx="3495229" cy="6857990"/>
          </a:xfrm>
          <a:prstGeom prst="rect">
            <a:avLst/>
          </a:prstGeom>
          <a:effectLst/>
        </p:spPr>
      </p:pic>
      <p:sp>
        <p:nvSpPr>
          <p:cNvPr id="4" name="文字版面配置區 3">
            <a:extLst>
              <a:ext uri="{FF2B5EF4-FFF2-40B4-BE49-F238E27FC236}">
                <a16:creationId xmlns:a16="http://schemas.microsoft.com/office/drawing/2014/main" id="{141BFB95-7B61-471D-A9F6-0BE164BC4E57}"/>
              </a:ext>
            </a:extLst>
          </p:cNvPr>
          <p:cNvSpPr>
            <a:spLocks noGrp="1"/>
          </p:cNvSpPr>
          <p:nvPr>
            <p:ph type="body" idx="1"/>
          </p:nvPr>
        </p:nvSpPr>
        <p:spPr>
          <a:xfrm>
            <a:off x="3495230" y="391886"/>
            <a:ext cx="6212188" cy="707241"/>
          </a:xfrm>
        </p:spPr>
        <p:txBody>
          <a:bodyPr>
            <a:normAutofit lnSpcReduction="10000"/>
          </a:bodyPr>
          <a:lstStyle/>
          <a:p>
            <a:pPr marL="0" indent="0">
              <a:buNone/>
            </a:pPr>
            <a:r>
              <a:rPr lang="zh-TW" altLang="en-US" sz="4800" dirty="0">
                <a:solidFill>
                  <a:srgbClr val="0070C0"/>
                </a:solidFill>
                <a:latin typeface="標楷體" panose="03000509000000000000" pitchFamily="65" charset="-120"/>
                <a:ea typeface="標楷體" panose="03000509000000000000" pitchFamily="65" charset="-120"/>
              </a:rPr>
              <a:t>兵役同學注意事項</a:t>
            </a:r>
            <a:endParaRPr lang="en-US" altLang="zh-TW" sz="4800" dirty="0">
              <a:solidFill>
                <a:srgbClr val="0070C0"/>
              </a:solidFill>
              <a:latin typeface="標楷體" panose="03000509000000000000" pitchFamily="65" charset="-120"/>
              <a:ea typeface="標楷體" panose="03000509000000000000" pitchFamily="65" charset="-120"/>
            </a:endParaRPr>
          </a:p>
        </p:txBody>
      </p:sp>
      <p:sp>
        <p:nvSpPr>
          <p:cNvPr id="7" name="文字版面配置區 2">
            <a:extLst>
              <a:ext uri="{FF2B5EF4-FFF2-40B4-BE49-F238E27FC236}">
                <a16:creationId xmlns:a16="http://schemas.microsoft.com/office/drawing/2014/main" id="{59064EA2-ED37-442D-A361-CECB2FB2D07F}"/>
              </a:ext>
            </a:extLst>
          </p:cNvPr>
          <p:cNvSpPr txBox="1">
            <a:spLocks/>
          </p:cNvSpPr>
          <p:nvPr/>
        </p:nvSpPr>
        <p:spPr>
          <a:xfrm>
            <a:off x="3751431" y="1099127"/>
            <a:ext cx="8154241" cy="5588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lvl="1">
              <a:spcBef>
                <a:spcPts val="1000"/>
              </a:spcBef>
            </a:pPr>
            <a:r>
              <a:rPr lang="zh-TW" altLang="en-US" sz="3600" dirty="0">
                <a:latin typeface="標楷體" panose="03000509000000000000" pitchFamily="65" charset="-120"/>
                <a:ea typeface="標楷體" panose="03000509000000000000" pitchFamily="65" charset="-120"/>
              </a:rPr>
              <a:t>三全教育中心會進行線上調查，請依照公告時程進行交件</a:t>
            </a:r>
            <a:endParaRPr lang="en-US" altLang="zh-TW" sz="3600" dirty="0">
              <a:latin typeface="標楷體" panose="03000509000000000000" pitchFamily="65" charset="-120"/>
              <a:ea typeface="標楷體" panose="03000509000000000000" pitchFamily="65" charset="-120"/>
            </a:endParaRPr>
          </a:p>
          <a:p>
            <a:pPr marL="228600" lvl="1">
              <a:spcBef>
                <a:spcPts val="1000"/>
              </a:spcBef>
            </a:pPr>
            <a:r>
              <a:rPr lang="zh-TW" altLang="en-US" sz="3600" dirty="0">
                <a:latin typeface="標楷體" panose="03000509000000000000" pitchFamily="65" charset="-120"/>
                <a:ea typeface="標楷體" panose="03000509000000000000" pitchFamily="65" charset="-120"/>
              </a:rPr>
              <a:t>過去曾有學長在出國前一刻才發現還沒到自己可以出國的日期，在機場被海關擋下來</a:t>
            </a:r>
            <a:endParaRPr lang="en-US" altLang="zh-TW" sz="3600" dirty="0">
              <a:latin typeface="標楷體" panose="03000509000000000000" pitchFamily="65" charset="-120"/>
              <a:ea typeface="標楷體" panose="03000509000000000000" pitchFamily="65" charset="-120"/>
            </a:endParaRPr>
          </a:p>
          <a:p>
            <a:pPr marL="228600" lvl="1">
              <a:spcBef>
                <a:spcPts val="1000"/>
              </a:spcBef>
            </a:pPr>
            <a:r>
              <a:rPr lang="zh-TW" altLang="en-US" sz="3600" dirty="0">
                <a:latin typeface="標楷體" panose="03000509000000000000" pitchFamily="65" charset="-120"/>
                <a:ea typeface="標楷體" panose="03000509000000000000" pitchFamily="65" charset="-120"/>
              </a:rPr>
              <a:t>出國機票日期有更改請與三全中心通報，更改申請時程若敢不上出國日期請自行負責</a:t>
            </a:r>
            <a:endParaRPr lang="en-US" altLang="zh-TW" sz="36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9232220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2AC904-8E0B-3FA5-FC83-0AA7A25C68EC}"/>
            </a:ext>
          </a:extLst>
        </p:cNvPr>
        <p:cNvGrpSpPr/>
        <p:nvPr/>
      </p:nvGrpSpPr>
      <p:grpSpPr>
        <a:xfrm>
          <a:off x="0" y="0"/>
          <a:ext cx="0" cy="0"/>
          <a:chOff x="0" y="0"/>
          <a:chExt cx="0" cy="0"/>
        </a:xfrm>
      </p:grpSpPr>
      <p:pic>
        <p:nvPicPr>
          <p:cNvPr id="15" name="Picture 14" descr="Close-up of a calculator keypad">
            <a:extLst>
              <a:ext uri="{FF2B5EF4-FFF2-40B4-BE49-F238E27FC236}">
                <a16:creationId xmlns:a16="http://schemas.microsoft.com/office/drawing/2014/main" id="{9E366503-01B2-C735-9FC6-9CD52257BCE1}"/>
              </a:ext>
            </a:extLst>
          </p:cNvPr>
          <p:cNvPicPr>
            <a:picLocks noChangeAspect="1"/>
          </p:cNvPicPr>
          <p:nvPr/>
        </p:nvPicPr>
        <p:blipFill rotWithShape="1">
          <a:blip r:embed="rId2"/>
          <a:srcRect l="26413" r="33048" b="-1"/>
          <a:stretch/>
        </p:blipFill>
        <p:spPr>
          <a:xfrm>
            <a:off x="1" y="10"/>
            <a:ext cx="3495229" cy="6857990"/>
          </a:xfrm>
          <a:prstGeom prst="rect">
            <a:avLst/>
          </a:prstGeom>
          <a:effectLst/>
        </p:spPr>
      </p:pic>
      <p:sp>
        <p:nvSpPr>
          <p:cNvPr id="4" name="文字版面配置區 3">
            <a:extLst>
              <a:ext uri="{FF2B5EF4-FFF2-40B4-BE49-F238E27FC236}">
                <a16:creationId xmlns:a16="http://schemas.microsoft.com/office/drawing/2014/main" id="{27CA8302-DCA8-487B-9B27-5142762ADA2D}"/>
              </a:ext>
            </a:extLst>
          </p:cNvPr>
          <p:cNvSpPr>
            <a:spLocks noGrp="1"/>
          </p:cNvSpPr>
          <p:nvPr>
            <p:ph type="body" idx="1"/>
          </p:nvPr>
        </p:nvSpPr>
        <p:spPr>
          <a:xfrm>
            <a:off x="3495231" y="2360148"/>
            <a:ext cx="8696769" cy="2137704"/>
          </a:xfrm>
        </p:spPr>
        <p:txBody>
          <a:bodyPr>
            <a:normAutofit lnSpcReduction="10000"/>
          </a:bodyPr>
          <a:lstStyle/>
          <a:p>
            <a:pPr marL="0" indent="0" algn="ctr">
              <a:buNone/>
            </a:pPr>
            <a:r>
              <a:rPr lang="en-US" altLang="zh-TW" sz="15000" dirty="0">
                <a:solidFill>
                  <a:srgbClr val="0070C0"/>
                </a:solidFill>
                <a:latin typeface="標楷體" panose="03000509000000000000" pitchFamily="65" charset="-120"/>
                <a:ea typeface="標楷體" panose="03000509000000000000" pitchFamily="65" charset="-120"/>
              </a:rPr>
              <a:t>Q&amp;A</a:t>
            </a:r>
            <a:r>
              <a:rPr lang="zh-TW" altLang="en-US" sz="15000" dirty="0">
                <a:solidFill>
                  <a:srgbClr val="0070C0"/>
                </a:solidFill>
                <a:latin typeface="標楷體" panose="03000509000000000000" pitchFamily="65" charset="-120"/>
                <a:ea typeface="標楷體" panose="03000509000000000000" pitchFamily="65" charset="-120"/>
              </a:rPr>
              <a:t>時間</a:t>
            </a:r>
            <a:endParaRPr lang="en-US" altLang="zh-TW" sz="15000" dirty="0">
              <a:solidFill>
                <a:srgbClr val="0070C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2383075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631F50C0-8F40-49B5-9764-FD9C1075B4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138124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4AF074-705B-E1C8-A05D-7030DB3DE96C}"/>
            </a:ext>
          </a:extLst>
        </p:cNvPr>
        <p:cNvGrpSpPr/>
        <p:nvPr/>
      </p:nvGrpSpPr>
      <p:grpSpPr>
        <a:xfrm>
          <a:off x="0" y="0"/>
          <a:ext cx="0" cy="0"/>
          <a:chOff x="0" y="0"/>
          <a:chExt cx="0" cy="0"/>
        </a:xfrm>
      </p:grpSpPr>
      <p:sp>
        <p:nvSpPr>
          <p:cNvPr id="4" name="文字版面配置區 3">
            <a:extLst>
              <a:ext uri="{FF2B5EF4-FFF2-40B4-BE49-F238E27FC236}">
                <a16:creationId xmlns:a16="http://schemas.microsoft.com/office/drawing/2014/main" id="{57D921E1-D36A-19AB-BF4D-2B142B24D292}"/>
              </a:ext>
            </a:extLst>
          </p:cNvPr>
          <p:cNvSpPr>
            <a:spLocks noGrp="1"/>
          </p:cNvSpPr>
          <p:nvPr>
            <p:ph type="body" idx="1"/>
          </p:nvPr>
        </p:nvSpPr>
        <p:spPr>
          <a:xfrm>
            <a:off x="3651353" y="280649"/>
            <a:ext cx="8363665" cy="6375790"/>
          </a:xfrm>
        </p:spPr>
        <p:txBody>
          <a:bodyPr>
            <a:normAutofit/>
          </a:bodyPr>
          <a:lstStyle/>
          <a:p>
            <a:pPr marL="0" indent="0">
              <a:buNone/>
            </a:pPr>
            <a:r>
              <a:rPr lang="zh-TW" altLang="en-US" sz="4400" dirty="0">
                <a:solidFill>
                  <a:srgbClr val="0070C0"/>
                </a:solidFill>
                <a:latin typeface="標楷體" panose="03000509000000000000" pitchFamily="65" charset="-120"/>
                <a:ea typeface="標楷體" panose="03000509000000000000" pitchFamily="65" charset="-120"/>
              </a:rPr>
              <a:t>大三出國輔導通報系統在哪？</a:t>
            </a:r>
            <a:endParaRPr lang="en-US" altLang="zh-TW" sz="4400" dirty="0">
              <a:solidFill>
                <a:srgbClr val="0070C0"/>
              </a:solidFill>
              <a:latin typeface="標楷體" panose="03000509000000000000" pitchFamily="65" charset="-120"/>
              <a:ea typeface="標楷體" panose="03000509000000000000" pitchFamily="65" charset="-120"/>
            </a:endParaRPr>
          </a:p>
          <a:p>
            <a:r>
              <a:rPr lang="zh-TW" altLang="en-US" sz="3200" dirty="0">
                <a:latin typeface="標楷體" panose="03000509000000000000" pitchFamily="65" charset="-120"/>
                <a:ea typeface="標楷體" panose="03000509000000000000" pitchFamily="65" charset="-120"/>
              </a:rPr>
              <a:t>淡江大學</a:t>
            </a:r>
            <a:r>
              <a:rPr lang="en-US" altLang="zh-TW" sz="3200" dirty="0">
                <a:latin typeface="標楷體" panose="03000509000000000000" pitchFamily="65" charset="-120"/>
                <a:ea typeface="標楷體" panose="03000509000000000000" pitchFamily="65" charset="-120"/>
              </a:rPr>
              <a:t>-&gt;</a:t>
            </a:r>
            <a:r>
              <a:rPr lang="zh-TW" altLang="en-US" sz="3200" dirty="0">
                <a:latin typeface="標楷體" panose="03000509000000000000" pitchFamily="65" charset="-120"/>
                <a:ea typeface="標楷體" panose="03000509000000000000" pitchFamily="65" charset="-120"/>
              </a:rPr>
              <a:t>行政單位</a:t>
            </a:r>
            <a:r>
              <a:rPr lang="en-US" altLang="zh-TW" sz="3200" dirty="0">
                <a:latin typeface="標楷體" panose="03000509000000000000" pitchFamily="65" charset="-120"/>
                <a:ea typeface="標楷體" panose="03000509000000000000" pitchFamily="65" charset="-120"/>
              </a:rPr>
              <a:t>-&gt;</a:t>
            </a:r>
            <a:r>
              <a:rPr lang="zh-TW" altLang="en-US" sz="3200" dirty="0">
                <a:latin typeface="標楷體" panose="03000509000000000000" pitchFamily="65" charset="-120"/>
                <a:ea typeface="標楷體" panose="03000509000000000000" pitchFamily="65" charset="-120"/>
              </a:rPr>
              <a:t>三全教育中心</a:t>
            </a:r>
            <a:r>
              <a:rPr lang="en-US" altLang="zh-TW" sz="3200" dirty="0">
                <a:latin typeface="標楷體" panose="03000509000000000000" pitchFamily="65" charset="-120"/>
                <a:ea typeface="標楷體" panose="03000509000000000000" pitchFamily="65" charset="-120"/>
              </a:rPr>
              <a:t>-&gt;</a:t>
            </a:r>
            <a:r>
              <a:rPr lang="zh-TW" altLang="en-US" sz="3200" dirty="0">
                <a:latin typeface="標楷體" panose="03000509000000000000" pitchFamily="65" charset="-120"/>
                <a:ea typeface="標楷體" panose="03000509000000000000" pitchFamily="65" charset="-120"/>
              </a:rPr>
              <a:t>全大三出國</a:t>
            </a:r>
            <a:r>
              <a:rPr lang="en-US" altLang="zh-TW" sz="3200" dirty="0">
                <a:latin typeface="標楷體" panose="03000509000000000000" pitchFamily="65" charset="-120"/>
                <a:ea typeface="標楷體" panose="03000509000000000000" pitchFamily="65" charset="-120"/>
              </a:rPr>
              <a:t>-&gt;</a:t>
            </a:r>
            <a:r>
              <a:rPr lang="zh-TW" altLang="en-US" sz="3200" dirty="0">
                <a:latin typeface="標楷體" panose="03000509000000000000" pitchFamily="65" charset="-120"/>
                <a:ea typeface="標楷體" panose="03000509000000000000" pitchFamily="65" charset="-120"/>
              </a:rPr>
              <a:t>大三出國輔導通報系統</a:t>
            </a:r>
            <a:endParaRPr lang="en-US" altLang="zh-TW" sz="3200" dirty="0">
              <a:latin typeface="標楷體" panose="03000509000000000000" pitchFamily="65" charset="-120"/>
              <a:ea typeface="標楷體" panose="03000509000000000000" pitchFamily="65" charset="-120"/>
            </a:endParaRPr>
          </a:p>
          <a:p>
            <a:r>
              <a:rPr lang="zh-TW" altLang="en-US" sz="3200" dirty="0">
                <a:latin typeface="標楷體" panose="03000509000000000000" pitchFamily="65" charset="-120"/>
                <a:ea typeface="標楷體" panose="03000509000000000000" pitchFamily="65" charset="-120"/>
              </a:rPr>
              <a:t>大三出國輔導通報系統連結：</a:t>
            </a:r>
            <a:r>
              <a:rPr lang="es-ES_tradnl" altLang="zh-TW" sz="3200" dirty="0">
                <a:latin typeface="標楷體" panose="03000509000000000000" pitchFamily="65" charset="-120"/>
                <a:ea typeface="標楷體" panose="03000509000000000000" pitchFamily="65" charset="-120"/>
                <a:hlinkClick r:id="rId2"/>
              </a:rPr>
              <a:t>https://tku3rd.ais.tku.edu.tw/</a:t>
            </a:r>
            <a:endParaRPr lang="en-US" altLang="zh-TW" sz="3200" dirty="0">
              <a:latin typeface="標楷體" panose="03000509000000000000" pitchFamily="65" charset="-120"/>
              <a:ea typeface="標楷體" panose="03000509000000000000" pitchFamily="65" charset="-120"/>
            </a:endParaRPr>
          </a:p>
        </p:txBody>
      </p:sp>
      <p:pic>
        <p:nvPicPr>
          <p:cNvPr id="2" name="Picture 14" descr="Close-up of a calculator keypad">
            <a:extLst>
              <a:ext uri="{FF2B5EF4-FFF2-40B4-BE49-F238E27FC236}">
                <a16:creationId xmlns:a16="http://schemas.microsoft.com/office/drawing/2014/main" id="{83E7CBF4-6387-1D03-C07B-6FB2588329FC}"/>
              </a:ext>
            </a:extLst>
          </p:cNvPr>
          <p:cNvPicPr>
            <a:picLocks noChangeAspect="1"/>
          </p:cNvPicPr>
          <p:nvPr/>
        </p:nvPicPr>
        <p:blipFill rotWithShape="1">
          <a:blip r:embed="rId3"/>
          <a:srcRect l="26413" r="33048" b="-1"/>
          <a:stretch/>
        </p:blipFill>
        <p:spPr>
          <a:xfrm>
            <a:off x="1" y="10"/>
            <a:ext cx="3495229" cy="6857990"/>
          </a:xfrm>
          <a:prstGeom prst="rect">
            <a:avLst/>
          </a:prstGeom>
          <a:effectLst/>
        </p:spPr>
      </p:pic>
      <p:pic>
        <p:nvPicPr>
          <p:cNvPr id="5" name="圖片 4">
            <a:extLst>
              <a:ext uri="{FF2B5EF4-FFF2-40B4-BE49-F238E27FC236}">
                <a16:creationId xmlns:a16="http://schemas.microsoft.com/office/drawing/2014/main" id="{A3243C59-CDD7-F247-2948-3925F8A80D3E}"/>
              </a:ext>
            </a:extLst>
          </p:cNvPr>
          <p:cNvPicPr>
            <a:picLocks noChangeAspect="1"/>
          </p:cNvPicPr>
          <p:nvPr/>
        </p:nvPicPr>
        <p:blipFill>
          <a:blip r:embed="rId4"/>
          <a:stretch>
            <a:fillRect/>
          </a:stretch>
        </p:blipFill>
        <p:spPr>
          <a:xfrm>
            <a:off x="3828300" y="3136490"/>
            <a:ext cx="7574787" cy="3440861"/>
          </a:xfrm>
          <a:prstGeom prst="rect">
            <a:avLst/>
          </a:prstGeom>
        </p:spPr>
      </p:pic>
      <p:sp>
        <p:nvSpPr>
          <p:cNvPr id="6" name="矩形: 圓角 5">
            <a:extLst>
              <a:ext uri="{FF2B5EF4-FFF2-40B4-BE49-F238E27FC236}">
                <a16:creationId xmlns:a16="http://schemas.microsoft.com/office/drawing/2014/main" id="{B1E737B4-D892-4027-0AAA-6E1F6B2C34B5}"/>
              </a:ext>
            </a:extLst>
          </p:cNvPr>
          <p:cNvSpPr/>
          <p:nvPr/>
        </p:nvSpPr>
        <p:spPr>
          <a:xfrm>
            <a:off x="6400800" y="4238625"/>
            <a:ext cx="1307690" cy="334297"/>
          </a:xfrm>
          <a:prstGeom prst="round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2888134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719482-5993-1B1C-4A34-8D44636501B9}"/>
            </a:ext>
          </a:extLst>
        </p:cNvPr>
        <p:cNvGrpSpPr/>
        <p:nvPr/>
      </p:nvGrpSpPr>
      <p:grpSpPr>
        <a:xfrm>
          <a:off x="0" y="0"/>
          <a:ext cx="0" cy="0"/>
          <a:chOff x="0" y="0"/>
          <a:chExt cx="0" cy="0"/>
        </a:xfrm>
      </p:grpSpPr>
      <p:pic>
        <p:nvPicPr>
          <p:cNvPr id="15" name="Picture 14" descr="Close-up of a calculator keypad">
            <a:extLst>
              <a:ext uri="{FF2B5EF4-FFF2-40B4-BE49-F238E27FC236}">
                <a16:creationId xmlns:a16="http://schemas.microsoft.com/office/drawing/2014/main" id="{54D7CDFE-CBD2-C628-015D-12D7A9EE9063}"/>
              </a:ext>
            </a:extLst>
          </p:cNvPr>
          <p:cNvPicPr>
            <a:picLocks noChangeAspect="1"/>
          </p:cNvPicPr>
          <p:nvPr/>
        </p:nvPicPr>
        <p:blipFill rotWithShape="1">
          <a:blip r:embed="rId2"/>
          <a:srcRect l="26413" r="33048" b="-1"/>
          <a:stretch/>
        </p:blipFill>
        <p:spPr>
          <a:xfrm>
            <a:off x="1" y="10"/>
            <a:ext cx="3495229" cy="6857990"/>
          </a:xfrm>
          <a:prstGeom prst="rect">
            <a:avLst/>
          </a:prstGeom>
          <a:effectLst/>
        </p:spPr>
      </p:pic>
      <p:sp>
        <p:nvSpPr>
          <p:cNvPr id="4" name="文字版面配置區 3">
            <a:extLst>
              <a:ext uri="{FF2B5EF4-FFF2-40B4-BE49-F238E27FC236}">
                <a16:creationId xmlns:a16="http://schemas.microsoft.com/office/drawing/2014/main" id="{290F02AA-2FA9-FBE0-8684-AE689C43C315}"/>
              </a:ext>
            </a:extLst>
          </p:cNvPr>
          <p:cNvSpPr>
            <a:spLocks noGrp="1"/>
          </p:cNvSpPr>
          <p:nvPr>
            <p:ph type="body" idx="1"/>
          </p:nvPr>
        </p:nvSpPr>
        <p:spPr>
          <a:xfrm>
            <a:off x="3627213" y="2208147"/>
            <a:ext cx="4937573" cy="2892724"/>
          </a:xfrm>
        </p:spPr>
        <p:txBody>
          <a:bodyPr vert="horz" lIns="91440" tIns="45720" rIns="91440" bIns="45720" rtlCol="0" anchor="t">
            <a:normAutofit fontScale="92500" lnSpcReduction="10000"/>
          </a:bodyPr>
          <a:lstStyle/>
          <a:p>
            <a:pPr marL="0" indent="0">
              <a:buNone/>
            </a:pPr>
            <a:r>
              <a:rPr lang="zh-TW" altLang="en-US" sz="4000" dirty="0">
                <a:solidFill>
                  <a:srgbClr val="0070C0"/>
                </a:solidFill>
                <a:latin typeface="標楷體" panose="03000509000000000000" pitchFamily="65" charset="-120"/>
                <a:ea typeface="標楷體" panose="03000509000000000000" pitchFamily="65" charset="-120"/>
              </a:rPr>
              <a:t>什麼時候開始登記？</a:t>
            </a:r>
            <a:endParaRPr lang="en-US" altLang="zh-TW" sz="4000" dirty="0">
              <a:solidFill>
                <a:srgbClr val="0070C0"/>
              </a:solidFill>
              <a:latin typeface="標楷體" panose="03000509000000000000" pitchFamily="65" charset="-120"/>
              <a:ea typeface="標楷體" panose="03000509000000000000" pitchFamily="65" charset="-120"/>
            </a:endParaRPr>
          </a:p>
          <a:p>
            <a:r>
              <a:rPr lang="en-US" altLang="zh-TW" sz="2600" dirty="0">
                <a:latin typeface="標楷體" panose="03000509000000000000" pitchFamily="65" charset="-120"/>
                <a:ea typeface="標楷體" panose="03000509000000000000" pitchFamily="65" charset="-120"/>
              </a:rPr>
              <a:t>113</a:t>
            </a:r>
            <a:r>
              <a:rPr lang="zh-TW" altLang="en-US" sz="2600" dirty="0">
                <a:latin typeface="標楷體" panose="03000509000000000000" pitchFamily="65" charset="-120"/>
                <a:ea typeface="標楷體" panose="03000509000000000000" pitchFamily="65" charset="-120"/>
              </a:rPr>
              <a:t>年</a:t>
            </a:r>
            <a:r>
              <a:rPr lang="en-US" altLang="zh-TW" sz="2600" dirty="0">
                <a:latin typeface="標楷體" panose="03000509000000000000" pitchFamily="65" charset="-120"/>
                <a:ea typeface="標楷體" panose="03000509000000000000" pitchFamily="65" charset="-120"/>
              </a:rPr>
              <a:t>12</a:t>
            </a:r>
            <a:r>
              <a:rPr lang="zh-TW" altLang="en-US" sz="2600" dirty="0">
                <a:latin typeface="標楷體" panose="03000509000000000000" pitchFamily="65" charset="-120"/>
                <a:ea typeface="標楷體" panose="03000509000000000000" pitchFamily="65" charset="-120"/>
              </a:rPr>
              <a:t>月</a:t>
            </a:r>
            <a:r>
              <a:rPr lang="en-US" altLang="zh-TW" sz="2600" dirty="0">
                <a:latin typeface="標楷體" panose="03000509000000000000" pitchFamily="65" charset="-120"/>
                <a:ea typeface="標楷體" panose="03000509000000000000" pitchFamily="65" charset="-120"/>
              </a:rPr>
              <a:t>1</a:t>
            </a:r>
            <a:r>
              <a:rPr lang="zh-TW" altLang="en-US" sz="2600" dirty="0">
                <a:latin typeface="標楷體" panose="03000509000000000000" pitchFamily="65" charset="-120"/>
                <a:ea typeface="標楷體" panose="03000509000000000000" pitchFamily="65" charset="-120"/>
              </a:rPr>
              <a:t>日至</a:t>
            </a:r>
            <a:r>
              <a:rPr lang="en-US" altLang="zh-TW" sz="2600" dirty="0">
                <a:latin typeface="標楷體" panose="03000509000000000000" pitchFamily="65" charset="-120"/>
                <a:ea typeface="標楷體" panose="03000509000000000000" pitchFamily="65" charset="-120"/>
              </a:rPr>
              <a:t>114</a:t>
            </a:r>
            <a:r>
              <a:rPr lang="zh-TW" altLang="en-US" sz="2600" dirty="0">
                <a:latin typeface="標楷體" panose="03000509000000000000" pitchFamily="65" charset="-120"/>
                <a:ea typeface="標楷體" panose="03000509000000000000" pitchFamily="65" charset="-120"/>
              </a:rPr>
              <a:t>年</a:t>
            </a:r>
            <a:r>
              <a:rPr lang="en-US" altLang="zh-TW" sz="2600" dirty="0">
                <a:latin typeface="標楷體" panose="03000509000000000000" pitchFamily="65" charset="-120"/>
                <a:ea typeface="標楷體" panose="03000509000000000000" pitchFamily="65" charset="-120"/>
              </a:rPr>
              <a:t>2</a:t>
            </a:r>
            <a:r>
              <a:rPr lang="zh-TW" altLang="en-US" sz="2600" dirty="0">
                <a:latin typeface="標楷體" panose="03000509000000000000" pitchFamily="65" charset="-120"/>
                <a:ea typeface="標楷體" panose="03000509000000000000" pitchFamily="65" charset="-120"/>
              </a:rPr>
              <a:t>月</a:t>
            </a:r>
            <a:r>
              <a:rPr lang="en-US" altLang="zh-TW" sz="2600" dirty="0">
                <a:latin typeface="標楷體" panose="03000509000000000000" pitchFamily="65" charset="-120"/>
                <a:ea typeface="標楷體" panose="03000509000000000000" pitchFamily="65" charset="-120"/>
              </a:rPr>
              <a:t>20</a:t>
            </a:r>
            <a:r>
              <a:rPr lang="zh-TW" altLang="en-US" sz="2600" dirty="0">
                <a:latin typeface="標楷體" panose="03000509000000000000" pitchFamily="65" charset="-120"/>
                <a:ea typeface="標楷體" panose="03000509000000000000" pitchFamily="65" charset="-120"/>
              </a:rPr>
              <a:t>日</a:t>
            </a:r>
            <a:r>
              <a:rPr lang="en-US" altLang="zh-TW" sz="2600" dirty="0">
                <a:latin typeface="標楷體" panose="03000509000000000000" pitchFamily="65" charset="-120"/>
                <a:ea typeface="標楷體" panose="03000509000000000000" pitchFamily="65" charset="-120"/>
              </a:rPr>
              <a:t>(</a:t>
            </a:r>
            <a:r>
              <a:rPr lang="zh-TW" altLang="en-US" sz="2600" dirty="0">
                <a:latin typeface="標楷體" panose="03000509000000000000" pitchFamily="65" charset="-120"/>
                <a:ea typeface="標楷體" panose="03000509000000000000" pitchFamily="65" charset="-120"/>
              </a:rPr>
              <a:t>寒假</a:t>
            </a:r>
            <a:r>
              <a:rPr lang="en-US" altLang="zh-TW" sz="2600" dirty="0">
                <a:latin typeface="標楷體" panose="03000509000000000000" pitchFamily="65" charset="-120"/>
                <a:ea typeface="標楷體" panose="03000509000000000000" pitchFamily="65" charset="-120"/>
              </a:rPr>
              <a:t>1/17-2/18</a:t>
            </a:r>
            <a:r>
              <a:rPr lang="zh-TW" altLang="en-US" sz="2600" dirty="0">
                <a:latin typeface="標楷體" panose="03000509000000000000" pitchFamily="65" charset="-120"/>
                <a:ea typeface="標楷體" panose="03000509000000000000" pitchFamily="65" charset="-120"/>
              </a:rPr>
              <a:t>暫停登記</a:t>
            </a:r>
            <a:r>
              <a:rPr lang="en-US" altLang="zh-TW" sz="2600" dirty="0">
                <a:latin typeface="標楷體" panose="03000509000000000000" pitchFamily="65" charset="-120"/>
                <a:ea typeface="標楷體" panose="03000509000000000000" pitchFamily="65" charset="-120"/>
              </a:rPr>
              <a:t>)</a:t>
            </a:r>
          </a:p>
          <a:p>
            <a:r>
              <a:rPr lang="zh-TW" altLang="en-US" sz="2600" dirty="0">
                <a:latin typeface="標楷體" panose="03000509000000000000" pitchFamily="65" charset="-120"/>
                <a:ea typeface="標楷體" panose="03000509000000000000" pitchFamily="65" charset="-120"/>
              </a:rPr>
              <a:t>每週一至四開放登記，每週五進行審核</a:t>
            </a:r>
            <a:endParaRPr lang="en-US" altLang="zh-TW" sz="2600" dirty="0">
              <a:latin typeface="標楷體" panose="03000509000000000000" pitchFamily="65" charset="-120"/>
              <a:ea typeface="標楷體" panose="03000509000000000000" pitchFamily="65" charset="-120"/>
            </a:endParaRPr>
          </a:p>
          <a:p>
            <a:r>
              <a:rPr lang="zh-TW" altLang="en-US" sz="2600" dirty="0">
                <a:latin typeface="標楷體" panose="03000509000000000000" pitchFamily="65" charset="-120"/>
                <a:ea typeface="標楷體"/>
              </a:rPr>
              <a:t>注意：五、六、日僅可暫存，只有週一至四可以送出</a:t>
            </a:r>
            <a:endParaRPr lang="zh-TW" altLang="en-US" sz="2600" dirty="0">
              <a:latin typeface="標楷體" panose="03000509000000000000" pitchFamily="65" charset="-120"/>
              <a:ea typeface="標楷體" panose="03000509000000000000" pitchFamily="65" charset="-120"/>
            </a:endParaRPr>
          </a:p>
        </p:txBody>
      </p:sp>
      <p:pic>
        <p:nvPicPr>
          <p:cNvPr id="7" name="圖片 6">
            <a:extLst>
              <a:ext uri="{FF2B5EF4-FFF2-40B4-BE49-F238E27FC236}">
                <a16:creationId xmlns:a16="http://schemas.microsoft.com/office/drawing/2014/main" id="{A404D068-5FAB-F2C1-640B-87B152CC7658}"/>
              </a:ext>
            </a:extLst>
          </p:cNvPr>
          <p:cNvPicPr>
            <a:picLocks noChangeAspect="1"/>
          </p:cNvPicPr>
          <p:nvPr/>
        </p:nvPicPr>
        <p:blipFill>
          <a:blip r:embed="rId3"/>
          <a:stretch>
            <a:fillRect/>
          </a:stretch>
        </p:blipFill>
        <p:spPr>
          <a:xfrm>
            <a:off x="8564786" y="1757129"/>
            <a:ext cx="3248478" cy="3343742"/>
          </a:xfrm>
          <a:prstGeom prst="rect">
            <a:avLst/>
          </a:prstGeom>
        </p:spPr>
      </p:pic>
    </p:spTree>
    <p:extLst>
      <p:ext uri="{BB962C8B-B14F-4D97-AF65-F5344CB8AC3E}">
        <p14:creationId xmlns:p14="http://schemas.microsoft.com/office/powerpoint/2010/main" val="5155470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159B34-2FBB-8451-F54E-5D5AFDF28DA8}"/>
            </a:ext>
          </a:extLst>
        </p:cNvPr>
        <p:cNvGrpSpPr/>
        <p:nvPr/>
      </p:nvGrpSpPr>
      <p:grpSpPr>
        <a:xfrm>
          <a:off x="0" y="0"/>
          <a:ext cx="0" cy="0"/>
          <a:chOff x="0" y="0"/>
          <a:chExt cx="0" cy="0"/>
        </a:xfrm>
      </p:grpSpPr>
      <p:pic>
        <p:nvPicPr>
          <p:cNvPr id="15" name="Picture 14" descr="Close-up of a calculator keypad">
            <a:extLst>
              <a:ext uri="{FF2B5EF4-FFF2-40B4-BE49-F238E27FC236}">
                <a16:creationId xmlns:a16="http://schemas.microsoft.com/office/drawing/2014/main" id="{87A57ACC-8DB9-323F-7EB2-E9BCD68EEA56}"/>
              </a:ext>
            </a:extLst>
          </p:cNvPr>
          <p:cNvPicPr>
            <a:picLocks noChangeAspect="1"/>
          </p:cNvPicPr>
          <p:nvPr/>
        </p:nvPicPr>
        <p:blipFill rotWithShape="1">
          <a:blip r:embed="rId2"/>
          <a:srcRect l="26413" r="33048" b="-1"/>
          <a:stretch/>
        </p:blipFill>
        <p:spPr>
          <a:xfrm>
            <a:off x="1" y="10"/>
            <a:ext cx="3495229" cy="6857990"/>
          </a:xfrm>
          <a:prstGeom prst="rect">
            <a:avLst/>
          </a:prstGeom>
          <a:effectLst/>
        </p:spPr>
      </p:pic>
      <p:sp>
        <p:nvSpPr>
          <p:cNvPr id="3" name="文字版面配置區 3">
            <a:extLst>
              <a:ext uri="{FF2B5EF4-FFF2-40B4-BE49-F238E27FC236}">
                <a16:creationId xmlns:a16="http://schemas.microsoft.com/office/drawing/2014/main" id="{4FA4E035-355A-823B-D4A8-0DB29B148A4F}"/>
              </a:ext>
            </a:extLst>
          </p:cNvPr>
          <p:cNvSpPr txBox="1">
            <a:spLocks/>
          </p:cNvSpPr>
          <p:nvPr/>
        </p:nvSpPr>
        <p:spPr>
          <a:xfrm>
            <a:off x="3606068" y="333178"/>
            <a:ext cx="8696769" cy="13300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zh-TW" altLang="en-US" sz="4000" dirty="0">
                <a:solidFill>
                  <a:srgbClr val="0070C0"/>
                </a:solidFill>
                <a:latin typeface="標楷體" panose="03000509000000000000" pitchFamily="65" charset="-120"/>
                <a:ea typeface="標楷體" panose="03000509000000000000" pitchFamily="65" charset="-120"/>
              </a:rPr>
              <a:t>哪裡看各校要求英檢成績？</a:t>
            </a:r>
            <a:endParaRPr lang="en-US" altLang="zh-TW" sz="4000" dirty="0">
              <a:solidFill>
                <a:srgbClr val="0070C0"/>
              </a:solidFill>
              <a:latin typeface="標楷體" panose="03000509000000000000" pitchFamily="65" charset="-120"/>
              <a:ea typeface="標楷體" panose="03000509000000000000" pitchFamily="65" charset="-120"/>
            </a:endParaRPr>
          </a:p>
          <a:p>
            <a:r>
              <a:rPr lang="zh-TW" altLang="en-US" sz="2600" dirty="0">
                <a:latin typeface="標楷體" panose="03000509000000000000" pitchFamily="65" charset="-120"/>
                <a:ea typeface="標楷體" panose="03000509000000000000" pitchFamily="65" charset="-120"/>
              </a:rPr>
              <a:t>請至</a:t>
            </a:r>
            <a:r>
              <a:rPr lang="zh-TW" altLang="en-US" sz="2600" dirty="0">
                <a:latin typeface="標楷體" panose="03000509000000000000" pitchFamily="65" charset="-120"/>
                <a:ea typeface="標楷體" panose="03000509000000000000" pitchFamily="65" charset="-120"/>
                <a:hlinkClick r:id="rId3"/>
              </a:rPr>
              <a:t>三全教育中心官網</a:t>
            </a:r>
            <a:r>
              <a:rPr lang="zh-TW" altLang="en-US" sz="2600" dirty="0">
                <a:latin typeface="標楷體" panose="03000509000000000000" pitchFamily="65" charset="-120"/>
                <a:ea typeface="標楷體" panose="03000509000000000000" pitchFamily="65" charset="-120"/>
              </a:rPr>
              <a:t>查看「各校資料」</a:t>
            </a:r>
          </a:p>
        </p:txBody>
      </p:sp>
      <p:pic>
        <p:nvPicPr>
          <p:cNvPr id="13" name="圖片 12">
            <a:extLst>
              <a:ext uri="{FF2B5EF4-FFF2-40B4-BE49-F238E27FC236}">
                <a16:creationId xmlns:a16="http://schemas.microsoft.com/office/drawing/2014/main" id="{71F78C1C-6EFD-1B36-B552-EAE2080A4C45}"/>
              </a:ext>
            </a:extLst>
          </p:cNvPr>
          <p:cNvPicPr>
            <a:picLocks noChangeAspect="1"/>
          </p:cNvPicPr>
          <p:nvPr/>
        </p:nvPicPr>
        <p:blipFill>
          <a:blip r:embed="rId4"/>
          <a:srcRect b="25895"/>
          <a:stretch/>
        </p:blipFill>
        <p:spPr>
          <a:xfrm>
            <a:off x="3495230" y="1519683"/>
            <a:ext cx="8621004" cy="5082139"/>
          </a:xfrm>
          <a:prstGeom prst="rect">
            <a:avLst/>
          </a:prstGeom>
        </p:spPr>
      </p:pic>
      <p:sp>
        <p:nvSpPr>
          <p:cNvPr id="14" name="文字版面配置區 3">
            <a:extLst>
              <a:ext uri="{FF2B5EF4-FFF2-40B4-BE49-F238E27FC236}">
                <a16:creationId xmlns:a16="http://schemas.microsoft.com/office/drawing/2014/main" id="{09C72694-D26D-B716-6060-AB4B28869579}"/>
              </a:ext>
            </a:extLst>
          </p:cNvPr>
          <p:cNvSpPr txBox="1">
            <a:spLocks/>
          </p:cNvSpPr>
          <p:nvPr/>
        </p:nvSpPr>
        <p:spPr>
          <a:xfrm>
            <a:off x="4985008" y="1536102"/>
            <a:ext cx="828651" cy="4563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TW" sz="2600" dirty="0">
                <a:solidFill>
                  <a:srgbClr val="FF0000"/>
                </a:solidFill>
                <a:latin typeface="標楷體" panose="03000509000000000000" pitchFamily="65" charset="-120"/>
                <a:ea typeface="標楷體" panose="03000509000000000000" pitchFamily="65" charset="-120"/>
              </a:rPr>
              <a:t>(</a:t>
            </a:r>
            <a:r>
              <a:rPr lang="zh-TW" altLang="en-US" sz="2600" dirty="0">
                <a:solidFill>
                  <a:srgbClr val="FF0000"/>
                </a:solidFill>
                <a:latin typeface="標楷體" panose="03000509000000000000" pitchFamily="65" charset="-120"/>
                <a:ea typeface="標楷體" panose="03000509000000000000" pitchFamily="65" charset="-120"/>
              </a:rPr>
              <a:t>例</a:t>
            </a:r>
            <a:r>
              <a:rPr lang="en-US" altLang="zh-TW" sz="2600" dirty="0">
                <a:solidFill>
                  <a:srgbClr val="FF0000"/>
                </a:solidFill>
                <a:latin typeface="標楷體" panose="03000509000000000000" pitchFamily="65" charset="-120"/>
                <a:ea typeface="標楷體" panose="03000509000000000000" pitchFamily="65" charset="-120"/>
              </a:rPr>
              <a:t>)</a:t>
            </a:r>
            <a:endParaRPr lang="zh-TW" altLang="en-US" sz="2600" dirty="0">
              <a:solidFill>
                <a:srgbClr val="FF0000"/>
              </a:solidFill>
              <a:latin typeface="標楷體" panose="03000509000000000000" pitchFamily="65" charset="-120"/>
              <a:ea typeface="標楷體" panose="03000509000000000000" pitchFamily="65" charset="-120"/>
            </a:endParaRPr>
          </a:p>
        </p:txBody>
      </p:sp>
      <mc:AlternateContent xmlns:mc="http://schemas.openxmlformats.org/markup-compatibility/2006" xmlns:p14="http://schemas.microsoft.com/office/powerpoint/2010/main">
        <mc:Choice Requires="p14">
          <p:contentPart p14:bwMode="auto" r:id="rId5">
            <p14:nvContentPartPr>
              <p14:cNvPr id="2" name="筆跡 1">
                <a:extLst>
                  <a:ext uri="{FF2B5EF4-FFF2-40B4-BE49-F238E27FC236}">
                    <a16:creationId xmlns:a16="http://schemas.microsoft.com/office/drawing/2014/main" id="{09AB386F-6DD9-F8C6-A1F8-BA1F62CB2ECF}"/>
                  </a:ext>
                </a:extLst>
              </p14:cNvPr>
              <p14:cNvContentPartPr/>
              <p14:nvPr/>
            </p14:nvContentPartPr>
            <p14:xfrm>
              <a:off x="9731566" y="1344975"/>
              <a:ext cx="13771" cy="13771"/>
            </p14:xfrm>
          </p:contentPart>
        </mc:Choice>
        <mc:Fallback xmlns="">
          <p:pic>
            <p:nvPicPr>
              <p:cNvPr id="2" name="筆跡 1">
                <a:extLst>
                  <a:ext uri="{FF2B5EF4-FFF2-40B4-BE49-F238E27FC236}">
                    <a16:creationId xmlns:a16="http://schemas.microsoft.com/office/drawing/2014/main" id="{09AB386F-6DD9-F8C6-A1F8-BA1F62CB2ECF}"/>
                  </a:ext>
                </a:extLst>
              </p:cNvPr>
              <p:cNvPicPr/>
              <p:nvPr/>
            </p:nvPicPr>
            <p:blipFill>
              <a:blip r:embed="rId6"/>
              <a:stretch>
                <a:fillRect/>
              </a:stretch>
            </p:blipFill>
            <p:spPr>
              <a:xfrm>
                <a:off x="9056787" y="656425"/>
                <a:ext cx="1377100" cy="1377100"/>
              </a:xfrm>
              <a:prstGeom prst="rect">
                <a:avLst/>
              </a:prstGeom>
            </p:spPr>
          </p:pic>
        </mc:Fallback>
      </mc:AlternateContent>
    </p:spTree>
    <p:extLst>
      <p:ext uri="{BB962C8B-B14F-4D97-AF65-F5344CB8AC3E}">
        <p14:creationId xmlns:p14="http://schemas.microsoft.com/office/powerpoint/2010/main" val="3060446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159B34-2FBB-8451-F54E-5D5AFDF28DA8}"/>
            </a:ext>
          </a:extLst>
        </p:cNvPr>
        <p:cNvGrpSpPr/>
        <p:nvPr/>
      </p:nvGrpSpPr>
      <p:grpSpPr>
        <a:xfrm>
          <a:off x="0" y="0"/>
          <a:ext cx="0" cy="0"/>
          <a:chOff x="0" y="0"/>
          <a:chExt cx="0" cy="0"/>
        </a:xfrm>
      </p:grpSpPr>
      <p:pic>
        <p:nvPicPr>
          <p:cNvPr id="15" name="Picture 14" descr="Close-up of a calculator keypad">
            <a:extLst>
              <a:ext uri="{FF2B5EF4-FFF2-40B4-BE49-F238E27FC236}">
                <a16:creationId xmlns:a16="http://schemas.microsoft.com/office/drawing/2014/main" id="{87A57ACC-8DB9-323F-7EB2-E9BCD68EEA56}"/>
              </a:ext>
            </a:extLst>
          </p:cNvPr>
          <p:cNvPicPr>
            <a:picLocks noChangeAspect="1"/>
          </p:cNvPicPr>
          <p:nvPr/>
        </p:nvPicPr>
        <p:blipFill rotWithShape="1">
          <a:blip r:embed="rId2"/>
          <a:srcRect l="26413" r="33048" b="-1"/>
          <a:stretch/>
        </p:blipFill>
        <p:spPr>
          <a:xfrm>
            <a:off x="1" y="10"/>
            <a:ext cx="3495229" cy="6857990"/>
          </a:xfrm>
          <a:prstGeom prst="rect">
            <a:avLst/>
          </a:prstGeom>
          <a:effectLst/>
        </p:spPr>
      </p:pic>
      <p:sp>
        <p:nvSpPr>
          <p:cNvPr id="3" name="文字版面配置區 3">
            <a:extLst>
              <a:ext uri="{FF2B5EF4-FFF2-40B4-BE49-F238E27FC236}">
                <a16:creationId xmlns:a16="http://schemas.microsoft.com/office/drawing/2014/main" id="{4FA4E035-355A-823B-D4A8-0DB29B148A4F}"/>
              </a:ext>
            </a:extLst>
          </p:cNvPr>
          <p:cNvSpPr txBox="1">
            <a:spLocks/>
          </p:cNvSpPr>
          <p:nvPr/>
        </p:nvSpPr>
        <p:spPr>
          <a:xfrm>
            <a:off x="3606068" y="333177"/>
            <a:ext cx="8696769" cy="165264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zh-TW" altLang="en-US" sz="4000" dirty="0">
                <a:solidFill>
                  <a:srgbClr val="0070C0"/>
                </a:solidFill>
                <a:latin typeface="標楷體" panose="03000509000000000000" pitchFamily="65" charset="-120"/>
                <a:ea typeface="標楷體"/>
              </a:rPr>
              <a:t>哪裡看各校限制名額？</a:t>
            </a:r>
            <a:endParaRPr lang="en-US" altLang="zh-TW" sz="4000" dirty="0">
              <a:solidFill>
                <a:srgbClr val="0070C0"/>
              </a:solidFill>
              <a:latin typeface="標楷體" panose="03000509000000000000" pitchFamily="65" charset="-120"/>
              <a:ea typeface="標楷體"/>
            </a:endParaRPr>
          </a:p>
          <a:p>
            <a:r>
              <a:rPr lang="zh-TW" altLang="en-US" sz="2600" dirty="0">
                <a:latin typeface="標楷體" panose="03000509000000000000" pitchFamily="65" charset="-120"/>
                <a:ea typeface="標楷體" panose="03000509000000000000" pitchFamily="65" charset="-120"/>
              </a:rPr>
              <a:t>請至</a:t>
            </a:r>
            <a:r>
              <a:rPr lang="zh-TW" altLang="en-US" sz="2600" dirty="0">
                <a:latin typeface="標楷體" panose="03000509000000000000" pitchFamily="65" charset="-120"/>
                <a:ea typeface="標楷體" panose="03000509000000000000" pitchFamily="65" charset="-120"/>
                <a:hlinkClick r:id="rId3"/>
              </a:rPr>
              <a:t>三全教育中心官網</a:t>
            </a:r>
            <a:r>
              <a:rPr lang="zh-TW" altLang="en-US" sz="2600" dirty="0">
                <a:latin typeface="標楷體" panose="03000509000000000000" pitchFamily="65" charset="-120"/>
                <a:ea typeface="標楷體" panose="03000509000000000000" pitchFamily="65" charset="-120"/>
              </a:rPr>
              <a:t>查看「最新消息</a:t>
            </a:r>
            <a:r>
              <a:rPr lang="en-US" altLang="zh-TW" sz="2600" dirty="0">
                <a:latin typeface="標楷體" panose="03000509000000000000" pitchFamily="65" charset="-120"/>
                <a:ea typeface="標楷體" panose="03000509000000000000" pitchFamily="65" charset="-120"/>
              </a:rPr>
              <a:t>-</a:t>
            </a:r>
            <a:r>
              <a:rPr lang="zh-TW" altLang="en-US" sz="2600" dirty="0">
                <a:latin typeface="標楷體" panose="03000509000000000000" pitchFamily="65" charset="-120"/>
                <a:ea typeface="標楷體" panose="03000509000000000000" pitchFamily="65" charset="-120"/>
              </a:rPr>
              <a:t>三全教育中心大三出國</a:t>
            </a:r>
            <a:r>
              <a:rPr lang="en-US" altLang="zh-TW" sz="2600" dirty="0">
                <a:latin typeface="標楷體" panose="03000509000000000000" pitchFamily="65" charset="-120"/>
                <a:ea typeface="標楷體" panose="03000509000000000000" pitchFamily="65" charset="-120"/>
              </a:rPr>
              <a:t>113</a:t>
            </a:r>
            <a:r>
              <a:rPr lang="zh-TW" altLang="en-US" sz="2600" dirty="0">
                <a:latin typeface="標楷體" panose="03000509000000000000" pitchFamily="65" charset="-120"/>
                <a:ea typeface="標楷體" panose="03000509000000000000" pitchFamily="65" charset="-120"/>
              </a:rPr>
              <a:t>學年度姊妹校門檻及申請名額公告」</a:t>
            </a:r>
          </a:p>
        </p:txBody>
      </p:sp>
      <p:sp>
        <p:nvSpPr>
          <p:cNvPr id="14" name="文字版面配置區 3">
            <a:extLst>
              <a:ext uri="{FF2B5EF4-FFF2-40B4-BE49-F238E27FC236}">
                <a16:creationId xmlns:a16="http://schemas.microsoft.com/office/drawing/2014/main" id="{09C72694-D26D-B716-6060-AB4B28869579}"/>
              </a:ext>
            </a:extLst>
          </p:cNvPr>
          <p:cNvSpPr txBox="1">
            <a:spLocks/>
          </p:cNvSpPr>
          <p:nvPr/>
        </p:nvSpPr>
        <p:spPr>
          <a:xfrm>
            <a:off x="3710389" y="2308699"/>
            <a:ext cx="828651" cy="4563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TW" sz="2600" dirty="0">
                <a:solidFill>
                  <a:srgbClr val="FF0000"/>
                </a:solidFill>
                <a:latin typeface="標楷體" panose="03000509000000000000" pitchFamily="65" charset="-120"/>
                <a:ea typeface="標楷體" panose="03000509000000000000" pitchFamily="65" charset="-120"/>
              </a:rPr>
              <a:t>(</a:t>
            </a:r>
            <a:r>
              <a:rPr lang="zh-TW" altLang="en-US" sz="2600" dirty="0">
                <a:solidFill>
                  <a:srgbClr val="FF0000"/>
                </a:solidFill>
                <a:latin typeface="標楷體" panose="03000509000000000000" pitchFamily="65" charset="-120"/>
                <a:ea typeface="標楷體" panose="03000509000000000000" pitchFamily="65" charset="-120"/>
              </a:rPr>
              <a:t>例</a:t>
            </a:r>
            <a:r>
              <a:rPr lang="en-US" altLang="zh-TW" sz="2600" dirty="0">
                <a:solidFill>
                  <a:srgbClr val="FF0000"/>
                </a:solidFill>
                <a:latin typeface="標楷體" panose="03000509000000000000" pitchFamily="65" charset="-120"/>
                <a:ea typeface="標楷體" panose="03000509000000000000" pitchFamily="65" charset="-120"/>
              </a:rPr>
              <a:t>)</a:t>
            </a:r>
            <a:endParaRPr lang="zh-TW" altLang="en-US" sz="2600" dirty="0">
              <a:solidFill>
                <a:srgbClr val="FF0000"/>
              </a:solidFill>
              <a:latin typeface="標楷體" panose="03000509000000000000" pitchFamily="65" charset="-120"/>
              <a:ea typeface="標楷體" panose="03000509000000000000" pitchFamily="65" charset="-120"/>
            </a:endParaRPr>
          </a:p>
        </p:txBody>
      </p:sp>
      <mc:AlternateContent xmlns:mc="http://schemas.openxmlformats.org/markup-compatibility/2006" xmlns:p14="http://schemas.microsoft.com/office/powerpoint/2010/main">
        <mc:Choice Requires="p14">
          <p:contentPart p14:bwMode="auto" r:id="rId4">
            <p14:nvContentPartPr>
              <p14:cNvPr id="2" name="筆跡 1">
                <a:extLst>
                  <a:ext uri="{FF2B5EF4-FFF2-40B4-BE49-F238E27FC236}">
                    <a16:creationId xmlns:a16="http://schemas.microsoft.com/office/drawing/2014/main" id="{09AB386F-6DD9-F8C6-A1F8-BA1F62CB2ECF}"/>
                  </a:ext>
                </a:extLst>
              </p14:cNvPr>
              <p14:cNvContentPartPr/>
              <p14:nvPr/>
            </p14:nvContentPartPr>
            <p14:xfrm>
              <a:off x="9731566" y="1344975"/>
              <a:ext cx="13771" cy="13771"/>
            </p14:xfrm>
          </p:contentPart>
        </mc:Choice>
        <mc:Fallback xmlns="">
          <p:pic>
            <p:nvPicPr>
              <p:cNvPr id="2" name="筆跡 1">
                <a:extLst>
                  <a:ext uri="{FF2B5EF4-FFF2-40B4-BE49-F238E27FC236}">
                    <a16:creationId xmlns:a16="http://schemas.microsoft.com/office/drawing/2014/main" id="{09AB386F-6DD9-F8C6-A1F8-BA1F62CB2ECF}"/>
                  </a:ext>
                </a:extLst>
              </p:cNvPr>
              <p:cNvPicPr/>
              <p:nvPr/>
            </p:nvPicPr>
            <p:blipFill>
              <a:blip r:embed="rId5"/>
              <a:stretch>
                <a:fillRect/>
              </a:stretch>
            </p:blipFill>
            <p:spPr>
              <a:xfrm>
                <a:off x="9043016" y="656425"/>
                <a:ext cx="1377100" cy="13771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筆跡 3">
                <a:extLst>
                  <a:ext uri="{FF2B5EF4-FFF2-40B4-BE49-F238E27FC236}">
                    <a16:creationId xmlns:a16="http://schemas.microsoft.com/office/drawing/2014/main" id="{8AFC9420-1D8F-BA7B-4B4A-1A31D24E6541}"/>
                  </a:ext>
                </a:extLst>
              </p14:cNvPr>
              <p14:cNvContentPartPr/>
              <p14:nvPr/>
            </p14:nvContentPartPr>
            <p14:xfrm>
              <a:off x="5737951" y="711505"/>
              <a:ext cx="13771" cy="13771"/>
            </p14:xfrm>
          </p:contentPart>
        </mc:Choice>
        <mc:Fallback xmlns="">
          <p:pic>
            <p:nvPicPr>
              <p:cNvPr id="4" name="筆跡 3">
                <a:extLst>
                  <a:ext uri="{FF2B5EF4-FFF2-40B4-BE49-F238E27FC236}">
                    <a16:creationId xmlns:a16="http://schemas.microsoft.com/office/drawing/2014/main" id="{8AFC9420-1D8F-BA7B-4B4A-1A31D24E6541}"/>
                  </a:ext>
                </a:extLst>
              </p:cNvPr>
              <p:cNvPicPr/>
              <p:nvPr/>
            </p:nvPicPr>
            <p:blipFill>
              <a:blip r:embed="rId5"/>
              <a:stretch>
                <a:fillRect/>
              </a:stretch>
            </p:blipFill>
            <p:spPr>
              <a:xfrm>
                <a:off x="5063172" y="22955"/>
                <a:ext cx="1377100" cy="1377100"/>
              </a:xfrm>
              <a:prstGeom prst="rect">
                <a:avLst/>
              </a:prstGeom>
            </p:spPr>
          </p:pic>
        </mc:Fallback>
      </mc:AlternateContent>
      <p:pic>
        <p:nvPicPr>
          <p:cNvPr id="6" name="圖片 5">
            <a:extLst>
              <a:ext uri="{FF2B5EF4-FFF2-40B4-BE49-F238E27FC236}">
                <a16:creationId xmlns:a16="http://schemas.microsoft.com/office/drawing/2014/main" id="{33149625-BD40-9D11-A79A-C082B33D0DEB}"/>
              </a:ext>
            </a:extLst>
          </p:cNvPr>
          <p:cNvPicPr>
            <a:picLocks noChangeAspect="1"/>
          </p:cNvPicPr>
          <p:nvPr/>
        </p:nvPicPr>
        <p:blipFill>
          <a:blip r:embed="rId7"/>
          <a:stretch>
            <a:fillRect/>
          </a:stretch>
        </p:blipFill>
        <p:spPr>
          <a:xfrm>
            <a:off x="3821226" y="2765026"/>
            <a:ext cx="8227462" cy="1746865"/>
          </a:xfrm>
          <a:prstGeom prst="rect">
            <a:avLst/>
          </a:prstGeom>
        </p:spPr>
      </p:pic>
    </p:spTree>
    <p:extLst>
      <p:ext uri="{BB962C8B-B14F-4D97-AF65-F5344CB8AC3E}">
        <p14:creationId xmlns:p14="http://schemas.microsoft.com/office/powerpoint/2010/main" val="15367407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A78F17-DA5E-613A-AEBB-0D16546C6598}"/>
            </a:ext>
          </a:extLst>
        </p:cNvPr>
        <p:cNvGrpSpPr/>
        <p:nvPr/>
      </p:nvGrpSpPr>
      <p:grpSpPr>
        <a:xfrm>
          <a:off x="0" y="0"/>
          <a:ext cx="0" cy="0"/>
          <a:chOff x="0" y="0"/>
          <a:chExt cx="0" cy="0"/>
        </a:xfrm>
      </p:grpSpPr>
      <p:pic>
        <p:nvPicPr>
          <p:cNvPr id="15" name="Picture 14" descr="Close-up of a calculator keypad">
            <a:extLst>
              <a:ext uri="{FF2B5EF4-FFF2-40B4-BE49-F238E27FC236}">
                <a16:creationId xmlns:a16="http://schemas.microsoft.com/office/drawing/2014/main" id="{1A04DE20-6211-C528-4906-9E5BAB3929B7}"/>
              </a:ext>
            </a:extLst>
          </p:cNvPr>
          <p:cNvPicPr>
            <a:picLocks noChangeAspect="1"/>
          </p:cNvPicPr>
          <p:nvPr/>
        </p:nvPicPr>
        <p:blipFill rotWithShape="1">
          <a:blip r:embed="rId2"/>
          <a:srcRect l="26413" r="33048" b="-1"/>
          <a:stretch/>
        </p:blipFill>
        <p:spPr>
          <a:xfrm>
            <a:off x="1" y="10"/>
            <a:ext cx="3495229" cy="6857990"/>
          </a:xfrm>
          <a:prstGeom prst="rect">
            <a:avLst/>
          </a:prstGeom>
          <a:effectLst/>
        </p:spPr>
      </p:pic>
      <p:sp>
        <p:nvSpPr>
          <p:cNvPr id="4" name="文字版面配置區 3">
            <a:extLst>
              <a:ext uri="{FF2B5EF4-FFF2-40B4-BE49-F238E27FC236}">
                <a16:creationId xmlns:a16="http://schemas.microsoft.com/office/drawing/2014/main" id="{D67792F4-ED45-9E26-C259-F8B8CB4A049A}"/>
              </a:ext>
            </a:extLst>
          </p:cNvPr>
          <p:cNvSpPr>
            <a:spLocks noGrp="1"/>
          </p:cNvSpPr>
          <p:nvPr>
            <p:ph type="body" idx="1"/>
          </p:nvPr>
        </p:nvSpPr>
        <p:spPr>
          <a:xfrm>
            <a:off x="3559884" y="1324757"/>
            <a:ext cx="5201542" cy="707241"/>
          </a:xfrm>
        </p:spPr>
        <p:txBody>
          <a:bodyPr>
            <a:normAutofit lnSpcReduction="10000"/>
          </a:bodyPr>
          <a:lstStyle/>
          <a:p>
            <a:pPr marL="0" indent="0">
              <a:buNone/>
            </a:pPr>
            <a:r>
              <a:rPr lang="zh-TW" altLang="en-US" sz="4800" dirty="0">
                <a:solidFill>
                  <a:srgbClr val="0070C0"/>
                </a:solidFill>
                <a:latin typeface="標楷體" panose="03000509000000000000" pitchFamily="65" charset="-120"/>
                <a:ea typeface="標楷體" panose="03000509000000000000" pitchFamily="65" charset="-120"/>
              </a:rPr>
              <a:t>海外學校申請流程</a:t>
            </a:r>
            <a:endParaRPr lang="en-US" altLang="zh-TW" sz="4800" dirty="0">
              <a:solidFill>
                <a:srgbClr val="0070C0"/>
              </a:solidFill>
              <a:latin typeface="標楷體" panose="03000509000000000000" pitchFamily="65" charset="-120"/>
              <a:ea typeface="標楷體" panose="03000509000000000000" pitchFamily="65" charset="-120"/>
            </a:endParaRPr>
          </a:p>
        </p:txBody>
      </p:sp>
      <p:graphicFrame>
        <p:nvGraphicFramePr>
          <p:cNvPr id="2" name="資料庫圖表 1">
            <a:extLst>
              <a:ext uri="{FF2B5EF4-FFF2-40B4-BE49-F238E27FC236}">
                <a16:creationId xmlns:a16="http://schemas.microsoft.com/office/drawing/2014/main" id="{FB68B881-BAD5-4D52-1359-25B318551DA7}"/>
              </a:ext>
            </a:extLst>
          </p:cNvPr>
          <p:cNvGraphicFramePr/>
          <p:nvPr>
            <p:extLst>
              <p:ext uri="{D42A27DB-BD31-4B8C-83A1-F6EECF244321}">
                <p14:modId xmlns:p14="http://schemas.microsoft.com/office/powerpoint/2010/main" val="3022292201"/>
              </p:ext>
            </p:extLst>
          </p:nvPr>
        </p:nvGraphicFramePr>
        <p:xfrm>
          <a:off x="3735374" y="2105888"/>
          <a:ext cx="8253424" cy="1843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資料庫圖表 5">
            <a:extLst>
              <a:ext uri="{FF2B5EF4-FFF2-40B4-BE49-F238E27FC236}">
                <a16:creationId xmlns:a16="http://schemas.microsoft.com/office/drawing/2014/main" id="{B324B4DB-D097-F854-6DEF-4DE4B3BE46B7}"/>
              </a:ext>
            </a:extLst>
          </p:cNvPr>
          <p:cNvGraphicFramePr/>
          <p:nvPr>
            <p:extLst>
              <p:ext uri="{D42A27DB-BD31-4B8C-83A1-F6EECF244321}">
                <p14:modId xmlns:p14="http://schemas.microsoft.com/office/powerpoint/2010/main" val="908742615"/>
              </p:ext>
            </p:extLst>
          </p:nvPr>
        </p:nvGraphicFramePr>
        <p:xfrm>
          <a:off x="8183418" y="4052013"/>
          <a:ext cx="1617829" cy="162587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箭號: 向下 2">
            <a:extLst>
              <a:ext uri="{FF2B5EF4-FFF2-40B4-BE49-F238E27FC236}">
                <a16:creationId xmlns:a16="http://schemas.microsoft.com/office/drawing/2014/main" id="{5F54E629-078A-7764-5973-2D0B1B9591D9}"/>
              </a:ext>
            </a:extLst>
          </p:cNvPr>
          <p:cNvSpPr/>
          <p:nvPr/>
        </p:nvSpPr>
        <p:spPr>
          <a:xfrm>
            <a:off x="8829963" y="3679427"/>
            <a:ext cx="258618" cy="31007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標楷體" panose="03000509000000000000" pitchFamily="65" charset="-120"/>
              <a:ea typeface="標楷體" panose="03000509000000000000" pitchFamily="65" charset="-120"/>
            </a:endParaRPr>
          </a:p>
        </p:txBody>
      </p:sp>
      <p:sp>
        <p:nvSpPr>
          <p:cNvPr id="5" name="文字版面配置區 3">
            <a:extLst>
              <a:ext uri="{FF2B5EF4-FFF2-40B4-BE49-F238E27FC236}">
                <a16:creationId xmlns:a16="http://schemas.microsoft.com/office/drawing/2014/main" id="{0C93B3DC-4C5D-C2A4-0EBA-99ABC9CD4BA4}"/>
              </a:ext>
            </a:extLst>
          </p:cNvPr>
          <p:cNvSpPr txBox="1">
            <a:spLocks/>
          </p:cNvSpPr>
          <p:nvPr/>
        </p:nvSpPr>
        <p:spPr>
          <a:xfrm>
            <a:off x="3892449" y="2179774"/>
            <a:ext cx="1351552" cy="411797"/>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zh-TW" altLang="en-US" sz="2600" dirty="0">
                <a:solidFill>
                  <a:srgbClr val="FF0000"/>
                </a:solidFill>
                <a:latin typeface="標楷體" panose="03000509000000000000" pitchFamily="65" charset="-120"/>
                <a:ea typeface="標楷體" panose="03000509000000000000" pitchFamily="65" charset="-120"/>
              </a:rPr>
              <a:t>每週一至四</a:t>
            </a:r>
          </a:p>
        </p:txBody>
      </p:sp>
      <p:sp>
        <p:nvSpPr>
          <p:cNvPr id="7" name="文字版面配置區 3">
            <a:extLst>
              <a:ext uri="{FF2B5EF4-FFF2-40B4-BE49-F238E27FC236}">
                <a16:creationId xmlns:a16="http://schemas.microsoft.com/office/drawing/2014/main" id="{AE0692A4-1AC9-B6D6-8B03-E2DD00EC7564}"/>
              </a:ext>
            </a:extLst>
          </p:cNvPr>
          <p:cNvSpPr txBox="1">
            <a:spLocks/>
          </p:cNvSpPr>
          <p:nvPr/>
        </p:nvSpPr>
        <p:spPr>
          <a:xfrm>
            <a:off x="6353720" y="2170535"/>
            <a:ext cx="989189" cy="304849"/>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zh-TW" altLang="en-US" sz="2600" dirty="0">
                <a:solidFill>
                  <a:srgbClr val="FF0000"/>
                </a:solidFill>
                <a:latin typeface="標楷體" panose="03000509000000000000" pitchFamily="65" charset="-120"/>
                <a:ea typeface="標楷體" panose="03000509000000000000" pitchFamily="65" charset="-120"/>
              </a:rPr>
              <a:t>每週五</a:t>
            </a:r>
          </a:p>
        </p:txBody>
      </p:sp>
      <p:sp>
        <p:nvSpPr>
          <p:cNvPr id="10" name="文字版面配置區 3">
            <a:extLst>
              <a:ext uri="{FF2B5EF4-FFF2-40B4-BE49-F238E27FC236}">
                <a16:creationId xmlns:a16="http://schemas.microsoft.com/office/drawing/2014/main" id="{B3DC4CB0-18C6-5AFE-4F6E-0ED3F57B0EF8}"/>
              </a:ext>
            </a:extLst>
          </p:cNvPr>
          <p:cNvSpPr txBox="1">
            <a:spLocks/>
          </p:cNvSpPr>
          <p:nvPr/>
        </p:nvSpPr>
        <p:spPr>
          <a:xfrm>
            <a:off x="9745097" y="2544615"/>
            <a:ext cx="673522" cy="364837"/>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zh-TW" altLang="en-US" sz="2600" dirty="0">
                <a:solidFill>
                  <a:srgbClr val="FF0000"/>
                </a:solidFill>
                <a:latin typeface="標楷體" panose="03000509000000000000" pitchFamily="65" charset="-120"/>
                <a:ea typeface="標楷體" panose="03000509000000000000" pitchFamily="65" charset="-120"/>
              </a:rPr>
              <a:t>通過</a:t>
            </a:r>
          </a:p>
        </p:txBody>
      </p:sp>
      <p:sp>
        <p:nvSpPr>
          <p:cNvPr id="11" name="文字版面配置區 3">
            <a:extLst>
              <a:ext uri="{FF2B5EF4-FFF2-40B4-BE49-F238E27FC236}">
                <a16:creationId xmlns:a16="http://schemas.microsoft.com/office/drawing/2014/main" id="{ECFA4F16-476D-93EE-576F-0A40EA8F6B43}"/>
              </a:ext>
            </a:extLst>
          </p:cNvPr>
          <p:cNvSpPr txBox="1">
            <a:spLocks/>
          </p:cNvSpPr>
          <p:nvPr/>
        </p:nvSpPr>
        <p:spPr>
          <a:xfrm>
            <a:off x="7944738" y="3681789"/>
            <a:ext cx="903697" cy="348348"/>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zh-TW" altLang="en-US" sz="2600" dirty="0">
                <a:solidFill>
                  <a:srgbClr val="FF0000"/>
                </a:solidFill>
                <a:latin typeface="標楷體" panose="03000509000000000000" pitchFamily="65" charset="-120"/>
                <a:ea typeface="標楷體" panose="03000509000000000000" pitchFamily="65" charset="-120"/>
              </a:rPr>
              <a:t>不通過</a:t>
            </a:r>
          </a:p>
        </p:txBody>
      </p:sp>
      <p:sp>
        <p:nvSpPr>
          <p:cNvPr id="12" name="箭號: 向下 11">
            <a:extLst>
              <a:ext uri="{FF2B5EF4-FFF2-40B4-BE49-F238E27FC236}">
                <a16:creationId xmlns:a16="http://schemas.microsoft.com/office/drawing/2014/main" id="{CA818BB4-F4EC-57A0-5D84-7F12D2E02429}"/>
              </a:ext>
            </a:extLst>
          </p:cNvPr>
          <p:cNvSpPr/>
          <p:nvPr/>
        </p:nvSpPr>
        <p:spPr>
          <a:xfrm rot="8107693">
            <a:off x="7230924" y="3402512"/>
            <a:ext cx="379186" cy="1780493"/>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9819996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520991-2CE1-B448-5096-95A3B3688BD1}"/>
            </a:ext>
          </a:extLst>
        </p:cNvPr>
        <p:cNvGrpSpPr/>
        <p:nvPr/>
      </p:nvGrpSpPr>
      <p:grpSpPr>
        <a:xfrm>
          <a:off x="0" y="0"/>
          <a:ext cx="0" cy="0"/>
          <a:chOff x="0" y="0"/>
          <a:chExt cx="0" cy="0"/>
        </a:xfrm>
      </p:grpSpPr>
      <p:pic>
        <p:nvPicPr>
          <p:cNvPr id="15" name="Picture 14" descr="Close-up of a calculator keypad">
            <a:extLst>
              <a:ext uri="{FF2B5EF4-FFF2-40B4-BE49-F238E27FC236}">
                <a16:creationId xmlns:a16="http://schemas.microsoft.com/office/drawing/2014/main" id="{27216718-FC71-C717-E4E3-6D9E600E83B8}"/>
              </a:ext>
            </a:extLst>
          </p:cNvPr>
          <p:cNvPicPr>
            <a:picLocks noChangeAspect="1"/>
          </p:cNvPicPr>
          <p:nvPr/>
        </p:nvPicPr>
        <p:blipFill rotWithShape="1">
          <a:blip r:embed="rId2"/>
          <a:srcRect l="26413" r="33048" b="-1"/>
          <a:stretch/>
        </p:blipFill>
        <p:spPr>
          <a:xfrm>
            <a:off x="1" y="10"/>
            <a:ext cx="3495229" cy="6857990"/>
          </a:xfrm>
          <a:prstGeom prst="rect">
            <a:avLst/>
          </a:prstGeom>
          <a:effectLst/>
        </p:spPr>
      </p:pic>
      <p:sp>
        <p:nvSpPr>
          <p:cNvPr id="2" name="文字版面配置區 3">
            <a:extLst>
              <a:ext uri="{FF2B5EF4-FFF2-40B4-BE49-F238E27FC236}">
                <a16:creationId xmlns:a16="http://schemas.microsoft.com/office/drawing/2014/main" id="{7007B795-4C8D-B40F-88A3-E1D4552FB6AA}"/>
              </a:ext>
            </a:extLst>
          </p:cNvPr>
          <p:cNvSpPr txBox="1">
            <a:spLocks/>
          </p:cNvSpPr>
          <p:nvPr/>
        </p:nvSpPr>
        <p:spPr>
          <a:xfrm>
            <a:off x="3495231" y="0"/>
            <a:ext cx="8696769" cy="16387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zh-TW" altLang="en-US" sz="4000" dirty="0">
                <a:solidFill>
                  <a:srgbClr val="0070C0"/>
                </a:solidFill>
                <a:latin typeface="標楷體" panose="03000509000000000000" pitchFamily="65" charset="-120"/>
                <a:ea typeface="標楷體" panose="03000509000000000000" pitchFamily="65" charset="-120"/>
              </a:rPr>
              <a:t>怎麼登記留學學校？</a:t>
            </a:r>
            <a:endParaRPr lang="en-US" altLang="zh-TW" sz="4000" dirty="0">
              <a:solidFill>
                <a:srgbClr val="0070C0"/>
              </a:solidFill>
              <a:latin typeface="標楷體" panose="03000509000000000000" pitchFamily="65" charset="-120"/>
              <a:ea typeface="標楷體" panose="03000509000000000000" pitchFamily="65" charset="-120"/>
            </a:endParaRPr>
          </a:p>
          <a:p>
            <a:r>
              <a:rPr lang="zh-TW" altLang="en-US" sz="2600" dirty="0">
                <a:latin typeface="標楷體" panose="03000509000000000000" pitchFamily="65" charset="-120"/>
                <a:ea typeface="標楷體" panose="03000509000000000000" pitchFamily="65" charset="-120"/>
              </a:rPr>
              <a:t>先填寫聯絡資料</a:t>
            </a:r>
            <a:endParaRPr lang="en-US" altLang="zh-TW" sz="2600" dirty="0">
              <a:latin typeface="標楷體" panose="03000509000000000000" pitchFamily="65" charset="-120"/>
              <a:ea typeface="標楷體" panose="03000509000000000000" pitchFamily="65" charset="-120"/>
            </a:endParaRPr>
          </a:p>
          <a:p>
            <a:r>
              <a:rPr lang="zh-TW" altLang="en-US" sz="2600" dirty="0">
                <a:latin typeface="標楷體" panose="03000509000000000000" pitchFamily="65" charset="-120"/>
                <a:ea typeface="標楷體" panose="03000509000000000000" pitchFamily="65" charset="-120"/>
              </a:rPr>
              <a:t>「*」字為必填</a:t>
            </a:r>
          </a:p>
        </p:txBody>
      </p:sp>
      <p:sp>
        <p:nvSpPr>
          <p:cNvPr id="5" name="文字版面配置區 3">
            <a:extLst>
              <a:ext uri="{FF2B5EF4-FFF2-40B4-BE49-F238E27FC236}">
                <a16:creationId xmlns:a16="http://schemas.microsoft.com/office/drawing/2014/main" id="{AA57547E-CF18-63BD-E245-8067D1C9FC41}"/>
              </a:ext>
            </a:extLst>
          </p:cNvPr>
          <p:cNvSpPr txBox="1">
            <a:spLocks/>
          </p:cNvSpPr>
          <p:nvPr/>
        </p:nvSpPr>
        <p:spPr>
          <a:xfrm>
            <a:off x="3612380" y="1681017"/>
            <a:ext cx="828651" cy="4563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TW" sz="2600" dirty="0">
                <a:solidFill>
                  <a:srgbClr val="FF0000"/>
                </a:solidFill>
                <a:latin typeface="標楷體" panose="03000509000000000000" pitchFamily="65" charset="-120"/>
                <a:ea typeface="標楷體" panose="03000509000000000000" pitchFamily="65" charset="-120"/>
              </a:rPr>
              <a:t>(</a:t>
            </a:r>
            <a:r>
              <a:rPr lang="zh-TW" altLang="en-US" sz="2600" dirty="0">
                <a:solidFill>
                  <a:srgbClr val="FF0000"/>
                </a:solidFill>
                <a:latin typeface="標楷體" panose="03000509000000000000" pitchFamily="65" charset="-120"/>
                <a:ea typeface="標楷體" panose="03000509000000000000" pitchFamily="65" charset="-120"/>
              </a:rPr>
              <a:t>例</a:t>
            </a:r>
            <a:r>
              <a:rPr lang="en-US" altLang="zh-TW" sz="2600" dirty="0">
                <a:solidFill>
                  <a:srgbClr val="FF0000"/>
                </a:solidFill>
                <a:latin typeface="標楷體" panose="03000509000000000000" pitchFamily="65" charset="-120"/>
                <a:ea typeface="標楷體" panose="03000509000000000000" pitchFamily="65" charset="-120"/>
              </a:rPr>
              <a:t>)</a:t>
            </a:r>
            <a:endParaRPr lang="zh-TW" altLang="en-US" sz="2600" dirty="0">
              <a:solidFill>
                <a:srgbClr val="FF0000"/>
              </a:solidFill>
              <a:latin typeface="標楷體" panose="03000509000000000000" pitchFamily="65" charset="-120"/>
              <a:ea typeface="標楷體" panose="03000509000000000000" pitchFamily="65" charset="-120"/>
            </a:endParaRPr>
          </a:p>
        </p:txBody>
      </p:sp>
      <p:pic>
        <p:nvPicPr>
          <p:cNvPr id="6" name="圖片 5">
            <a:extLst>
              <a:ext uri="{FF2B5EF4-FFF2-40B4-BE49-F238E27FC236}">
                <a16:creationId xmlns:a16="http://schemas.microsoft.com/office/drawing/2014/main" id="{FDC77DE4-FB38-6AF5-B712-9D560B094ACF}"/>
              </a:ext>
            </a:extLst>
          </p:cNvPr>
          <p:cNvPicPr>
            <a:picLocks noChangeAspect="1"/>
          </p:cNvPicPr>
          <p:nvPr/>
        </p:nvPicPr>
        <p:blipFill>
          <a:blip r:embed="rId3"/>
          <a:stretch>
            <a:fillRect/>
          </a:stretch>
        </p:blipFill>
        <p:spPr>
          <a:xfrm>
            <a:off x="4404087" y="1646656"/>
            <a:ext cx="6879054" cy="5007547"/>
          </a:xfrm>
          <a:prstGeom prst="rect">
            <a:avLst/>
          </a:prstGeom>
        </p:spPr>
      </p:pic>
    </p:spTree>
    <p:extLst>
      <p:ext uri="{BB962C8B-B14F-4D97-AF65-F5344CB8AC3E}">
        <p14:creationId xmlns:p14="http://schemas.microsoft.com/office/powerpoint/2010/main" val="1307882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413E93-6680-320C-0904-001A80E8C816}"/>
            </a:ext>
          </a:extLst>
        </p:cNvPr>
        <p:cNvGrpSpPr/>
        <p:nvPr/>
      </p:nvGrpSpPr>
      <p:grpSpPr>
        <a:xfrm>
          <a:off x="0" y="0"/>
          <a:ext cx="0" cy="0"/>
          <a:chOff x="0" y="0"/>
          <a:chExt cx="0" cy="0"/>
        </a:xfrm>
      </p:grpSpPr>
      <p:pic>
        <p:nvPicPr>
          <p:cNvPr id="15" name="Picture 14" descr="Close-up of a calculator keypad">
            <a:extLst>
              <a:ext uri="{FF2B5EF4-FFF2-40B4-BE49-F238E27FC236}">
                <a16:creationId xmlns:a16="http://schemas.microsoft.com/office/drawing/2014/main" id="{471629E6-C48F-6E9E-A02E-148066EB3F55}"/>
              </a:ext>
            </a:extLst>
          </p:cNvPr>
          <p:cNvPicPr>
            <a:picLocks noChangeAspect="1"/>
          </p:cNvPicPr>
          <p:nvPr/>
        </p:nvPicPr>
        <p:blipFill rotWithShape="1">
          <a:blip r:embed="rId2"/>
          <a:srcRect l="26413" r="33048" b="-1"/>
          <a:stretch/>
        </p:blipFill>
        <p:spPr>
          <a:xfrm>
            <a:off x="1" y="10"/>
            <a:ext cx="3495229" cy="6857990"/>
          </a:xfrm>
          <a:prstGeom prst="rect">
            <a:avLst/>
          </a:prstGeom>
          <a:effectLst/>
        </p:spPr>
      </p:pic>
      <p:sp>
        <p:nvSpPr>
          <p:cNvPr id="2" name="文字版面配置區 3">
            <a:extLst>
              <a:ext uri="{FF2B5EF4-FFF2-40B4-BE49-F238E27FC236}">
                <a16:creationId xmlns:a16="http://schemas.microsoft.com/office/drawing/2014/main" id="{16364F4F-88D0-5E00-F2EB-B5BD7191DE9F}"/>
              </a:ext>
            </a:extLst>
          </p:cNvPr>
          <p:cNvSpPr txBox="1">
            <a:spLocks/>
          </p:cNvSpPr>
          <p:nvPr/>
        </p:nvSpPr>
        <p:spPr>
          <a:xfrm>
            <a:off x="3495231" y="0"/>
            <a:ext cx="8696769" cy="16997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zh-TW" altLang="en-US" sz="4000" dirty="0">
                <a:solidFill>
                  <a:srgbClr val="0070C0"/>
                </a:solidFill>
                <a:latin typeface="標楷體" panose="03000509000000000000" pitchFamily="65" charset="-120"/>
                <a:ea typeface="標楷體" panose="03000509000000000000" pitchFamily="65" charset="-120"/>
              </a:rPr>
              <a:t>怎麼登記留學學校？</a:t>
            </a:r>
            <a:endParaRPr lang="en-US" altLang="zh-TW" sz="4000" dirty="0">
              <a:solidFill>
                <a:srgbClr val="0070C0"/>
              </a:solidFill>
              <a:latin typeface="標楷體" panose="03000509000000000000" pitchFamily="65" charset="-120"/>
              <a:ea typeface="標楷體" panose="03000509000000000000" pitchFamily="65" charset="-120"/>
            </a:endParaRPr>
          </a:p>
          <a:p>
            <a:r>
              <a:rPr lang="zh-TW" altLang="en-US" sz="2600" dirty="0">
                <a:latin typeface="標楷體" panose="03000509000000000000" pitchFamily="65" charset="-120"/>
                <a:ea typeface="標楷體" panose="03000509000000000000" pitchFamily="65" charset="-120"/>
              </a:rPr>
              <a:t>再填寫語言測驗成績</a:t>
            </a:r>
            <a:endParaRPr lang="en-US" altLang="zh-TW" sz="2600" dirty="0">
              <a:latin typeface="標楷體" panose="03000509000000000000" pitchFamily="65" charset="-120"/>
              <a:ea typeface="標楷體" panose="03000509000000000000" pitchFamily="65" charset="-120"/>
            </a:endParaRPr>
          </a:p>
          <a:p>
            <a:r>
              <a:rPr lang="zh-TW" altLang="en-US" sz="2600" dirty="0">
                <a:latin typeface="標楷體" panose="03000509000000000000" pitchFamily="65" charset="-120"/>
                <a:ea typeface="標楷體" panose="03000509000000000000" pitchFamily="65" charset="-120"/>
              </a:rPr>
              <a:t>「*」字為必填，</a:t>
            </a:r>
            <a:r>
              <a:rPr lang="zh-TW" altLang="en-US" sz="2600" dirty="0">
                <a:solidFill>
                  <a:srgbClr val="FF0000"/>
                </a:solidFill>
                <a:latin typeface="標楷體" panose="03000509000000000000" pitchFamily="65" charset="-120"/>
                <a:ea typeface="標楷體" panose="03000509000000000000" pitchFamily="65" charset="-120"/>
              </a:rPr>
              <a:t>上傳成功後才能進行學校登記</a:t>
            </a:r>
          </a:p>
        </p:txBody>
      </p:sp>
      <p:sp>
        <p:nvSpPr>
          <p:cNvPr id="5" name="文字版面配置區 3">
            <a:extLst>
              <a:ext uri="{FF2B5EF4-FFF2-40B4-BE49-F238E27FC236}">
                <a16:creationId xmlns:a16="http://schemas.microsoft.com/office/drawing/2014/main" id="{2BEF4D61-F844-155B-8960-CDAEE29E3452}"/>
              </a:ext>
            </a:extLst>
          </p:cNvPr>
          <p:cNvSpPr txBox="1">
            <a:spLocks/>
          </p:cNvSpPr>
          <p:nvPr/>
        </p:nvSpPr>
        <p:spPr>
          <a:xfrm>
            <a:off x="3685511" y="1699720"/>
            <a:ext cx="828651" cy="4563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TW" sz="2600" dirty="0">
                <a:solidFill>
                  <a:srgbClr val="FF0000"/>
                </a:solidFill>
                <a:latin typeface="標楷體" panose="03000509000000000000" pitchFamily="65" charset="-120"/>
                <a:ea typeface="標楷體" panose="03000509000000000000" pitchFamily="65" charset="-120"/>
              </a:rPr>
              <a:t>(</a:t>
            </a:r>
            <a:r>
              <a:rPr lang="zh-TW" altLang="en-US" sz="2600" dirty="0">
                <a:solidFill>
                  <a:srgbClr val="FF0000"/>
                </a:solidFill>
                <a:latin typeface="標楷體" panose="03000509000000000000" pitchFamily="65" charset="-120"/>
                <a:ea typeface="標楷體" panose="03000509000000000000" pitchFamily="65" charset="-120"/>
              </a:rPr>
              <a:t>例</a:t>
            </a:r>
            <a:r>
              <a:rPr lang="en-US" altLang="zh-TW" sz="2600" dirty="0">
                <a:solidFill>
                  <a:srgbClr val="FF0000"/>
                </a:solidFill>
                <a:latin typeface="標楷體" panose="03000509000000000000" pitchFamily="65" charset="-120"/>
                <a:ea typeface="標楷體" panose="03000509000000000000" pitchFamily="65" charset="-120"/>
              </a:rPr>
              <a:t>)</a:t>
            </a:r>
            <a:endParaRPr lang="zh-TW" altLang="en-US" sz="2600" dirty="0">
              <a:solidFill>
                <a:srgbClr val="FF0000"/>
              </a:solidFill>
              <a:latin typeface="標楷體" panose="03000509000000000000" pitchFamily="65" charset="-120"/>
              <a:ea typeface="標楷體" panose="03000509000000000000" pitchFamily="65" charset="-120"/>
            </a:endParaRPr>
          </a:p>
        </p:txBody>
      </p:sp>
      <p:pic>
        <p:nvPicPr>
          <p:cNvPr id="6" name="圖片 5">
            <a:extLst>
              <a:ext uri="{FF2B5EF4-FFF2-40B4-BE49-F238E27FC236}">
                <a16:creationId xmlns:a16="http://schemas.microsoft.com/office/drawing/2014/main" id="{C00532D4-FF7E-C966-04CE-59CFCA404A70}"/>
              </a:ext>
            </a:extLst>
          </p:cNvPr>
          <p:cNvPicPr>
            <a:picLocks noChangeAspect="1"/>
          </p:cNvPicPr>
          <p:nvPr/>
        </p:nvPicPr>
        <p:blipFill>
          <a:blip r:embed="rId3"/>
          <a:stretch>
            <a:fillRect/>
          </a:stretch>
        </p:blipFill>
        <p:spPr>
          <a:xfrm>
            <a:off x="4514163" y="1699720"/>
            <a:ext cx="6658904" cy="5001323"/>
          </a:xfrm>
          <a:prstGeom prst="rect">
            <a:avLst/>
          </a:prstGeom>
        </p:spPr>
      </p:pic>
    </p:spTree>
    <p:extLst>
      <p:ext uri="{BB962C8B-B14F-4D97-AF65-F5344CB8AC3E}">
        <p14:creationId xmlns:p14="http://schemas.microsoft.com/office/powerpoint/2010/main" val="768966626"/>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1985</TotalTime>
  <Words>1318</Words>
  <Application>Microsoft Office PowerPoint</Application>
  <PresentationFormat>寬螢幕</PresentationFormat>
  <Paragraphs>130</Paragraphs>
  <Slides>27</Slides>
  <Notes>0</Notes>
  <HiddenSlides>0</HiddenSlides>
  <MMClips>0</MMClips>
  <ScaleCrop>false</ScaleCrop>
  <HeadingPairs>
    <vt:vector size="6" baseType="variant">
      <vt:variant>
        <vt:lpstr>使用字型</vt:lpstr>
      </vt:variant>
      <vt:variant>
        <vt:i4>4</vt:i4>
      </vt:variant>
      <vt:variant>
        <vt:lpstr>佈景主題</vt:lpstr>
      </vt:variant>
      <vt:variant>
        <vt:i4>1</vt:i4>
      </vt:variant>
      <vt:variant>
        <vt:lpstr>投影片標題</vt:lpstr>
      </vt:variant>
      <vt:variant>
        <vt:i4>27</vt:i4>
      </vt:variant>
    </vt:vector>
  </HeadingPairs>
  <TitlesOfParts>
    <vt:vector size="32" baseType="lpstr">
      <vt:lpstr>標楷體</vt:lpstr>
      <vt:lpstr>Arial</vt:lpstr>
      <vt:lpstr>Calibri</vt:lpstr>
      <vt:lpstr>Calibri Light</vt:lpstr>
      <vt:lpstr>Office 佈景主題</vt:lpstr>
      <vt:lpstr>113/12/2 大三出國輔導通報系統說明會</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施依萱</dc:creator>
  <cp:lastModifiedBy>林錦蓮</cp:lastModifiedBy>
  <cp:revision>227</cp:revision>
  <dcterms:created xsi:type="dcterms:W3CDTF">2023-05-27T22:43:08Z</dcterms:created>
  <dcterms:modified xsi:type="dcterms:W3CDTF">2025-06-09T05:21:08Z</dcterms:modified>
</cp:coreProperties>
</file>