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85" r:id="rId4"/>
    <p:sldId id="282" r:id="rId5"/>
    <p:sldId id="287" r:id="rId6"/>
    <p:sldId id="260" r:id="rId7"/>
    <p:sldId id="283" r:id="rId8"/>
    <p:sldId id="284" r:id="rId9"/>
    <p:sldId id="286" r:id="rId10"/>
    <p:sldId id="288" r:id="rId11"/>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_rels/data3.xml.rels><?xml version="1.0" encoding="UTF-8" standalone="yes"?>
<Relationships xmlns="http://schemas.openxmlformats.org/package/2006/relationships"><Relationship Id="rId1" Type="http://schemas.openxmlformats.org/officeDocument/2006/relationships/hyperlink" Target="https://atgx.acad.tku.edu.tw/get_page?t=doc_list&amp;subcategory_id=302&amp;title=%E8%A1%A8%E6%A0%BC%E4%B8%8B%E8%BC%89(%E5%AD%B8%E7%B1%8D%E6%A5%AD%E5%8B%99%E7%9B%B8%E9%97%9C)&amp;fo=%E6%96%87%E4%BB%B6%E5%90%8D%E7%A8%B1&amp;fi=%E7%9B%B8%E9%97%9C%E6%AA%94%E6%A1%88" TargetMode="External"/></Relationships>
</file>

<file path=ppt/diagrams/_rels/drawing3.xml.rels><?xml version="1.0" encoding="UTF-8" standalone="yes"?>
<Relationships xmlns="http://schemas.openxmlformats.org/package/2006/relationships"><Relationship Id="rId1" Type="http://schemas.openxmlformats.org/officeDocument/2006/relationships/hyperlink" Target="https://atgx.acad.tku.edu.tw/get_page?t=doc_list&amp;subcategory_id=302&amp;title=%E8%A1%A8%E6%A0%BC%E4%B8%8B%E8%BC%89(%E5%AD%B8%E7%B1%8D%E6%A5%AD%E5%8B%99%E7%9B%B8%E9%97%9C)&amp;fo=%E6%96%87%E4%BB%B6%E5%90%8D%E7%A8%B1&amp;fi=%E7%9B%B8%E9%97%9C%E6%AA%94%E6%A1%88"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9DF877-05BD-4CB8-9833-64CA2B23E3F5}" type="doc">
      <dgm:prSet loTypeId="urn:microsoft.com/office/officeart/2005/8/layout/process1" loCatId="process" qsTypeId="urn:microsoft.com/office/officeart/2005/8/quickstyle/simple1" qsCatId="simple" csTypeId="urn:microsoft.com/office/officeart/2005/8/colors/accent1_2" csCatId="accent1" phldr="1"/>
      <dgm:spPr/>
    </dgm:pt>
    <dgm:pt modelId="{24325E6F-520E-4769-944E-9BF2B01412D4}">
      <dgm:prSet phldrT="[文字]"/>
      <dgm:spPr/>
      <dgm:t>
        <a:bodyPr/>
        <a:lstStyle/>
        <a:p>
          <a:r>
            <a:rPr lang="en-US" altLang="zh-TW" dirty="0">
              <a:latin typeface="標楷體" panose="03000509000000000000" pitchFamily="65" charset="-120"/>
              <a:ea typeface="標楷體" panose="03000509000000000000" pitchFamily="65" charset="-120"/>
            </a:rPr>
            <a:t>1.</a:t>
          </a:r>
          <a:r>
            <a:rPr lang="zh-TW" altLang="en-US" dirty="0">
              <a:latin typeface="標楷體" panose="03000509000000000000" pitchFamily="65" charset="-120"/>
              <a:ea typeface="標楷體" panose="03000509000000000000" pitchFamily="65" charset="-120"/>
            </a:rPr>
            <a:t>至系統填寫採認科目</a:t>
          </a:r>
        </a:p>
      </dgm:t>
    </dgm:pt>
    <dgm:pt modelId="{4147738B-EC5E-4548-98DA-CE3D17784E05}" type="parTrans" cxnId="{001D847A-C07B-4407-ADB6-DA7B2C90C685}">
      <dgm:prSet/>
      <dgm:spPr/>
      <dgm:t>
        <a:bodyPr/>
        <a:lstStyle/>
        <a:p>
          <a:endParaRPr lang="zh-TW" altLang="en-US"/>
        </a:p>
      </dgm:t>
    </dgm:pt>
    <dgm:pt modelId="{1D222FB0-9ECB-4EA3-A3A7-709ABBF1D103}" type="sibTrans" cxnId="{001D847A-C07B-4407-ADB6-DA7B2C90C685}">
      <dgm:prSet/>
      <dgm:spPr/>
      <dgm:t>
        <a:bodyPr/>
        <a:lstStyle/>
        <a:p>
          <a:endParaRPr lang="zh-TW" altLang="en-US"/>
        </a:p>
      </dgm:t>
    </dgm:pt>
    <dgm:pt modelId="{5C93E448-7CB7-4674-8A8A-6C274D63862D}">
      <dgm:prSet phldrT="[文字]"/>
      <dgm:spPr/>
      <dgm:t>
        <a:bodyPr/>
        <a:lstStyle/>
        <a:p>
          <a:r>
            <a:rPr lang="en-US" altLang="zh-TW" dirty="0">
              <a:latin typeface="標楷體" panose="03000509000000000000" pitchFamily="65" charset="-120"/>
              <a:ea typeface="標楷體" panose="03000509000000000000" pitchFamily="65" charset="-120"/>
            </a:rPr>
            <a:t>4.</a:t>
          </a:r>
          <a:r>
            <a:rPr lang="zh-TW" altLang="en-US" dirty="0">
              <a:latin typeface="標楷體" panose="03000509000000000000" pitchFamily="65" charset="-120"/>
              <a:ea typeface="標楷體" panose="03000509000000000000" pitchFamily="65" charset="-120"/>
            </a:rPr>
            <a:t> 採認完成，視送件人數</a:t>
          </a:r>
          <a:r>
            <a:rPr lang="en-US" altLang="zh-TW" dirty="0">
              <a:latin typeface="標楷體" panose="03000509000000000000" pitchFamily="65" charset="-120"/>
              <a:ea typeface="標楷體" panose="03000509000000000000" pitchFamily="65" charset="-120"/>
            </a:rPr>
            <a:t>7-28</a:t>
          </a:r>
          <a:r>
            <a:rPr lang="zh-TW" altLang="en-US" dirty="0">
              <a:latin typeface="標楷體" panose="03000509000000000000" pitchFamily="65" charset="-120"/>
              <a:ea typeface="標楷體" panose="03000509000000000000" pitchFamily="65" charset="-120"/>
            </a:rPr>
            <a:t>個工作天完成</a:t>
          </a:r>
        </a:p>
      </dgm:t>
    </dgm:pt>
    <dgm:pt modelId="{997BB751-6B10-4259-AD9A-F0AC6BAA4F79}" type="parTrans" cxnId="{E6D6277C-6308-4CC8-9755-A620A0F9453F}">
      <dgm:prSet/>
      <dgm:spPr/>
      <dgm:t>
        <a:bodyPr/>
        <a:lstStyle/>
        <a:p>
          <a:endParaRPr lang="zh-TW" altLang="en-US"/>
        </a:p>
      </dgm:t>
    </dgm:pt>
    <dgm:pt modelId="{A7930BFC-3EB5-474A-9C2A-A3B94AE0A613}" type="sibTrans" cxnId="{E6D6277C-6308-4CC8-9755-A620A0F9453F}">
      <dgm:prSet/>
      <dgm:spPr/>
      <dgm:t>
        <a:bodyPr/>
        <a:lstStyle/>
        <a:p>
          <a:endParaRPr lang="zh-TW" altLang="en-US"/>
        </a:p>
      </dgm:t>
    </dgm:pt>
    <dgm:pt modelId="{8E93F7A4-90B9-4024-A36D-5AB2FB029857}">
      <dgm:prSet phldrT="[文字]"/>
      <dgm:spPr/>
      <dgm:t>
        <a:bodyPr/>
        <a:lstStyle/>
        <a:p>
          <a:r>
            <a:rPr lang="en-US" altLang="zh-TW" dirty="0">
              <a:latin typeface="標楷體" panose="03000509000000000000" pitchFamily="65" charset="-120"/>
              <a:ea typeface="標楷體" panose="03000509000000000000" pitchFamily="65" charset="-120"/>
            </a:rPr>
            <a:t>3.</a:t>
          </a:r>
          <a:r>
            <a:rPr lang="zh-TW" altLang="en-US" dirty="0">
              <a:latin typeface="標楷體" panose="03000509000000000000" pitchFamily="65" charset="-120"/>
              <a:ea typeface="標楷體" panose="03000509000000000000" pitchFamily="65" charset="-120"/>
            </a:rPr>
            <a:t>學系老師審核通過</a:t>
          </a:r>
          <a:endParaRPr lang="en-US" altLang="zh-TW" dirty="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不通過</a:t>
          </a:r>
        </a:p>
      </dgm:t>
    </dgm:pt>
    <dgm:pt modelId="{6E49227D-C8A2-4377-BEB4-3982BF823A5D}" type="parTrans" cxnId="{11829EB7-4FC8-4D85-AF7C-BF6A0DBC146B}">
      <dgm:prSet/>
      <dgm:spPr/>
      <dgm:t>
        <a:bodyPr/>
        <a:lstStyle/>
        <a:p>
          <a:endParaRPr lang="zh-TW" altLang="en-US"/>
        </a:p>
      </dgm:t>
    </dgm:pt>
    <dgm:pt modelId="{ABE377FC-BD65-44B0-BBED-DEA9C399257B}" type="sibTrans" cxnId="{11829EB7-4FC8-4D85-AF7C-BF6A0DBC146B}">
      <dgm:prSet/>
      <dgm:spPr/>
      <dgm:t>
        <a:bodyPr/>
        <a:lstStyle/>
        <a:p>
          <a:endParaRPr lang="zh-TW" altLang="en-US"/>
        </a:p>
      </dgm:t>
    </dgm:pt>
    <dgm:pt modelId="{B8BC22EE-BD8E-4A7F-A394-41F88649C54D}">
      <dgm:prSet/>
      <dgm:spPr/>
      <dgm:t>
        <a:bodyPr/>
        <a:lstStyle/>
        <a:p>
          <a:r>
            <a:rPr lang="en-US" altLang="zh-TW" dirty="0">
              <a:latin typeface="標楷體" panose="03000509000000000000" pitchFamily="65" charset="-120"/>
              <a:ea typeface="標楷體" panose="03000509000000000000" pitchFamily="65" charset="-120"/>
            </a:rPr>
            <a:t>2.</a:t>
          </a:r>
          <a:r>
            <a:rPr lang="zh-TW" altLang="en-US" dirty="0">
              <a:latin typeface="標楷體" panose="03000509000000000000" pitchFamily="65" charset="-120"/>
              <a:ea typeface="標楷體" panose="03000509000000000000" pitchFamily="65" charset="-120"/>
            </a:rPr>
            <a:t>列印採認申請單連同國外成績單正本繳交系辦</a:t>
          </a:r>
        </a:p>
      </dgm:t>
    </dgm:pt>
    <dgm:pt modelId="{39F9725D-053E-405F-BC45-E1750D6B771A}" type="parTrans" cxnId="{1692F11E-66E1-499D-8BDA-82F42B99183C}">
      <dgm:prSet/>
      <dgm:spPr/>
      <dgm:t>
        <a:bodyPr/>
        <a:lstStyle/>
        <a:p>
          <a:endParaRPr lang="zh-TW" altLang="en-US"/>
        </a:p>
      </dgm:t>
    </dgm:pt>
    <dgm:pt modelId="{C3242489-07BC-4D9B-AD60-AB7E10E89E88}" type="sibTrans" cxnId="{1692F11E-66E1-499D-8BDA-82F42B99183C}">
      <dgm:prSet/>
      <dgm:spPr/>
      <dgm:t>
        <a:bodyPr/>
        <a:lstStyle/>
        <a:p>
          <a:endParaRPr lang="zh-TW" altLang="en-US"/>
        </a:p>
      </dgm:t>
    </dgm:pt>
    <dgm:pt modelId="{5480803F-7B36-49B4-BF3B-52B0CC3604A5}" type="pres">
      <dgm:prSet presAssocID="{8E9DF877-05BD-4CB8-9833-64CA2B23E3F5}" presName="Name0" presStyleCnt="0">
        <dgm:presLayoutVars>
          <dgm:dir/>
          <dgm:resizeHandles val="exact"/>
        </dgm:presLayoutVars>
      </dgm:prSet>
      <dgm:spPr/>
    </dgm:pt>
    <dgm:pt modelId="{C3E69721-BE01-4B41-91C1-6B136D350486}" type="pres">
      <dgm:prSet presAssocID="{24325E6F-520E-4769-944E-9BF2B01412D4}" presName="node" presStyleLbl="node1" presStyleIdx="0" presStyleCnt="4">
        <dgm:presLayoutVars>
          <dgm:bulletEnabled val="1"/>
        </dgm:presLayoutVars>
      </dgm:prSet>
      <dgm:spPr/>
    </dgm:pt>
    <dgm:pt modelId="{8AEBBD0B-8B4E-46A1-9D67-9A1F2A523793}" type="pres">
      <dgm:prSet presAssocID="{1D222FB0-9ECB-4EA3-A3A7-709ABBF1D103}" presName="sibTrans" presStyleLbl="sibTrans2D1" presStyleIdx="0" presStyleCnt="3"/>
      <dgm:spPr/>
    </dgm:pt>
    <dgm:pt modelId="{BBB81A9A-1CCB-47AA-A9BD-C795DA20B311}" type="pres">
      <dgm:prSet presAssocID="{1D222FB0-9ECB-4EA3-A3A7-709ABBF1D103}" presName="connectorText" presStyleLbl="sibTrans2D1" presStyleIdx="0" presStyleCnt="3"/>
      <dgm:spPr/>
    </dgm:pt>
    <dgm:pt modelId="{73CAE08F-AC61-42BB-BD6B-82670CC3BD04}" type="pres">
      <dgm:prSet presAssocID="{B8BC22EE-BD8E-4A7F-A394-41F88649C54D}" presName="node" presStyleLbl="node1" presStyleIdx="1" presStyleCnt="4">
        <dgm:presLayoutVars>
          <dgm:bulletEnabled val="1"/>
        </dgm:presLayoutVars>
      </dgm:prSet>
      <dgm:spPr/>
    </dgm:pt>
    <dgm:pt modelId="{92B4DB5C-B564-4137-97E6-058FECE2C0BE}" type="pres">
      <dgm:prSet presAssocID="{C3242489-07BC-4D9B-AD60-AB7E10E89E88}" presName="sibTrans" presStyleLbl="sibTrans2D1" presStyleIdx="1" presStyleCnt="3"/>
      <dgm:spPr/>
    </dgm:pt>
    <dgm:pt modelId="{9578C474-9625-42AF-A162-6B266E29F5FC}" type="pres">
      <dgm:prSet presAssocID="{C3242489-07BC-4D9B-AD60-AB7E10E89E88}" presName="connectorText" presStyleLbl="sibTrans2D1" presStyleIdx="1" presStyleCnt="3"/>
      <dgm:spPr/>
    </dgm:pt>
    <dgm:pt modelId="{630F6928-0BE7-433D-9343-F70E98F79C54}" type="pres">
      <dgm:prSet presAssocID="{8E93F7A4-90B9-4024-A36D-5AB2FB029857}" presName="node" presStyleLbl="node1" presStyleIdx="2" presStyleCnt="4">
        <dgm:presLayoutVars>
          <dgm:bulletEnabled val="1"/>
        </dgm:presLayoutVars>
      </dgm:prSet>
      <dgm:spPr/>
    </dgm:pt>
    <dgm:pt modelId="{6A990B67-E213-4B2F-BC1F-952284B442BF}" type="pres">
      <dgm:prSet presAssocID="{ABE377FC-BD65-44B0-BBED-DEA9C399257B}" presName="sibTrans" presStyleLbl="sibTrans2D1" presStyleIdx="2" presStyleCnt="3"/>
      <dgm:spPr/>
    </dgm:pt>
    <dgm:pt modelId="{BD8EE2A7-B960-48B2-B6E3-A5B2276BCDB2}" type="pres">
      <dgm:prSet presAssocID="{ABE377FC-BD65-44B0-BBED-DEA9C399257B}" presName="connectorText" presStyleLbl="sibTrans2D1" presStyleIdx="2" presStyleCnt="3"/>
      <dgm:spPr/>
    </dgm:pt>
    <dgm:pt modelId="{BC5D5933-619B-497C-95D3-D9A2FE8C9F3C}" type="pres">
      <dgm:prSet presAssocID="{5C93E448-7CB7-4674-8A8A-6C274D63862D}" presName="node" presStyleLbl="node1" presStyleIdx="3" presStyleCnt="4">
        <dgm:presLayoutVars>
          <dgm:bulletEnabled val="1"/>
        </dgm:presLayoutVars>
      </dgm:prSet>
      <dgm:spPr/>
    </dgm:pt>
  </dgm:ptLst>
  <dgm:cxnLst>
    <dgm:cxn modelId="{308F320D-5EB0-4C93-816C-8BE789193F24}" type="presOf" srcId="{5C93E448-7CB7-4674-8A8A-6C274D63862D}" destId="{BC5D5933-619B-497C-95D3-D9A2FE8C9F3C}" srcOrd="0" destOrd="0" presId="urn:microsoft.com/office/officeart/2005/8/layout/process1"/>
    <dgm:cxn modelId="{41389B0D-8C0B-4568-817B-D9AD48EEA91E}" type="presOf" srcId="{1D222FB0-9ECB-4EA3-A3A7-709ABBF1D103}" destId="{BBB81A9A-1CCB-47AA-A9BD-C795DA20B311}" srcOrd="1" destOrd="0" presId="urn:microsoft.com/office/officeart/2005/8/layout/process1"/>
    <dgm:cxn modelId="{1692F11E-66E1-499D-8BDA-82F42B99183C}" srcId="{8E9DF877-05BD-4CB8-9833-64CA2B23E3F5}" destId="{B8BC22EE-BD8E-4A7F-A394-41F88649C54D}" srcOrd="1" destOrd="0" parTransId="{39F9725D-053E-405F-BC45-E1750D6B771A}" sibTransId="{C3242489-07BC-4D9B-AD60-AB7E10E89E88}"/>
    <dgm:cxn modelId="{DB644538-E0D3-40A2-9021-E7410371D390}" type="presOf" srcId="{C3242489-07BC-4D9B-AD60-AB7E10E89E88}" destId="{92B4DB5C-B564-4137-97E6-058FECE2C0BE}" srcOrd="0" destOrd="0" presId="urn:microsoft.com/office/officeart/2005/8/layout/process1"/>
    <dgm:cxn modelId="{9E1BC33D-B4BB-4D43-88E4-A2379AF8EE9C}" type="presOf" srcId="{8E93F7A4-90B9-4024-A36D-5AB2FB029857}" destId="{630F6928-0BE7-433D-9343-F70E98F79C54}" srcOrd="0" destOrd="0" presId="urn:microsoft.com/office/officeart/2005/8/layout/process1"/>
    <dgm:cxn modelId="{F7BE8247-3D9C-4886-97D0-C21F33D52C9A}" type="presOf" srcId="{C3242489-07BC-4D9B-AD60-AB7E10E89E88}" destId="{9578C474-9625-42AF-A162-6B266E29F5FC}" srcOrd="1" destOrd="0" presId="urn:microsoft.com/office/officeart/2005/8/layout/process1"/>
    <dgm:cxn modelId="{001D847A-C07B-4407-ADB6-DA7B2C90C685}" srcId="{8E9DF877-05BD-4CB8-9833-64CA2B23E3F5}" destId="{24325E6F-520E-4769-944E-9BF2B01412D4}" srcOrd="0" destOrd="0" parTransId="{4147738B-EC5E-4548-98DA-CE3D17784E05}" sibTransId="{1D222FB0-9ECB-4EA3-A3A7-709ABBF1D103}"/>
    <dgm:cxn modelId="{E6D6277C-6308-4CC8-9755-A620A0F9453F}" srcId="{8E9DF877-05BD-4CB8-9833-64CA2B23E3F5}" destId="{5C93E448-7CB7-4674-8A8A-6C274D63862D}" srcOrd="3" destOrd="0" parTransId="{997BB751-6B10-4259-AD9A-F0AC6BAA4F79}" sibTransId="{A7930BFC-3EB5-474A-9C2A-A3B94AE0A613}"/>
    <dgm:cxn modelId="{71915581-CF71-4044-86F0-C635FE5C1B96}" type="presOf" srcId="{8E9DF877-05BD-4CB8-9833-64CA2B23E3F5}" destId="{5480803F-7B36-49B4-BF3B-52B0CC3604A5}" srcOrd="0" destOrd="0" presId="urn:microsoft.com/office/officeart/2005/8/layout/process1"/>
    <dgm:cxn modelId="{FF51BD96-202E-4283-922A-9FD9887C40CA}" type="presOf" srcId="{1D222FB0-9ECB-4EA3-A3A7-709ABBF1D103}" destId="{8AEBBD0B-8B4E-46A1-9D67-9A1F2A523793}" srcOrd="0" destOrd="0" presId="urn:microsoft.com/office/officeart/2005/8/layout/process1"/>
    <dgm:cxn modelId="{11829EB7-4FC8-4D85-AF7C-BF6A0DBC146B}" srcId="{8E9DF877-05BD-4CB8-9833-64CA2B23E3F5}" destId="{8E93F7A4-90B9-4024-A36D-5AB2FB029857}" srcOrd="2" destOrd="0" parTransId="{6E49227D-C8A2-4377-BEB4-3982BF823A5D}" sibTransId="{ABE377FC-BD65-44B0-BBED-DEA9C399257B}"/>
    <dgm:cxn modelId="{080F4FBB-99FA-4227-A16A-1BEDAF539B9C}" type="presOf" srcId="{ABE377FC-BD65-44B0-BBED-DEA9C399257B}" destId="{BD8EE2A7-B960-48B2-B6E3-A5B2276BCDB2}" srcOrd="1" destOrd="0" presId="urn:microsoft.com/office/officeart/2005/8/layout/process1"/>
    <dgm:cxn modelId="{544E9CBC-0A03-41A7-93C6-E489259C136E}" type="presOf" srcId="{24325E6F-520E-4769-944E-9BF2B01412D4}" destId="{C3E69721-BE01-4B41-91C1-6B136D350486}" srcOrd="0" destOrd="0" presId="urn:microsoft.com/office/officeart/2005/8/layout/process1"/>
    <dgm:cxn modelId="{3DE7C8EA-3926-47EE-A4D4-21BC7F720EBC}" type="presOf" srcId="{ABE377FC-BD65-44B0-BBED-DEA9C399257B}" destId="{6A990B67-E213-4B2F-BC1F-952284B442BF}" srcOrd="0" destOrd="0" presId="urn:microsoft.com/office/officeart/2005/8/layout/process1"/>
    <dgm:cxn modelId="{F6F336F5-9666-4896-8267-09406E38917F}" type="presOf" srcId="{B8BC22EE-BD8E-4A7F-A394-41F88649C54D}" destId="{73CAE08F-AC61-42BB-BD6B-82670CC3BD04}" srcOrd="0" destOrd="0" presId="urn:microsoft.com/office/officeart/2005/8/layout/process1"/>
    <dgm:cxn modelId="{4BB777F0-A192-4676-8973-AE6027571EF2}" type="presParOf" srcId="{5480803F-7B36-49B4-BF3B-52B0CC3604A5}" destId="{C3E69721-BE01-4B41-91C1-6B136D350486}" srcOrd="0" destOrd="0" presId="urn:microsoft.com/office/officeart/2005/8/layout/process1"/>
    <dgm:cxn modelId="{657B7BE0-FAF2-452B-BE22-EBD9DE900037}" type="presParOf" srcId="{5480803F-7B36-49B4-BF3B-52B0CC3604A5}" destId="{8AEBBD0B-8B4E-46A1-9D67-9A1F2A523793}" srcOrd="1" destOrd="0" presId="urn:microsoft.com/office/officeart/2005/8/layout/process1"/>
    <dgm:cxn modelId="{75EBD64B-92F6-4C4C-ADC6-DAE1EA873D8C}" type="presParOf" srcId="{8AEBBD0B-8B4E-46A1-9D67-9A1F2A523793}" destId="{BBB81A9A-1CCB-47AA-A9BD-C795DA20B311}" srcOrd="0" destOrd="0" presId="urn:microsoft.com/office/officeart/2005/8/layout/process1"/>
    <dgm:cxn modelId="{1ED32FA3-CD91-491D-BABD-0BD32EBEAB21}" type="presParOf" srcId="{5480803F-7B36-49B4-BF3B-52B0CC3604A5}" destId="{73CAE08F-AC61-42BB-BD6B-82670CC3BD04}" srcOrd="2" destOrd="0" presId="urn:microsoft.com/office/officeart/2005/8/layout/process1"/>
    <dgm:cxn modelId="{839223E1-C785-425E-9C30-1E392D422358}" type="presParOf" srcId="{5480803F-7B36-49B4-BF3B-52B0CC3604A5}" destId="{92B4DB5C-B564-4137-97E6-058FECE2C0BE}" srcOrd="3" destOrd="0" presId="urn:microsoft.com/office/officeart/2005/8/layout/process1"/>
    <dgm:cxn modelId="{91E51E5D-7F82-4E01-96D1-33C4837ED213}" type="presParOf" srcId="{92B4DB5C-B564-4137-97E6-058FECE2C0BE}" destId="{9578C474-9625-42AF-A162-6B266E29F5FC}" srcOrd="0" destOrd="0" presId="urn:microsoft.com/office/officeart/2005/8/layout/process1"/>
    <dgm:cxn modelId="{40B4F27E-5521-4A91-9A80-99407E5D380D}" type="presParOf" srcId="{5480803F-7B36-49B4-BF3B-52B0CC3604A5}" destId="{630F6928-0BE7-433D-9343-F70E98F79C54}" srcOrd="4" destOrd="0" presId="urn:microsoft.com/office/officeart/2005/8/layout/process1"/>
    <dgm:cxn modelId="{4B6AE0D0-5D26-4E85-847C-AF7F46F27361}" type="presParOf" srcId="{5480803F-7B36-49B4-BF3B-52B0CC3604A5}" destId="{6A990B67-E213-4B2F-BC1F-952284B442BF}" srcOrd="5" destOrd="0" presId="urn:microsoft.com/office/officeart/2005/8/layout/process1"/>
    <dgm:cxn modelId="{CA8012F9-3220-44AA-B2E4-2DA048CBA17A}" type="presParOf" srcId="{6A990B67-E213-4B2F-BC1F-952284B442BF}" destId="{BD8EE2A7-B960-48B2-B6E3-A5B2276BCDB2}" srcOrd="0" destOrd="0" presId="urn:microsoft.com/office/officeart/2005/8/layout/process1"/>
    <dgm:cxn modelId="{1B97B2D9-A2C9-46CE-A4B9-F99CABDD6A4C}" type="presParOf" srcId="{5480803F-7B36-49B4-BF3B-52B0CC3604A5}" destId="{BC5D5933-619B-497C-95D3-D9A2FE8C9F3C}" srcOrd="6"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E9DF877-05BD-4CB8-9833-64CA2B23E3F5}" type="doc">
      <dgm:prSet loTypeId="urn:microsoft.com/office/officeart/2005/8/layout/process1" loCatId="process" qsTypeId="urn:microsoft.com/office/officeart/2005/8/quickstyle/simple1" qsCatId="simple" csTypeId="urn:microsoft.com/office/officeart/2005/8/colors/accent1_2" csCatId="accent1" phldr="1"/>
      <dgm:spPr/>
    </dgm:pt>
    <dgm:pt modelId="{5C93E448-7CB7-4674-8A8A-6C274D63862D}">
      <dgm:prSet phldrT="[文字]"/>
      <dgm:spPr/>
      <dgm:t>
        <a:bodyPr/>
        <a:lstStyle/>
        <a:p>
          <a:r>
            <a:rPr lang="en-US" altLang="zh-TW" dirty="0">
              <a:latin typeface="標楷體" panose="03000509000000000000" pitchFamily="65" charset="-120"/>
              <a:ea typeface="標楷體" panose="03000509000000000000" pitchFamily="65" charset="-120"/>
            </a:rPr>
            <a:t>4.</a:t>
          </a:r>
          <a:r>
            <a:rPr lang="zh-TW" altLang="en-US" dirty="0">
              <a:latin typeface="標楷體" panose="03000509000000000000" pitchFamily="65" charset="-120"/>
              <a:ea typeface="標楷體" panose="03000509000000000000" pitchFamily="65" charset="-120"/>
            </a:rPr>
            <a:t> 採認完成，視送件人數</a:t>
          </a:r>
          <a:r>
            <a:rPr lang="en-US" altLang="zh-TW" dirty="0">
              <a:latin typeface="標楷體" panose="03000509000000000000" pitchFamily="65" charset="-120"/>
              <a:ea typeface="標楷體" panose="03000509000000000000" pitchFamily="65" charset="-120"/>
            </a:rPr>
            <a:t>7-28</a:t>
          </a:r>
          <a:r>
            <a:rPr lang="zh-TW" altLang="en-US" dirty="0">
              <a:latin typeface="標楷體" panose="03000509000000000000" pitchFamily="65" charset="-120"/>
              <a:ea typeface="標楷體" panose="03000509000000000000" pitchFamily="65" charset="-120"/>
            </a:rPr>
            <a:t>個工作天完成</a:t>
          </a:r>
        </a:p>
      </dgm:t>
    </dgm:pt>
    <dgm:pt modelId="{997BB751-6B10-4259-AD9A-F0AC6BAA4F79}" type="parTrans" cxnId="{E6D6277C-6308-4CC8-9755-A620A0F9453F}">
      <dgm:prSet/>
      <dgm:spPr/>
      <dgm:t>
        <a:bodyPr/>
        <a:lstStyle/>
        <a:p>
          <a:endParaRPr lang="zh-TW" altLang="en-US"/>
        </a:p>
      </dgm:t>
    </dgm:pt>
    <dgm:pt modelId="{A7930BFC-3EB5-474A-9C2A-A3B94AE0A613}" type="sibTrans" cxnId="{E6D6277C-6308-4CC8-9755-A620A0F9453F}">
      <dgm:prSet/>
      <dgm:spPr/>
      <dgm:t>
        <a:bodyPr/>
        <a:lstStyle/>
        <a:p>
          <a:endParaRPr lang="zh-TW" altLang="en-US"/>
        </a:p>
      </dgm:t>
    </dgm:pt>
    <dgm:pt modelId="{8E93F7A4-90B9-4024-A36D-5AB2FB029857}">
      <dgm:prSet phldrT="[文字]"/>
      <dgm:spPr/>
      <dgm:t>
        <a:bodyPr/>
        <a:lstStyle/>
        <a:p>
          <a:r>
            <a:rPr lang="en-US" altLang="zh-TW" dirty="0">
              <a:latin typeface="標楷體" panose="03000509000000000000" pitchFamily="65" charset="-120"/>
              <a:ea typeface="標楷體" panose="03000509000000000000" pitchFamily="65" charset="-120"/>
            </a:rPr>
            <a:t>3.</a:t>
          </a:r>
          <a:r>
            <a:rPr lang="zh-TW" altLang="en-US" dirty="0">
              <a:latin typeface="標楷體" panose="03000509000000000000" pitchFamily="65" charset="-120"/>
              <a:ea typeface="標楷體" panose="03000509000000000000" pitchFamily="65" charset="-120"/>
            </a:rPr>
            <a:t>重選採認科目</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補齊文件等</a:t>
          </a:r>
        </a:p>
      </dgm:t>
    </dgm:pt>
    <dgm:pt modelId="{6E49227D-C8A2-4377-BEB4-3982BF823A5D}" type="parTrans" cxnId="{11829EB7-4FC8-4D85-AF7C-BF6A0DBC146B}">
      <dgm:prSet/>
      <dgm:spPr/>
      <dgm:t>
        <a:bodyPr/>
        <a:lstStyle/>
        <a:p>
          <a:endParaRPr lang="zh-TW" altLang="en-US"/>
        </a:p>
      </dgm:t>
    </dgm:pt>
    <dgm:pt modelId="{ABE377FC-BD65-44B0-BBED-DEA9C399257B}" type="sibTrans" cxnId="{11829EB7-4FC8-4D85-AF7C-BF6A0DBC146B}">
      <dgm:prSet/>
      <dgm:spPr/>
      <dgm:t>
        <a:bodyPr/>
        <a:lstStyle/>
        <a:p>
          <a:endParaRPr lang="zh-TW" altLang="en-US"/>
        </a:p>
      </dgm:t>
    </dgm:pt>
    <dgm:pt modelId="{5480803F-7B36-49B4-BF3B-52B0CC3604A5}" type="pres">
      <dgm:prSet presAssocID="{8E9DF877-05BD-4CB8-9833-64CA2B23E3F5}" presName="Name0" presStyleCnt="0">
        <dgm:presLayoutVars>
          <dgm:dir/>
          <dgm:resizeHandles val="exact"/>
        </dgm:presLayoutVars>
      </dgm:prSet>
      <dgm:spPr/>
    </dgm:pt>
    <dgm:pt modelId="{630F6928-0BE7-433D-9343-F70E98F79C54}" type="pres">
      <dgm:prSet presAssocID="{8E93F7A4-90B9-4024-A36D-5AB2FB029857}" presName="node" presStyleLbl="node1" presStyleIdx="0" presStyleCnt="2" custScaleX="112441" custScaleY="126607">
        <dgm:presLayoutVars>
          <dgm:bulletEnabled val="1"/>
        </dgm:presLayoutVars>
      </dgm:prSet>
      <dgm:spPr/>
    </dgm:pt>
    <dgm:pt modelId="{6A990B67-E213-4B2F-BC1F-952284B442BF}" type="pres">
      <dgm:prSet presAssocID="{ABE377FC-BD65-44B0-BBED-DEA9C399257B}" presName="sibTrans" presStyleLbl="sibTrans2D1" presStyleIdx="0" presStyleCnt="1"/>
      <dgm:spPr/>
    </dgm:pt>
    <dgm:pt modelId="{BD8EE2A7-B960-48B2-B6E3-A5B2276BCDB2}" type="pres">
      <dgm:prSet presAssocID="{ABE377FC-BD65-44B0-BBED-DEA9C399257B}" presName="connectorText" presStyleLbl="sibTrans2D1" presStyleIdx="0" presStyleCnt="1"/>
      <dgm:spPr/>
    </dgm:pt>
    <dgm:pt modelId="{BC5D5933-619B-497C-95D3-D9A2FE8C9F3C}" type="pres">
      <dgm:prSet presAssocID="{5C93E448-7CB7-4674-8A8A-6C274D63862D}" presName="node" presStyleLbl="node1" presStyleIdx="1" presStyleCnt="2" custScaleX="117730" custScaleY="120291">
        <dgm:presLayoutVars>
          <dgm:bulletEnabled val="1"/>
        </dgm:presLayoutVars>
      </dgm:prSet>
      <dgm:spPr/>
    </dgm:pt>
  </dgm:ptLst>
  <dgm:cxnLst>
    <dgm:cxn modelId="{308F320D-5EB0-4C93-816C-8BE789193F24}" type="presOf" srcId="{5C93E448-7CB7-4674-8A8A-6C274D63862D}" destId="{BC5D5933-619B-497C-95D3-D9A2FE8C9F3C}" srcOrd="0" destOrd="0" presId="urn:microsoft.com/office/officeart/2005/8/layout/process1"/>
    <dgm:cxn modelId="{9E1BC33D-B4BB-4D43-88E4-A2379AF8EE9C}" type="presOf" srcId="{8E93F7A4-90B9-4024-A36D-5AB2FB029857}" destId="{630F6928-0BE7-433D-9343-F70E98F79C54}" srcOrd="0" destOrd="0" presId="urn:microsoft.com/office/officeart/2005/8/layout/process1"/>
    <dgm:cxn modelId="{E6D6277C-6308-4CC8-9755-A620A0F9453F}" srcId="{8E9DF877-05BD-4CB8-9833-64CA2B23E3F5}" destId="{5C93E448-7CB7-4674-8A8A-6C274D63862D}" srcOrd="1" destOrd="0" parTransId="{997BB751-6B10-4259-AD9A-F0AC6BAA4F79}" sibTransId="{A7930BFC-3EB5-474A-9C2A-A3B94AE0A613}"/>
    <dgm:cxn modelId="{71915581-CF71-4044-86F0-C635FE5C1B96}" type="presOf" srcId="{8E9DF877-05BD-4CB8-9833-64CA2B23E3F5}" destId="{5480803F-7B36-49B4-BF3B-52B0CC3604A5}" srcOrd="0" destOrd="0" presId="urn:microsoft.com/office/officeart/2005/8/layout/process1"/>
    <dgm:cxn modelId="{11829EB7-4FC8-4D85-AF7C-BF6A0DBC146B}" srcId="{8E9DF877-05BD-4CB8-9833-64CA2B23E3F5}" destId="{8E93F7A4-90B9-4024-A36D-5AB2FB029857}" srcOrd="0" destOrd="0" parTransId="{6E49227D-C8A2-4377-BEB4-3982BF823A5D}" sibTransId="{ABE377FC-BD65-44B0-BBED-DEA9C399257B}"/>
    <dgm:cxn modelId="{080F4FBB-99FA-4227-A16A-1BEDAF539B9C}" type="presOf" srcId="{ABE377FC-BD65-44B0-BBED-DEA9C399257B}" destId="{BD8EE2A7-B960-48B2-B6E3-A5B2276BCDB2}" srcOrd="1" destOrd="0" presId="urn:microsoft.com/office/officeart/2005/8/layout/process1"/>
    <dgm:cxn modelId="{3DE7C8EA-3926-47EE-A4D4-21BC7F720EBC}" type="presOf" srcId="{ABE377FC-BD65-44B0-BBED-DEA9C399257B}" destId="{6A990B67-E213-4B2F-BC1F-952284B442BF}" srcOrd="0" destOrd="0" presId="urn:microsoft.com/office/officeart/2005/8/layout/process1"/>
    <dgm:cxn modelId="{40B4F27E-5521-4A91-9A80-99407E5D380D}" type="presParOf" srcId="{5480803F-7B36-49B4-BF3B-52B0CC3604A5}" destId="{630F6928-0BE7-433D-9343-F70E98F79C54}" srcOrd="0" destOrd="0" presId="urn:microsoft.com/office/officeart/2005/8/layout/process1"/>
    <dgm:cxn modelId="{4B6AE0D0-5D26-4E85-847C-AF7F46F27361}" type="presParOf" srcId="{5480803F-7B36-49B4-BF3B-52B0CC3604A5}" destId="{6A990B67-E213-4B2F-BC1F-952284B442BF}" srcOrd="1" destOrd="0" presId="urn:microsoft.com/office/officeart/2005/8/layout/process1"/>
    <dgm:cxn modelId="{CA8012F9-3220-44AA-B2E4-2DA048CBA17A}" type="presParOf" srcId="{6A990B67-E213-4B2F-BC1F-952284B442BF}" destId="{BD8EE2A7-B960-48B2-B6E3-A5B2276BCDB2}" srcOrd="0" destOrd="0" presId="urn:microsoft.com/office/officeart/2005/8/layout/process1"/>
    <dgm:cxn modelId="{1B97B2D9-A2C9-46CE-A4B9-F99CABDD6A4C}" type="presParOf" srcId="{5480803F-7B36-49B4-BF3B-52B0CC3604A5}" destId="{BC5D5933-619B-497C-95D3-D9A2FE8C9F3C}" srcOrd="2" destOrd="0" presId="urn:microsoft.com/office/officeart/2005/8/layout/process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E9DF877-05BD-4CB8-9833-64CA2B23E3F5}" type="doc">
      <dgm:prSet loTypeId="urn:microsoft.com/office/officeart/2005/8/layout/process1" loCatId="process" qsTypeId="urn:microsoft.com/office/officeart/2005/8/quickstyle/simple1" qsCatId="simple" csTypeId="urn:microsoft.com/office/officeart/2005/8/colors/accent1_2" csCatId="accent1" phldr="1"/>
      <dgm:spPr/>
    </dgm:pt>
    <dgm:pt modelId="{5C93E448-7CB7-4674-8A8A-6C274D63862D}">
      <dgm:prSet phldrT="[文字]"/>
      <dgm:spPr/>
      <dgm:t>
        <a:bodyPr/>
        <a:lstStyle/>
        <a:p>
          <a:r>
            <a:rPr lang="en-US" altLang="zh-TW" dirty="0">
              <a:latin typeface="標楷體" panose="03000509000000000000" pitchFamily="65" charset="-120"/>
              <a:ea typeface="標楷體" panose="03000509000000000000" pitchFamily="65" charset="-120"/>
            </a:rPr>
            <a:t>2.</a:t>
          </a:r>
          <a:r>
            <a:rPr lang="zh-TW" altLang="en-US" dirty="0">
              <a:latin typeface="標楷體" panose="03000509000000000000" pitchFamily="65" charset="-120"/>
              <a:ea typeface="標楷體" panose="03000509000000000000" pitchFamily="65" charset="-120"/>
            </a:rPr>
            <a:t>列印簽名繳交至系辦</a:t>
          </a:r>
        </a:p>
      </dgm:t>
    </dgm:pt>
    <dgm:pt modelId="{997BB751-6B10-4259-AD9A-F0AC6BAA4F79}" type="parTrans" cxnId="{E6D6277C-6308-4CC8-9755-A620A0F9453F}">
      <dgm:prSet/>
      <dgm:spPr/>
      <dgm:t>
        <a:bodyPr/>
        <a:lstStyle/>
        <a:p>
          <a:endParaRPr lang="zh-TW" altLang="en-US"/>
        </a:p>
      </dgm:t>
    </dgm:pt>
    <dgm:pt modelId="{A7930BFC-3EB5-474A-9C2A-A3B94AE0A613}" type="sibTrans" cxnId="{E6D6277C-6308-4CC8-9755-A620A0F9453F}">
      <dgm:prSet/>
      <dgm:spPr/>
      <dgm:t>
        <a:bodyPr/>
        <a:lstStyle/>
        <a:p>
          <a:endParaRPr lang="zh-TW" altLang="en-US"/>
        </a:p>
      </dgm:t>
    </dgm:pt>
    <dgm:pt modelId="{8E93F7A4-90B9-4024-A36D-5AB2FB029857}">
      <dgm:prSet phldrT="[文字]"/>
      <dgm:spPr/>
      <dgm:t>
        <a:bodyPr/>
        <a:lstStyle/>
        <a:p>
          <a:r>
            <a:rPr lang="en-US" altLang="zh-TW" dirty="0">
              <a:latin typeface="標楷體" panose="03000509000000000000" pitchFamily="65" charset="-120"/>
              <a:ea typeface="標楷體" panose="03000509000000000000" pitchFamily="65" charset="-120"/>
            </a:rPr>
            <a:t>1.</a:t>
          </a:r>
          <a:r>
            <a:rPr lang="zh-TW" altLang="en-US" dirty="0">
              <a:latin typeface="標楷體" panose="03000509000000000000" pitchFamily="65" charset="-120"/>
              <a:ea typeface="標楷體" panose="03000509000000000000" pitchFamily="65" charset="-120"/>
            </a:rPr>
            <a:t>填寫「</a:t>
          </a:r>
          <a:r>
            <a:rPr lang="zh-TW" altLang="en-US" dirty="0">
              <a:solidFill>
                <a:schemeClr val="bg1"/>
              </a:solidFill>
              <a:latin typeface="標楷體" panose="03000509000000000000" pitchFamily="65" charset="-120"/>
              <a:ea typeface="標楷體" panose="03000509000000000000" pitchFamily="65" charset="-120"/>
              <a:hlinkClick xmlns:r="http://schemas.openxmlformats.org/officeDocument/2006/relationships" r:id="rId1">
                <a:extLst>
                  <a:ext uri="{A12FA001-AC4F-418D-AE19-62706E023703}">
                    <ahyp:hlinkClr xmlns:ahyp="http://schemas.microsoft.com/office/drawing/2018/hyperlinkcolor" val="tx"/>
                  </a:ext>
                </a:extLst>
              </a:hlinkClick>
            </a:rPr>
            <a:t>淡江大學教務處學生報告用紙</a:t>
          </a:r>
          <a:r>
            <a:rPr lang="zh-TW" altLang="en-US" dirty="0">
              <a:latin typeface="標楷體" panose="03000509000000000000" pitchFamily="65" charset="-120"/>
              <a:ea typeface="標楷體" panose="03000509000000000000" pitchFamily="65" charset="-120"/>
            </a:rPr>
            <a:t>」寫明放棄採認學分</a:t>
          </a:r>
        </a:p>
      </dgm:t>
    </dgm:pt>
    <dgm:pt modelId="{6E49227D-C8A2-4377-BEB4-3982BF823A5D}" type="parTrans" cxnId="{11829EB7-4FC8-4D85-AF7C-BF6A0DBC146B}">
      <dgm:prSet/>
      <dgm:spPr/>
      <dgm:t>
        <a:bodyPr/>
        <a:lstStyle/>
        <a:p>
          <a:endParaRPr lang="zh-TW" altLang="en-US"/>
        </a:p>
      </dgm:t>
    </dgm:pt>
    <dgm:pt modelId="{ABE377FC-BD65-44B0-BBED-DEA9C399257B}" type="sibTrans" cxnId="{11829EB7-4FC8-4D85-AF7C-BF6A0DBC146B}">
      <dgm:prSet/>
      <dgm:spPr/>
      <dgm:t>
        <a:bodyPr/>
        <a:lstStyle/>
        <a:p>
          <a:endParaRPr lang="zh-TW" altLang="en-US"/>
        </a:p>
      </dgm:t>
    </dgm:pt>
    <dgm:pt modelId="{84C2810C-9DA3-4A79-9D3F-000D4CE4C1E6}">
      <dgm:prSet/>
      <dgm:spPr/>
      <dgm:t>
        <a:bodyPr/>
        <a:lstStyle/>
        <a:p>
          <a:r>
            <a:rPr lang="en-US" altLang="zh-TW" dirty="0">
              <a:latin typeface="標楷體" panose="03000509000000000000" pitchFamily="65" charset="-120"/>
              <a:ea typeface="標楷體" panose="03000509000000000000" pitchFamily="65" charset="-120"/>
            </a:rPr>
            <a:t>3.</a:t>
          </a:r>
          <a:r>
            <a:rPr lang="zh-TW" altLang="en-US" dirty="0">
              <a:latin typeface="標楷體" panose="03000509000000000000" pitchFamily="65" charset="-120"/>
              <a:ea typeface="標楷體" panose="03000509000000000000" pitchFamily="65" charset="-120"/>
            </a:rPr>
            <a:t>成績單上顯示「</a:t>
          </a:r>
          <a:r>
            <a:rPr lang="en-US" altLang="zh-TW" dirty="0">
              <a:latin typeface="標楷體" panose="03000509000000000000" pitchFamily="65" charset="-120"/>
              <a:ea typeface="標楷體" panose="03000509000000000000" pitchFamily="65" charset="-120"/>
            </a:rPr>
            <a:t>112</a:t>
          </a:r>
          <a:r>
            <a:rPr lang="zh-TW" altLang="en-US" dirty="0">
              <a:latin typeface="標楷體" panose="03000509000000000000" pitchFamily="65" charset="-120"/>
              <a:ea typeface="標楷體" panose="03000509000000000000" pitchFamily="65" charset="-120"/>
            </a:rPr>
            <a:t>第</a:t>
          </a:r>
          <a:r>
            <a:rPr lang="en-US" altLang="zh-TW" dirty="0">
              <a:latin typeface="標楷體" panose="03000509000000000000" pitchFamily="65" charset="-120"/>
              <a:ea typeface="標楷體" panose="03000509000000000000" pitchFamily="65" charset="-120"/>
            </a:rPr>
            <a:t>1</a:t>
          </a:r>
          <a:r>
            <a:rPr lang="zh-TW" altLang="en-US" dirty="0">
              <a:latin typeface="標楷體" panose="03000509000000000000" pitchFamily="65" charset="-120"/>
              <a:ea typeface="標楷體" panose="03000509000000000000" pitchFamily="65" charset="-120"/>
            </a:rPr>
            <a:t>、第</a:t>
          </a:r>
          <a:r>
            <a:rPr lang="en-US" altLang="zh-TW" dirty="0">
              <a:latin typeface="標楷體" panose="03000509000000000000" pitchFamily="65" charset="-120"/>
              <a:ea typeface="標楷體" panose="03000509000000000000" pitchFamily="65" charset="-120"/>
            </a:rPr>
            <a:t>2</a:t>
          </a:r>
          <a:r>
            <a:rPr lang="zh-TW" altLang="en-US" dirty="0">
              <a:latin typeface="標楷體" panose="03000509000000000000" pitchFamily="65" charset="-120"/>
              <a:ea typeface="標楷體" panose="03000509000000000000" pitchFamily="65" charset="-120"/>
            </a:rPr>
            <a:t>學期出國」</a:t>
          </a:r>
        </a:p>
      </dgm:t>
    </dgm:pt>
    <dgm:pt modelId="{EC7C9364-CDC9-437C-9DF7-A7FED3D90F1E}" type="parTrans" cxnId="{28282E48-F5A4-4F44-A39A-4D853E7ED27A}">
      <dgm:prSet/>
      <dgm:spPr/>
      <dgm:t>
        <a:bodyPr/>
        <a:lstStyle/>
        <a:p>
          <a:endParaRPr lang="zh-TW" altLang="en-US"/>
        </a:p>
      </dgm:t>
    </dgm:pt>
    <dgm:pt modelId="{51F0888F-15A6-4C23-AE76-C209D3539B94}" type="sibTrans" cxnId="{28282E48-F5A4-4F44-A39A-4D853E7ED27A}">
      <dgm:prSet/>
      <dgm:spPr/>
      <dgm:t>
        <a:bodyPr/>
        <a:lstStyle/>
        <a:p>
          <a:endParaRPr lang="zh-TW" altLang="en-US"/>
        </a:p>
      </dgm:t>
    </dgm:pt>
    <dgm:pt modelId="{5480803F-7B36-49B4-BF3B-52B0CC3604A5}" type="pres">
      <dgm:prSet presAssocID="{8E9DF877-05BD-4CB8-9833-64CA2B23E3F5}" presName="Name0" presStyleCnt="0">
        <dgm:presLayoutVars>
          <dgm:dir/>
          <dgm:resizeHandles val="exact"/>
        </dgm:presLayoutVars>
      </dgm:prSet>
      <dgm:spPr/>
    </dgm:pt>
    <dgm:pt modelId="{630F6928-0BE7-433D-9343-F70E98F79C54}" type="pres">
      <dgm:prSet presAssocID="{8E93F7A4-90B9-4024-A36D-5AB2FB029857}" presName="node" presStyleLbl="node1" presStyleIdx="0" presStyleCnt="3" custScaleX="89845" custScaleY="109782">
        <dgm:presLayoutVars>
          <dgm:bulletEnabled val="1"/>
        </dgm:presLayoutVars>
      </dgm:prSet>
      <dgm:spPr/>
    </dgm:pt>
    <dgm:pt modelId="{6A990B67-E213-4B2F-BC1F-952284B442BF}" type="pres">
      <dgm:prSet presAssocID="{ABE377FC-BD65-44B0-BBED-DEA9C399257B}" presName="sibTrans" presStyleLbl="sibTrans2D1" presStyleIdx="0" presStyleCnt="2"/>
      <dgm:spPr/>
    </dgm:pt>
    <dgm:pt modelId="{BD8EE2A7-B960-48B2-B6E3-A5B2276BCDB2}" type="pres">
      <dgm:prSet presAssocID="{ABE377FC-BD65-44B0-BBED-DEA9C399257B}" presName="connectorText" presStyleLbl="sibTrans2D1" presStyleIdx="0" presStyleCnt="2"/>
      <dgm:spPr/>
    </dgm:pt>
    <dgm:pt modelId="{BC5D5933-619B-497C-95D3-D9A2FE8C9F3C}" type="pres">
      <dgm:prSet presAssocID="{5C93E448-7CB7-4674-8A8A-6C274D63862D}" presName="node" presStyleLbl="node1" presStyleIdx="1" presStyleCnt="3" custScaleX="93683" custScaleY="90621">
        <dgm:presLayoutVars>
          <dgm:bulletEnabled val="1"/>
        </dgm:presLayoutVars>
      </dgm:prSet>
      <dgm:spPr/>
    </dgm:pt>
    <dgm:pt modelId="{EC40A31E-A7C2-4FEA-92A4-776DD4044A44}" type="pres">
      <dgm:prSet presAssocID="{A7930BFC-3EB5-474A-9C2A-A3B94AE0A613}" presName="sibTrans" presStyleLbl="sibTrans2D1" presStyleIdx="1" presStyleCnt="2"/>
      <dgm:spPr/>
    </dgm:pt>
    <dgm:pt modelId="{CF07D23B-FFBA-4171-8BE7-1AA5E0AB6688}" type="pres">
      <dgm:prSet presAssocID="{A7930BFC-3EB5-474A-9C2A-A3B94AE0A613}" presName="connectorText" presStyleLbl="sibTrans2D1" presStyleIdx="1" presStyleCnt="2"/>
      <dgm:spPr/>
    </dgm:pt>
    <dgm:pt modelId="{3A69E93B-B9B3-4AD9-A9BF-81992FB13C80}" type="pres">
      <dgm:prSet presAssocID="{84C2810C-9DA3-4A79-9D3F-000D4CE4C1E6}" presName="node" presStyleLbl="node1" presStyleIdx="2" presStyleCnt="3" custScaleY="94749">
        <dgm:presLayoutVars>
          <dgm:bulletEnabled val="1"/>
        </dgm:presLayoutVars>
      </dgm:prSet>
      <dgm:spPr/>
    </dgm:pt>
  </dgm:ptLst>
  <dgm:cxnLst>
    <dgm:cxn modelId="{308F320D-5EB0-4C93-816C-8BE789193F24}" type="presOf" srcId="{5C93E448-7CB7-4674-8A8A-6C274D63862D}" destId="{BC5D5933-619B-497C-95D3-D9A2FE8C9F3C}" srcOrd="0" destOrd="0" presId="urn:microsoft.com/office/officeart/2005/8/layout/process1"/>
    <dgm:cxn modelId="{4B47ED27-87B2-4483-86E4-15FEF0E0DCC7}" type="presOf" srcId="{84C2810C-9DA3-4A79-9D3F-000D4CE4C1E6}" destId="{3A69E93B-B9B3-4AD9-A9BF-81992FB13C80}" srcOrd="0" destOrd="0" presId="urn:microsoft.com/office/officeart/2005/8/layout/process1"/>
    <dgm:cxn modelId="{9E1BC33D-B4BB-4D43-88E4-A2379AF8EE9C}" type="presOf" srcId="{8E93F7A4-90B9-4024-A36D-5AB2FB029857}" destId="{630F6928-0BE7-433D-9343-F70E98F79C54}" srcOrd="0" destOrd="0" presId="urn:microsoft.com/office/officeart/2005/8/layout/process1"/>
    <dgm:cxn modelId="{28282E48-F5A4-4F44-A39A-4D853E7ED27A}" srcId="{8E9DF877-05BD-4CB8-9833-64CA2B23E3F5}" destId="{84C2810C-9DA3-4A79-9D3F-000D4CE4C1E6}" srcOrd="2" destOrd="0" parTransId="{EC7C9364-CDC9-437C-9DF7-A7FED3D90F1E}" sibTransId="{51F0888F-15A6-4C23-AE76-C209D3539B94}"/>
    <dgm:cxn modelId="{E6D6277C-6308-4CC8-9755-A620A0F9453F}" srcId="{8E9DF877-05BD-4CB8-9833-64CA2B23E3F5}" destId="{5C93E448-7CB7-4674-8A8A-6C274D63862D}" srcOrd="1" destOrd="0" parTransId="{997BB751-6B10-4259-AD9A-F0AC6BAA4F79}" sibTransId="{A7930BFC-3EB5-474A-9C2A-A3B94AE0A613}"/>
    <dgm:cxn modelId="{71915581-CF71-4044-86F0-C635FE5C1B96}" type="presOf" srcId="{8E9DF877-05BD-4CB8-9833-64CA2B23E3F5}" destId="{5480803F-7B36-49B4-BF3B-52B0CC3604A5}" srcOrd="0" destOrd="0" presId="urn:microsoft.com/office/officeart/2005/8/layout/process1"/>
    <dgm:cxn modelId="{11829EB7-4FC8-4D85-AF7C-BF6A0DBC146B}" srcId="{8E9DF877-05BD-4CB8-9833-64CA2B23E3F5}" destId="{8E93F7A4-90B9-4024-A36D-5AB2FB029857}" srcOrd="0" destOrd="0" parTransId="{6E49227D-C8A2-4377-BEB4-3982BF823A5D}" sibTransId="{ABE377FC-BD65-44B0-BBED-DEA9C399257B}"/>
    <dgm:cxn modelId="{080F4FBB-99FA-4227-A16A-1BEDAF539B9C}" type="presOf" srcId="{ABE377FC-BD65-44B0-BBED-DEA9C399257B}" destId="{BD8EE2A7-B960-48B2-B6E3-A5B2276BCDB2}" srcOrd="1" destOrd="0" presId="urn:microsoft.com/office/officeart/2005/8/layout/process1"/>
    <dgm:cxn modelId="{21D078BF-7EA5-4CA3-ACAF-D21BC738FAFD}" type="presOf" srcId="{A7930BFC-3EB5-474A-9C2A-A3B94AE0A613}" destId="{EC40A31E-A7C2-4FEA-92A4-776DD4044A44}" srcOrd="0" destOrd="0" presId="urn:microsoft.com/office/officeart/2005/8/layout/process1"/>
    <dgm:cxn modelId="{DCF9CEE0-25A8-46BF-87AF-ED0FCB85CFCD}" type="presOf" srcId="{A7930BFC-3EB5-474A-9C2A-A3B94AE0A613}" destId="{CF07D23B-FFBA-4171-8BE7-1AA5E0AB6688}" srcOrd="1" destOrd="0" presId="urn:microsoft.com/office/officeart/2005/8/layout/process1"/>
    <dgm:cxn modelId="{3DE7C8EA-3926-47EE-A4D4-21BC7F720EBC}" type="presOf" srcId="{ABE377FC-BD65-44B0-BBED-DEA9C399257B}" destId="{6A990B67-E213-4B2F-BC1F-952284B442BF}" srcOrd="0" destOrd="0" presId="urn:microsoft.com/office/officeart/2005/8/layout/process1"/>
    <dgm:cxn modelId="{40B4F27E-5521-4A91-9A80-99407E5D380D}" type="presParOf" srcId="{5480803F-7B36-49B4-BF3B-52B0CC3604A5}" destId="{630F6928-0BE7-433D-9343-F70E98F79C54}" srcOrd="0" destOrd="0" presId="urn:microsoft.com/office/officeart/2005/8/layout/process1"/>
    <dgm:cxn modelId="{4B6AE0D0-5D26-4E85-847C-AF7F46F27361}" type="presParOf" srcId="{5480803F-7B36-49B4-BF3B-52B0CC3604A5}" destId="{6A990B67-E213-4B2F-BC1F-952284B442BF}" srcOrd="1" destOrd="0" presId="urn:microsoft.com/office/officeart/2005/8/layout/process1"/>
    <dgm:cxn modelId="{CA8012F9-3220-44AA-B2E4-2DA048CBA17A}" type="presParOf" srcId="{6A990B67-E213-4B2F-BC1F-952284B442BF}" destId="{BD8EE2A7-B960-48B2-B6E3-A5B2276BCDB2}" srcOrd="0" destOrd="0" presId="urn:microsoft.com/office/officeart/2005/8/layout/process1"/>
    <dgm:cxn modelId="{1B97B2D9-A2C9-46CE-A4B9-F99CABDD6A4C}" type="presParOf" srcId="{5480803F-7B36-49B4-BF3B-52B0CC3604A5}" destId="{BC5D5933-619B-497C-95D3-D9A2FE8C9F3C}" srcOrd="2" destOrd="0" presId="urn:microsoft.com/office/officeart/2005/8/layout/process1"/>
    <dgm:cxn modelId="{1D767580-44C2-4143-8CA5-3E80855CCE4C}" type="presParOf" srcId="{5480803F-7B36-49B4-BF3B-52B0CC3604A5}" destId="{EC40A31E-A7C2-4FEA-92A4-776DD4044A44}" srcOrd="3" destOrd="0" presId="urn:microsoft.com/office/officeart/2005/8/layout/process1"/>
    <dgm:cxn modelId="{C7DEE164-5767-4F94-A495-7A10D014BCB9}" type="presParOf" srcId="{EC40A31E-A7C2-4FEA-92A4-776DD4044A44}" destId="{CF07D23B-FFBA-4171-8BE7-1AA5E0AB6688}" srcOrd="0" destOrd="0" presId="urn:microsoft.com/office/officeart/2005/8/layout/process1"/>
    <dgm:cxn modelId="{8BFD5C56-30D2-459E-9205-BE197CFD0B4F}" type="presParOf" srcId="{5480803F-7B36-49B4-BF3B-52B0CC3604A5}" destId="{3A69E93B-B9B3-4AD9-A9BF-81992FB13C80}" srcOrd="4" destOrd="0" presId="urn:microsoft.com/office/officeart/2005/8/layout/process1"/>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E69721-BE01-4B41-91C1-6B136D350486}">
      <dsp:nvSpPr>
        <dsp:cNvPr id="0" name=""/>
        <dsp:cNvSpPr/>
      </dsp:nvSpPr>
      <dsp:spPr>
        <a:xfrm>
          <a:off x="3626" y="267568"/>
          <a:ext cx="1585801" cy="130828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altLang="zh-TW" sz="1800" kern="1200" dirty="0">
              <a:latin typeface="標楷體" panose="03000509000000000000" pitchFamily="65" charset="-120"/>
              <a:ea typeface="標楷體" panose="03000509000000000000" pitchFamily="65" charset="-120"/>
            </a:rPr>
            <a:t>1.</a:t>
          </a:r>
          <a:r>
            <a:rPr lang="zh-TW" altLang="en-US" sz="1800" kern="1200" dirty="0">
              <a:latin typeface="標楷體" panose="03000509000000000000" pitchFamily="65" charset="-120"/>
              <a:ea typeface="標楷體" panose="03000509000000000000" pitchFamily="65" charset="-120"/>
            </a:rPr>
            <a:t>至系統填寫採認科目</a:t>
          </a:r>
        </a:p>
      </dsp:txBody>
      <dsp:txXfrm>
        <a:off x="41944" y="305886"/>
        <a:ext cx="1509165" cy="1231650"/>
      </dsp:txXfrm>
    </dsp:sp>
    <dsp:sp modelId="{8AEBBD0B-8B4E-46A1-9D67-9A1F2A523793}">
      <dsp:nvSpPr>
        <dsp:cNvPr id="0" name=""/>
        <dsp:cNvSpPr/>
      </dsp:nvSpPr>
      <dsp:spPr>
        <a:xfrm>
          <a:off x="1748009" y="725072"/>
          <a:ext cx="336190" cy="39327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zh-TW" altLang="en-US" sz="1400" kern="1200"/>
        </a:p>
      </dsp:txBody>
      <dsp:txXfrm>
        <a:off x="1748009" y="803728"/>
        <a:ext cx="235333" cy="235966"/>
      </dsp:txXfrm>
    </dsp:sp>
    <dsp:sp modelId="{73CAE08F-AC61-42BB-BD6B-82670CC3BD04}">
      <dsp:nvSpPr>
        <dsp:cNvPr id="0" name=""/>
        <dsp:cNvSpPr/>
      </dsp:nvSpPr>
      <dsp:spPr>
        <a:xfrm>
          <a:off x="2223749" y="267568"/>
          <a:ext cx="1585801" cy="130828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altLang="zh-TW" sz="1800" kern="1200" dirty="0">
              <a:latin typeface="標楷體" panose="03000509000000000000" pitchFamily="65" charset="-120"/>
              <a:ea typeface="標楷體" panose="03000509000000000000" pitchFamily="65" charset="-120"/>
            </a:rPr>
            <a:t>2.</a:t>
          </a:r>
          <a:r>
            <a:rPr lang="zh-TW" altLang="en-US" sz="1800" kern="1200" dirty="0">
              <a:latin typeface="標楷體" panose="03000509000000000000" pitchFamily="65" charset="-120"/>
              <a:ea typeface="標楷體" panose="03000509000000000000" pitchFamily="65" charset="-120"/>
            </a:rPr>
            <a:t>列印採認申請單連同國外成績單正本繳交系辦</a:t>
          </a:r>
        </a:p>
      </dsp:txBody>
      <dsp:txXfrm>
        <a:off x="2262067" y="305886"/>
        <a:ext cx="1509165" cy="1231650"/>
      </dsp:txXfrm>
    </dsp:sp>
    <dsp:sp modelId="{92B4DB5C-B564-4137-97E6-058FECE2C0BE}">
      <dsp:nvSpPr>
        <dsp:cNvPr id="0" name=""/>
        <dsp:cNvSpPr/>
      </dsp:nvSpPr>
      <dsp:spPr>
        <a:xfrm>
          <a:off x="3968131" y="725072"/>
          <a:ext cx="336190" cy="39327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zh-TW" altLang="en-US" sz="1400" kern="1200"/>
        </a:p>
      </dsp:txBody>
      <dsp:txXfrm>
        <a:off x="3968131" y="803728"/>
        <a:ext cx="235333" cy="235966"/>
      </dsp:txXfrm>
    </dsp:sp>
    <dsp:sp modelId="{630F6928-0BE7-433D-9343-F70E98F79C54}">
      <dsp:nvSpPr>
        <dsp:cNvPr id="0" name=""/>
        <dsp:cNvSpPr/>
      </dsp:nvSpPr>
      <dsp:spPr>
        <a:xfrm>
          <a:off x="4443872" y="267568"/>
          <a:ext cx="1585801" cy="130828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altLang="zh-TW" sz="1800" kern="1200" dirty="0">
              <a:latin typeface="標楷體" panose="03000509000000000000" pitchFamily="65" charset="-120"/>
              <a:ea typeface="標楷體" panose="03000509000000000000" pitchFamily="65" charset="-120"/>
            </a:rPr>
            <a:t>3.</a:t>
          </a:r>
          <a:r>
            <a:rPr lang="zh-TW" altLang="en-US" sz="1800" kern="1200" dirty="0">
              <a:latin typeface="標楷體" panose="03000509000000000000" pitchFamily="65" charset="-120"/>
              <a:ea typeface="標楷體" panose="03000509000000000000" pitchFamily="65" charset="-120"/>
            </a:rPr>
            <a:t>學系老師審核通過</a:t>
          </a:r>
          <a:endParaRPr lang="en-US" altLang="zh-TW" sz="1800" kern="1200" dirty="0">
            <a:latin typeface="標楷體" panose="03000509000000000000" pitchFamily="65" charset="-120"/>
            <a:ea typeface="標楷體" panose="03000509000000000000" pitchFamily="65" charset="-120"/>
          </a:endParaRPr>
        </a:p>
        <a:p>
          <a:pPr marL="0" lvl="0" indent="0" algn="ctr" defTabSz="800100">
            <a:lnSpc>
              <a:spcPct val="90000"/>
            </a:lnSpc>
            <a:spcBef>
              <a:spcPct val="0"/>
            </a:spcBef>
            <a:spcAft>
              <a:spcPct val="35000"/>
            </a:spcAft>
            <a:buNone/>
          </a:pPr>
          <a:r>
            <a:rPr lang="zh-TW" altLang="en-US" sz="1800" kern="1200" dirty="0">
              <a:latin typeface="標楷體" panose="03000509000000000000" pitchFamily="65" charset="-120"/>
              <a:ea typeface="標楷體" panose="03000509000000000000" pitchFamily="65" charset="-120"/>
            </a:rPr>
            <a:t>不通過</a:t>
          </a:r>
        </a:p>
      </dsp:txBody>
      <dsp:txXfrm>
        <a:off x="4482190" y="305886"/>
        <a:ext cx="1509165" cy="1231650"/>
      </dsp:txXfrm>
    </dsp:sp>
    <dsp:sp modelId="{6A990B67-E213-4B2F-BC1F-952284B442BF}">
      <dsp:nvSpPr>
        <dsp:cNvPr id="0" name=""/>
        <dsp:cNvSpPr/>
      </dsp:nvSpPr>
      <dsp:spPr>
        <a:xfrm>
          <a:off x="6188254" y="725072"/>
          <a:ext cx="336190" cy="39327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zh-TW" altLang="en-US" sz="1400" kern="1200"/>
        </a:p>
      </dsp:txBody>
      <dsp:txXfrm>
        <a:off x="6188254" y="803728"/>
        <a:ext cx="235333" cy="235966"/>
      </dsp:txXfrm>
    </dsp:sp>
    <dsp:sp modelId="{BC5D5933-619B-497C-95D3-D9A2FE8C9F3C}">
      <dsp:nvSpPr>
        <dsp:cNvPr id="0" name=""/>
        <dsp:cNvSpPr/>
      </dsp:nvSpPr>
      <dsp:spPr>
        <a:xfrm>
          <a:off x="6663995" y="267568"/>
          <a:ext cx="1585801" cy="130828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altLang="zh-TW" sz="1800" kern="1200" dirty="0">
              <a:latin typeface="標楷體" panose="03000509000000000000" pitchFamily="65" charset="-120"/>
              <a:ea typeface="標楷體" panose="03000509000000000000" pitchFamily="65" charset="-120"/>
            </a:rPr>
            <a:t>4.</a:t>
          </a:r>
          <a:r>
            <a:rPr lang="zh-TW" altLang="en-US" sz="1800" kern="1200" dirty="0">
              <a:latin typeface="標楷體" panose="03000509000000000000" pitchFamily="65" charset="-120"/>
              <a:ea typeface="標楷體" panose="03000509000000000000" pitchFamily="65" charset="-120"/>
            </a:rPr>
            <a:t> 採認完成，視送件人數</a:t>
          </a:r>
          <a:r>
            <a:rPr lang="en-US" altLang="zh-TW" sz="1800" kern="1200" dirty="0">
              <a:latin typeface="標楷體" panose="03000509000000000000" pitchFamily="65" charset="-120"/>
              <a:ea typeface="標楷體" panose="03000509000000000000" pitchFamily="65" charset="-120"/>
            </a:rPr>
            <a:t>7-28</a:t>
          </a:r>
          <a:r>
            <a:rPr lang="zh-TW" altLang="en-US" sz="1800" kern="1200" dirty="0">
              <a:latin typeface="標楷體" panose="03000509000000000000" pitchFamily="65" charset="-120"/>
              <a:ea typeface="標楷體" panose="03000509000000000000" pitchFamily="65" charset="-120"/>
            </a:rPr>
            <a:t>個工作天完成</a:t>
          </a:r>
        </a:p>
      </dsp:txBody>
      <dsp:txXfrm>
        <a:off x="6702313" y="305886"/>
        <a:ext cx="1509165" cy="12316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F6928-0BE7-433D-9343-F70E98F79C54}">
      <dsp:nvSpPr>
        <dsp:cNvPr id="0" name=""/>
        <dsp:cNvSpPr/>
      </dsp:nvSpPr>
      <dsp:spPr>
        <a:xfrm>
          <a:off x="95" y="216399"/>
          <a:ext cx="1572128" cy="141062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altLang="zh-TW" sz="1800" kern="1200" dirty="0">
              <a:latin typeface="標楷體" panose="03000509000000000000" pitchFamily="65" charset="-120"/>
              <a:ea typeface="標楷體" panose="03000509000000000000" pitchFamily="65" charset="-120"/>
            </a:rPr>
            <a:t>3.</a:t>
          </a:r>
          <a:r>
            <a:rPr lang="zh-TW" altLang="en-US" sz="1800" kern="1200" dirty="0">
              <a:latin typeface="標楷體" panose="03000509000000000000" pitchFamily="65" charset="-120"/>
              <a:ea typeface="標楷體" panose="03000509000000000000" pitchFamily="65" charset="-120"/>
            </a:rPr>
            <a:t>重選採認科目</a:t>
          </a:r>
          <a:r>
            <a:rPr lang="en-US" altLang="zh-TW" sz="1800" kern="1200" dirty="0">
              <a:latin typeface="標楷體" panose="03000509000000000000" pitchFamily="65" charset="-120"/>
              <a:ea typeface="標楷體" panose="03000509000000000000" pitchFamily="65" charset="-120"/>
            </a:rPr>
            <a:t>/</a:t>
          </a:r>
          <a:r>
            <a:rPr lang="zh-TW" altLang="en-US" sz="1800" kern="1200" dirty="0">
              <a:latin typeface="標楷體" panose="03000509000000000000" pitchFamily="65" charset="-120"/>
              <a:ea typeface="標楷體" panose="03000509000000000000" pitchFamily="65" charset="-120"/>
            </a:rPr>
            <a:t>補齊文件等</a:t>
          </a:r>
        </a:p>
      </dsp:txBody>
      <dsp:txXfrm>
        <a:off x="41411" y="257715"/>
        <a:ext cx="1489496" cy="1327992"/>
      </dsp:txXfrm>
    </dsp:sp>
    <dsp:sp modelId="{6A990B67-E213-4B2F-BC1F-952284B442BF}">
      <dsp:nvSpPr>
        <dsp:cNvPr id="0" name=""/>
        <dsp:cNvSpPr/>
      </dsp:nvSpPr>
      <dsp:spPr>
        <a:xfrm>
          <a:off x="1712042" y="748337"/>
          <a:ext cx="296414" cy="34674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zh-TW" altLang="en-US" sz="1400" kern="1200"/>
        </a:p>
      </dsp:txBody>
      <dsp:txXfrm>
        <a:off x="1712042" y="817687"/>
        <a:ext cx="207490" cy="208048"/>
      </dsp:txXfrm>
    </dsp:sp>
    <dsp:sp modelId="{BC5D5933-619B-497C-95D3-D9A2FE8C9F3C}">
      <dsp:nvSpPr>
        <dsp:cNvPr id="0" name=""/>
        <dsp:cNvSpPr/>
      </dsp:nvSpPr>
      <dsp:spPr>
        <a:xfrm>
          <a:off x="2131496" y="251585"/>
          <a:ext cx="1646078" cy="134025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altLang="zh-TW" sz="1800" kern="1200" dirty="0">
              <a:latin typeface="標楷體" panose="03000509000000000000" pitchFamily="65" charset="-120"/>
              <a:ea typeface="標楷體" panose="03000509000000000000" pitchFamily="65" charset="-120"/>
            </a:rPr>
            <a:t>4.</a:t>
          </a:r>
          <a:r>
            <a:rPr lang="zh-TW" altLang="en-US" sz="1800" kern="1200" dirty="0">
              <a:latin typeface="標楷體" panose="03000509000000000000" pitchFamily="65" charset="-120"/>
              <a:ea typeface="標楷體" panose="03000509000000000000" pitchFamily="65" charset="-120"/>
            </a:rPr>
            <a:t> 採認完成，視送件人數</a:t>
          </a:r>
          <a:r>
            <a:rPr lang="en-US" altLang="zh-TW" sz="1800" kern="1200" dirty="0">
              <a:latin typeface="標楷體" panose="03000509000000000000" pitchFamily="65" charset="-120"/>
              <a:ea typeface="標楷體" panose="03000509000000000000" pitchFamily="65" charset="-120"/>
            </a:rPr>
            <a:t>7-28</a:t>
          </a:r>
          <a:r>
            <a:rPr lang="zh-TW" altLang="en-US" sz="1800" kern="1200" dirty="0">
              <a:latin typeface="標楷體" panose="03000509000000000000" pitchFamily="65" charset="-120"/>
              <a:ea typeface="標楷體" panose="03000509000000000000" pitchFamily="65" charset="-120"/>
            </a:rPr>
            <a:t>個工作天完成</a:t>
          </a:r>
        </a:p>
      </dsp:txBody>
      <dsp:txXfrm>
        <a:off x="2170751" y="290840"/>
        <a:ext cx="1567568" cy="126174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F6928-0BE7-433D-9343-F70E98F79C54}">
      <dsp:nvSpPr>
        <dsp:cNvPr id="0" name=""/>
        <dsp:cNvSpPr/>
      </dsp:nvSpPr>
      <dsp:spPr>
        <a:xfrm>
          <a:off x="1985" y="35714"/>
          <a:ext cx="1501815" cy="177199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altLang="zh-TW" sz="1700" kern="1200" dirty="0">
              <a:latin typeface="標楷體" panose="03000509000000000000" pitchFamily="65" charset="-120"/>
              <a:ea typeface="標楷體" panose="03000509000000000000" pitchFamily="65" charset="-120"/>
            </a:rPr>
            <a:t>1.</a:t>
          </a:r>
          <a:r>
            <a:rPr lang="zh-TW" altLang="en-US" sz="1700" kern="1200" dirty="0">
              <a:latin typeface="標楷體" panose="03000509000000000000" pitchFamily="65" charset="-120"/>
              <a:ea typeface="標楷體" panose="03000509000000000000" pitchFamily="65" charset="-120"/>
            </a:rPr>
            <a:t>填寫「</a:t>
          </a:r>
          <a:r>
            <a:rPr lang="zh-TW" altLang="en-US" sz="1700" kern="1200" dirty="0">
              <a:solidFill>
                <a:schemeClr val="bg1"/>
              </a:solidFill>
              <a:latin typeface="標楷體" panose="03000509000000000000" pitchFamily="65" charset="-120"/>
              <a:ea typeface="標楷體" panose="03000509000000000000" pitchFamily="65" charset="-120"/>
              <a:hlinkClick xmlns:r="http://schemas.openxmlformats.org/officeDocument/2006/relationships" r:id="rId1">
                <a:extLst>
                  <a:ext uri="{A12FA001-AC4F-418D-AE19-62706E023703}">
                    <ahyp:hlinkClr xmlns:ahyp="http://schemas.microsoft.com/office/drawing/2018/hyperlinkcolor" val="tx"/>
                  </a:ext>
                </a:extLst>
              </a:hlinkClick>
            </a:rPr>
            <a:t>淡江大學教務處學生報告用紙</a:t>
          </a:r>
          <a:r>
            <a:rPr lang="zh-TW" altLang="en-US" sz="1700" kern="1200" dirty="0">
              <a:latin typeface="標楷體" panose="03000509000000000000" pitchFamily="65" charset="-120"/>
              <a:ea typeface="標楷體" panose="03000509000000000000" pitchFamily="65" charset="-120"/>
            </a:rPr>
            <a:t>」寫明放棄採認學分</a:t>
          </a:r>
        </a:p>
      </dsp:txBody>
      <dsp:txXfrm>
        <a:off x="45972" y="79701"/>
        <a:ext cx="1413841" cy="1684020"/>
      </dsp:txXfrm>
    </dsp:sp>
    <dsp:sp modelId="{6A990B67-E213-4B2F-BC1F-952284B442BF}">
      <dsp:nvSpPr>
        <dsp:cNvPr id="0" name=""/>
        <dsp:cNvSpPr/>
      </dsp:nvSpPr>
      <dsp:spPr>
        <a:xfrm>
          <a:off x="1670957" y="714438"/>
          <a:ext cx="354371" cy="41454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zh-TW" altLang="en-US" sz="1400" kern="1200"/>
        </a:p>
      </dsp:txBody>
      <dsp:txXfrm>
        <a:off x="1670957" y="797347"/>
        <a:ext cx="248060" cy="248729"/>
      </dsp:txXfrm>
    </dsp:sp>
    <dsp:sp modelId="{BC5D5933-619B-497C-95D3-D9A2FE8C9F3C}">
      <dsp:nvSpPr>
        <dsp:cNvPr id="0" name=""/>
        <dsp:cNvSpPr/>
      </dsp:nvSpPr>
      <dsp:spPr>
        <a:xfrm>
          <a:off x="2172425" y="190353"/>
          <a:ext cx="1565970" cy="146271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altLang="zh-TW" sz="1700" kern="1200" dirty="0">
              <a:latin typeface="標楷體" panose="03000509000000000000" pitchFamily="65" charset="-120"/>
              <a:ea typeface="標楷體" panose="03000509000000000000" pitchFamily="65" charset="-120"/>
            </a:rPr>
            <a:t>2.</a:t>
          </a:r>
          <a:r>
            <a:rPr lang="zh-TW" altLang="en-US" sz="1700" kern="1200" dirty="0">
              <a:latin typeface="標楷體" panose="03000509000000000000" pitchFamily="65" charset="-120"/>
              <a:ea typeface="標楷體" panose="03000509000000000000" pitchFamily="65" charset="-120"/>
            </a:rPr>
            <a:t>列印簽名繳交至系辦</a:t>
          </a:r>
        </a:p>
      </dsp:txBody>
      <dsp:txXfrm>
        <a:off x="2215266" y="233194"/>
        <a:ext cx="1480288" cy="1377034"/>
      </dsp:txXfrm>
    </dsp:sp>
    <dsp:sp modelId="{EC40A31E-A7C2-4FEA-92A4-776DD4044A44}">
      <dsp:nvSpPr>
        <dsp:cNvPr id="0" name=""/>
        <dsp:cNvSpPr/>
      </dsp:nvSpPr>
      <dsp:spPr>
        <a:xfrm>
          <a:off x="3905552" y="714438"/>
          <a:ext cx="354371" cy="41454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zh-TW" altLang="en-US" sz="1400" kern="1200"/>
        </a:p>
      </dsp:txBody>
      <dsp:txXfrm>
        <a:off x="3905552" y="797347"/>
        <a:ext cx="248060" cy="248729"/>
      </dsp:txXfrm>
    </dsp:sp>
    <dsp:sp modelId="{3A69E93B-B9B3-4AD9-A9BF-81992FB13C80}">
      <dsp:nvSpPr>
        <dsp:cNvPr id="0" name=""/>
        <dsp:cNvSpPr/>
      </dsp:nvSpPr>
      <dsp:spPr>
        <a:xfrm>
          <a:off x="4407021" y="157038"/>
          <a:ext cx="1671562" cy="152934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altLang="zh-TW" sz="1700" kern="1200" dirty="0">
              <a:latin typeface="標楷體" panose="03000509000000000000" pitchFamily="65" charset="-120"/>
              <a:ea typeface="標楷體" panose="03000509000000000000" pitchFamily="65" charset="-120"/>
            </a:rPr>
            <a:t>3.</a:t>
          </a:r>
          <a:r>
            <a:rPr lang="zh-TW" altLang="en-US" sz="1700" kern="1200" dirty="0">
              <a:latin typeface="標楷體" panose="03000509000000000000" pitchFamily="65" charset="-120"/>
              <a:ea typeface="標楷體" panose="03000509000000000000" pitchFamily="65" charset="-120"/>
            </a:rPr>
            <a:t>成績單上顯示「</a:t>
          </a:r>
          <a:r>
            <a:rPr lang="en-US" altLang="zh-TW" sz="1700" kern="1200" dirty="0">
              <a:latin typeface="標楷體" panose="03000509000000000000" pitchFamily="65" charset="-120"/>
              <a:ea typeface="標楷體" panose="03000509000000000000" pitchFamily="65" charset="-120"/>
            </a:rPr>
            <a:t>112</a:t>
          </a:r>
          <a:r>
            <a:rPr lang="zh-TW" altLang="en-US" sz="1700" kern="1200" dirty="0">
              <a:latin typeface="標楷體" panose="03000509000000000000" pitchFamily="65" charset="-120"/>
              <a:ea typeface="標楷體" panose="03000509000000000000" pitchFamily="65" charset="-120"/>
            </a:rPr>
            <a:t>第</a:t>
          </a:r>
          <a:r>
            <a:rPr lang="en-US" altLang="zh-TW" sz="1700" kern="1200" dirty="0">
              <a:latin typeface="標楷體" panose="03000509000000000000" pitchFamily="65" charset="-120"/>
              <a:ea typeface="標楷體" panose="03000509000000000000" pitchFamily="65" charset="-120"/>
            </a:rPr>
            <a:t>1</a:t>
          </a:r>
          <a:r>
            <a:rPr lang="zh-TW" altLang="en-US" sz="1700" kern="1200" dirty="0">
              <a:latin typeface="標楷體" panose="03000509000000000000" pitchFamily="65" charset="-120"/>
              <a:ea typeface="標楷體" panose="03000509000000000000" pitchFamily="65" charset="-120"/>
            </a:rPr>
            <a:t>、第</a:t>
          </a:r>
          <a:r>
            <a:rPr lang="en-US" altLang="zh-TW" sz="1700" kern="1200" dirty="0">
              <a:latin typeface="標楷體" panose="03000509000000000000" pitchFamily="65" charset="-120"/>
              <a:ea typeface="標楷體" panose="03000509000000000000" pitchFamily="65" charset="-120"/>
            </a:rPr>
            <a:t>2</a:t>
          </a:r>
          <a:r>
            <a:rPr lang="zh-TW" altLang="en-US" sz="1700" kern="1200" dirty="0">
              <a:latin typeface="標楷體" panose="03000509000000000000" pitchFamily="65" charset="-120"/>
              <a:ea typeface="標楷體" panose="03000509000000000000" pitchFamily="65" charset="-120"/>
            </a:rPr>
            <a:t>學期出國」</a:t>
          </a:r>
        </a:p>
      </dsp:txBody>
      <dsp:txXfrm>
        <a:off x="4451814" y="201831"/>
        <a:ext cx="1581976" cy="1439760"/>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186F4FB-2664-A09F-2CC8-A3A7AC6B015C}"/>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1F83BFD0-0FDA-9A20-AD41-190CA9E3339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125138FE-CF46-B121-A14B-390D5766A62B}"/>
              </a:ext>
            </a:extLst>
          </p:cNvPr>
          <p:cNvSpPr>
            <a:spLocks noGrp="1"/>
          </p:cNvSpPr>
          <p:nvPr>
            <p:ph type="dt" sz="half" idx="10"/>
          </p:nvPr>
        </p:nvSpPr>
        <p:spPr/>
        <p:txBody>
          <a:bodyPr/>
          <a:lstStyle/>
          <a:p>
            <a:fld id="{860FC11B-647F-4901-9401-FF966724C492}" type="datetimeFigureOut">
              <a:rPr lang="zh-TW" altLang="en-US" smtClean="0"/>
              <a:t>2023/6/6</a:t>
            </a:fld>
            <a:endParaRPr lang="zh-TW" altLang="en-US"/>
          </a:p>
        </p:txBody>
      </p:sp>
      <p:sp>
        <p:nvSpPr>
          <p:cNvPr id="5" name="頁尾版面配置區 4">
            <a:extLst>
              <a:ext uri="{FF2B5EF4-FFF2-40B4-BE49-F238E27FC236}">
                <a16:creationId xmlns:a16="http://schemas.microsoft.com/office/drawing/2014/main" id="{CD3A8D43-6276-1B6D-D363-D428D96FB042}"/>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1CE98D21-BF00-E7DF-429C-7B758E29D3CA}"/>
              </a:ext>
            </a:extLst>
          </p:cNvPr>
          <p:cNvSpPr>
            <a:spLocks noGrp="1"/>
          </p:cNvSpPr>
          <p:nvPr>
            <p:ph type="sldNum" sz="quarter" idx="12"/>
          </p:nvPr>
        </p:nvSpPr>
        <p:spPr/>
        <p:txBody>
          <a:bodyPr/>
          <a:lstStyle/>
          <a:p>
            <a:fld id="{7C9501A8-406D-47C1-8D11-9A239BB739A0}" type="slidenum">
              <a:rPr lang="zh-TW" altLang="en-US" smtClean="0"/>
              <a:t>‹#›</a:t>
            </a:fld>
            <a:endParaRPr lang="zh-TW" altLang="en-US"/>
          </a:p>
        </p:txBody>
      </p:sp>
    </p:spTree>
    <p:extLst>
      <p:ext uri="{BB962C8B-B14F-4D97-AF65-F5344CB8AC3E}">
        <p14:creationId xmlns:p14="http://schemas.microsoft.com/office/powerpoint/2010/main" val="2440818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F24A81E-401E-CF58-D7EB-2BCFE3D07F5C}"/>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BFB53292-B6C7-4A70-CE44-E2135FF2B12B}"/>
              </a:ext>
            </a:extLst>
          </p:cNvPr>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72346030-C438-C0EC-AD9B-605F00A3796E}"/>
              </a:ext>
            </a:extLst>
          </p:cNvPr>
          <p:cNvSpPr>
            <a:spLocks noGrp="1"/>
          </p:cNvSpPr>
          <p:nvPr>
            <p:ph type="dt" sz="half" idx="10"/>
          </p:nvPr>
        </p:nvSpPr>
        <p:spPr/>
        <p:txBody>
          <a:bodyPr/>
          <a:lstStyle/>
          <a:p>
            <a:fld id="{860FC11B-647F-4901-9401-FF966724C492}" type="datetimeFigureOut">
              <a:rPr lang="zh-TW" altLang="en-US" smtClean="0"/>
              <a:t>2023/6/6</a:t>
            </a:fld>
            <a:endParaRPr lang="zh-TW" altLang="en-US"/>
          </a:p>
        </p:txBody>
      </p:sp>
      <p:sp>
        <p:nvSpPr>
          <p:cNvPr id="5" name="頁尾版面配置區 4">
            <a:extLst>
              <a:ext uri="{FF2B5EF4-FFF2-40B4-BE49-F238E27FC236}">
                <a16:creationId xmlns:a16="http://schemas.microsoft.com/office/drawing/2014/main" id="{5B412FF6-4F9F-FB51-33F8-A5551758282F}"/>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0AC01AA1-92D2-0423-DFA6-13194A0F3F52}"/>
              </a:ext>
            </a:extLst>
          </p:cNvPr>
          <p:cNvSpPr>
            <a:spLocks noGrp="1"/>
          </p:cNvSpPr>
          <p:nvPr>
            <p:ph type="sldNum" sz="quarter" idx="12"/>
          </p:nvPr>
        </p:nvSpPr>
        <p:spPr/>
        <p:txBody>
          <a:bodyPr/>
          <a:lstStyle/>
          <a:p>
            <a:fld id="{7C9501A8-406D-47C1-8D11-9A239BB739A0}" type="slidenum">
              <a:rPr lang="zh-TW" altLang="en-US" smtClean="0"/>
              <a:t>‹#›</a:t>
            </a:fld>
            <a:endParaRPr lang="zh-TW" altLang="en-US"/>
          </a:p>
        </p:txBody>
      </p:sp>
    </p:spTree>
    <p:extLst>
      <p:ext uri="{BB962C8B-B14F-4D97-AF65-F5344CB8AC3E}">
        <p14:creationId xmlns:p14="http://schemas.microsoft.com/office/powerpoint/2010/main" val="560457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4A29DCD6-C2A5-3FE9-ED12-AF3BF0E22E64}"/>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536DD0FF-B0BE-1C38-3BA4-B8839BF0525B}"/>
              </a:ext>
            </a:extLst>
          </p:cNvPr>
          <p:cNvSpPr>
            <a:spLocks noGrp="1"/>
          </p:cNvSpPr>
          <p:nvPr>
            <p:ph type="body" orient="vert" idx="1"/>
          </p:nvPr>
        </p:nvSpPr>
        <p:spPr>
          <a:xfrm>
            <a:off x="838200" y="365125"/>
            <a:ext cx="7734300"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0FBB8990-A916-4CFB-D582-8F713AC5F45E}"/>
              </a:ext>
            </a:extLst>
          </p:cNvPr>
          <p:cNvSpPr>
            <a:spLocks noGrp="1"/>
          </p:cNvSpPr>
          <p:nvPr>
            <p:ph type="dt" sz="half" idx="10"/>
          </p:nvPr>
        </p:nvSpPr>
        <p:spPr/>
        <p:txBody>
          <a:bodyPr/>
          <a:lstStyle/>
          <a:p>
            <a:fld id="{860FC11B-647F-4901-9401-FF966724C492}" type="datetimeFigureOut">
              <a:rPr lang="zh-TW" altLang="en-US" smtClean="0"/>
              <a:t>2023/6/6</a:t>
            </a:fld>
            <a:endParaRPr lang="zh-TW" altLang="en-US"/>
          </a:p>
        </p:txBody>
      </p:sp>
      <p:sp>
        <p:nvSpPr>
          <p:cNvPr id="5" name="頁尾版面配置區 4">
            <a:extLst>
              <a:ext uri="{FF2B5EF4-FFF2-40B4-BE49-F238E27FC236}">
                <a16:creationId xmlns:a16="http://schemas.microsoft.com/office/drawing/2014/main" id="{FF7DEEAB-7B3D-380D-6584-6D772E94B6C7}"/>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8B605A82-5D1B-E1CC-FAFE-FC9D11693A6F}"/>
              </a:ext>
            </a:extLst>
          </p:cNvPr>
          <p:cNvSpPr>
            <a:spLocks noGrp="1"/>
          </p:cNvSpPr>
          <p:nvPr>
            <p:ph type="sldNum" sz="quarter" idx="12"/>
          </p:nvPr>
        </p:nvSpPr>
        <p:spPr/>
        <p:txBody>
          <a:bodyPr/>
          <a:lstStyle/>
          <a:p>
            <a:fld id="{7C9501A8-406D-47C1-8D11-9A239BB739A0}" type="slidenum">
              <a:rPr lang="zh-TW" altLang="en-US" smtClean="0"/>
              <a:t>‹#›</a:t>
            </a:fld>
            <a:endParaRPr lang="zh-TW" altLang="en-US"/>
          </a:p>
        </p:txBody>
      </p:sp>
    </p:spTree>
    <p:extLst>
      <p:ext uri="{BB962C8B-B14F-4D97-AF65-F5344CB8AC3E}">
        <p14:creationId xmlns:p14="http://schemas.microsoft.com/office/powerpoint/2010/main" val="26826937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標題及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930CE8A-14A1-7056-B29A-B9E082CDB763}"/>
              </a:ext>
            </a:extLst>
          </p:cNvPr>
          <p:cNvSpPr>
            <a:spLocks noGrp="1"/>
          </p:cNvSpPr>
          <p:nvPr>
            <p:ph type="title"/>
          </p:nvPr>
        </p:nvSpPr>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10B30ED8-D6E0-532F-184D-9C902D81E962}"/>
              </a:ext>
            </a:extLst>
          </p:cNvPr>
          <p:cNvSpPr>
            <a:spLocks noGrp="1"/>
          </p:cNvSpPr>
          <p:nvPr>
            <p:ph type="body"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B5FD9B4E-BFC6-9AF3-8BD6-E92B922BED34}"/>
              </a:ext>
            </a:extLst>
          </p:cNvPr>
          <p:cNvSpPr>
            <a:spLocks noGrp="1"/>
          </p:cNvSpPr>
          <p:nvPr>
            <p:ph type="dt" sz="half" idx="10"/>
          </p:nvPr>
        </p:nvSpPr>
        <p:spPr/>
        <p:txBody>
          <a:bodyPr/>
          <a:lstStyle/>
          <a:p>
            <a:fld id="{860FC11B-647F-4901-9401-FF966724C492}" type="datetimeFigureOut">
              <a:rPr lang="zh-TW" altLang="en-US" smtClean="0"/>
              <a:t>2023/6/6</a:t>
            </a:fld>
            <a:endParaRPr lang="zh-TW" altLang="en-US"/>
          </a:p>
        </p:txBody>
      </p:sp>
      <p:sp>
        <p:nvSpPr>
          <p:cNvPr id="5" name="頁尾版面配置區 4">
            <a:extLst>
              <a:ext uri="{FF2B5EF4-FFF2-40B4-BE49-F238E27FC236}">
                <a16:creationId xmlns:a16="http://schemas.microsoft.com/office/drawing/2014/main" id="{BE3A4EC4-5454-7D21-7F1D-44E2E3D019ED}"/>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37653820-815C-052D-0A5C-9B68535B7D97}"/>
              </a:ext>
            </a:extLst>
          </p:cNvPr>
          <p:cNvSpPr>
            <a:spLocks noGrp="1"/>
          </p:cNvSpPr>
          <p:nvPr>
            <p:ph type="sldNum" sz="quarter" idx="12"/>
          </p:nvPr>
        </p:nvSpPr>
        <p:spPr/>
        <p:txBody>
          <a:bodyPr/>
          <a:lstStyle/>
          <a:p>
            <a:fld id="{7C9501A8-406D-47C1-8D11-9A239BB739A0}" type="slidenum">
              <a:rPr lang="zh-TW" altLang="en-US" smtClean="0"/>
              <a:t>‹#›</a:t>
            </a:fld>
            <a:endParaRPr lang="zh-TW" altLang="en-US"/>
          </a:p>
        </p:txBody>
      </p:sp>
    </p:spTree>
    <p:extLst>
      <p:ext uri="{BB962C8B-B14F-4D97-AF65-F5344CB8AC3E}">
        <p14:creationId xmlns:p14="http://schemas.microsoft.com/office/powerpoint/2010/main" val="5999232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594EFD0-3F03-9171-B58A-A96A48AC7A16}"/>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8F0AA222-5DAA-5A3D-E674-B68070CCF309}"/>
              </a:ext>
            </a:extLst>
          </p:cNvPr>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54E59DCC-D132-3CD0-1FB8-4EA9B2BE29F3}"/>
              </a:ext>
            </a:extLst>
          </p:cNvPr>
          <p:cNvSpPr>
            <a:spLocks noGrp="1"/>
          </p:cNvSpPr>
          <p:nvPr>
            <p:ph type="dt" sz="half" idx="10"/>
          </p:nvPr>
        </p:nvSpPr>
        <p:spPr/>
        <p:txBody>
          <a:bodyPr/>
          <a:lstStyle/>
          <a:p>
            <a:fld id="{860FC11B-647F-4901-9401-FF966724C492}" type="datetimeFigureOut">
              <a:rPr lang="zh-TW" altLang="en-US" smtClean="0"/>
              <a:t>2023/6/6</a:t>
            </a:fld>
            <a:endParaRPr lang="zh-TW" altLang="en-US"/>
          </a:p>
        </p:txBody>
      </p:sp>
      <p:sp>
        <p:nvSpPr>
          <p:cNvPr id="5" name="頁尾版面配置區 4">
            <a:extLst>
              <a:ext uri="{FF2B5EF4-FFF2-40B4-BE49-F238E27FC236}">
                <a16:creationId xmlns:a16="http://schemas.microsoft.com/office/drawing/2014/main" id="{572EC41B-DB3A-3038-199B-437DD13ABD62}"/>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4BF12F37-9BF4-E0A6-0041-ADD021E8D857}"/>
              </a:ext>
            </a:extLst>
          </p:cNvPr>
          <p:cNvSpPr>
            <a:spLocks noGrp="1"/>
          </p:cNvSpPr>
          <p:nvPr>
            <p:ph type="sldNum" sz="quarter" idx="12"/>
          </p:nvPr>
        </p:nvSpPr>
        <p:spPr/>
        <p:txBody>
          <a:bodyPr/>
          <a:lstStyle/>
          <a:p>
            <a:fld id="{7C9501A8-406D-47C1-8D11-9A239BB739A0}" type="slidenum">
              <a:rPr lang="zh-TW" altLang="en-US" smtClean="0"/>
              <a:t>‹#›</a:t>
            </a:fld>
            <a:endParaRPr lang="zh-TW" altLang="en-US"/>
          </a:p>
        </p:txBody>
      </p:sp>
    </p:spTree>
    <p:extLst>
      <p:ext uri="{BB962C8B-B14F-4D97-AF65-F5344CB8AC3E}">
        <p14:creationId xmlns:p14="http://schemas.microsoft.com/office/powerpoint/2010/main" val="1884184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5F65C70-FE2C-5715-80BF-BBAB1F819E29}"/>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1EF812C2-38BA-7FCF-628C-DABA9C47E8D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日期版面配置區 3">
            <a:extLst>
              <a:ext uri="{FF2B5EF4-FFF2-40B4-BE49-F238E27FC236}">
                <a16:creationId xmlns:a16="http://schemas.microsoft.com/office/drawing/2014/main" id="{011EC3AD-C5BF-2CC5-869D-DD727F4384F7}"/>
              </a:ext>
            </a:extLst>
          </p:cNvPr>
          <p:cNvSpPr>
            <a:spLocks noGrp="1"/>
          </p:cNvSpPr>
          <p:nvPr>
            <p:ph type="dt" sz="half" idx="10"/>
          </p:nvPr>
        </p:nvSpPr>
        <p:spPr/>
        <p:txBody>
          <a:bodyPr/>
          <a:lstStyle/>
          <a:p>
            <a:fld id="{860FC11B-647F-4901-9401-FF966724C492}" type="datetimeFigureOut">
              <a:rPr lang="zh-TW" altLang="en-US" smtClean="0"/>
              <a:t>2023/6/6</a:t>
            </a:fld>
            <a:endParaRPr lang="zh-TW" altLang="en-US"/>
          </a:p>
        </p:txBody>
      </p:sp>
      <p:sp>
        <p:nvSpPr>
          <p:cNvPr id="5" name="頁尾版面配置區 4">
            <a:extLst>
              <a:ext uri="{FF2B5EF4-FFF2-40B4-BE49-F238E27FC236}">
                <a16:creationId xmlns:a16="http://schemas.microsoft.com/office/drawing/2014/main" id="{C27DCEF3-D608-16AB-9607-48EC78837E8B}"/>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71006D32-3379-3DB5-7A73-3975986D3A56}"/>
              </a:ext>
            </a:extLst>
          </p:cNvPr>
          <p:cNvSpPr>
            <a:spLocks noGrp="1"/>
          </p:cNvSpPr>
          <p:nvPr>
            <p:ph type="sldNum" sz="quarter" idx="12"/>
          </p:nvPr>
        </p:nvSpPr>
        <p:spPr/>
        <p:txBody>
          <a:bodyPr/>
          <a:lstStyle/>
          <a:p>
            <a:fld id="{7C9501A8-406D-47C1-8D11-9A239BB739A0}" type="slidenum">
              <a:rPr lang="zh-TW" altLang="en-US" smtClean="0"/>
              <a:t>‹#›</a:t>
            </a:fld>
            <a:endParaRPr lang="zh-TW" altLang="en-US"/>
          </a:p>
        </p:txBody>
      </p:sp>
    </p:spTree>
    <p:extLst>
      <p:ext uri="{BB962C8B-B14F-4D97-AF65-F5344CB8AC3E}">
        <p14:creationId xmlns:p14="http://schemas.microsoft.com/office/powerpoint/2010/main" val="2275301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BDB0996-1DAC-2BA9-8939-FD19FE34535D}"/>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BC82DDA9-4F9D-B1F7-7776-1839AA3BE2D6}"/>
              </a:ext>
            </a:extLst>
          </p:cNvPr>
          <p:cNvSpPr>
            <a:spLocks noGrp="1"/>
          </p:cNvSpPr>
          <p:nvPr>
            <p:ph sz="half" idx="1"/>
          </p:nvPr>
        </p:nvSpPr>
        <p:spPr>
          <a:xfrm>
            <a:off x="838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23C34DD6-7DB6-273A-98FA-7C6D90C24C52}"/>
              </a:ext>
            </a:extLst>
          </p:cNvPr>
          <p:cNvSpPr>
            <a:spLocks noGrp="1"/>
          </p:cNvSpPr>
          <p:nvPr>
            <p:ph sz="half" idx="2"/>
          </p:nvPr>
        </p:nvSpPr>
        <p:spPr>
          <a:xfrm>
            <a:off x="6172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537B853D-5B79-253A-3DBF-E627EF6670C1}"/>
              </a:ext>
            </a:extLst>
          </p:cNvPr>
          <p:cNvSpPr>
            <a:spLocks noGrp="1"/>
          </p:cNvSpPr>
          <p:nvPr>
            <p:ph type="dt" sz="half" idx="10"/>
          </p:nvPr>
        </p:nvSpPr>
        <p:spPr/>
        <p:txBody>
          <a:bodyPr/>
          <a:lstStyle/>
          <a:p>
            <a:fld id="{860FC11B-647F-4901-9401-FF966724C492}" type="datetimeFigureOut">
              <a:rPr lang="zh-TW" altLang="en-US" smtClean="0"/>
              <a:t>2023/6/6</a:t>
            </a:fld>
            <a:endParaRPr lang="zh-TW" altLang="en-US"/>
          </a:p>
        </p:txBody>
      </p:sp>
      <p:sp>
        <p:nvSpPr>
          <p:cNvPr id="6" name="頁尾版面配置區 5">
            <a:extLst>
              <a:ext uri="{FF2B5EF4-FFF2-40B4-BE49-F238E27FC236}">
                <a16:creationId xmlns:a16="http://schemas.microsoft.com/office/drawing/2014/main" id="{58043695-5AC6-E1A2-8C6B-D1B8EA675DC4}"/>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ADA579E2-1F4A-3B27-16D9-305DFCC26F12}"/>
              </a:ext>
            </a:extLst>
          </p:cNvPr>
          <p:cNvSpPr>
            <a:spLocks noGrp="1"/>
          </p:cNvSpPr>
          <p:nvPr>
            <p:ph type="sldNum" sz="quarter" idx="12"/>
          </p:nvPr>
        </p:nvSpPr>
        <p:spPr/>
        <p:txBody>
          <a:bodyPr/>
          <a:lstStyle/>
          <a:p>
            <a:fld id="{7C9501A8-406D-47C1-8D11-9A239BB739A0}" type="slidenum">
              <a:rPr lang="zh-TW" altLang="en-US" smtClean="0"/>
              <a:t>‹#›</a:t>
            </a:fld>
            <a:endParaRPr lang="zh-TW" altLang="en-US"/>
          </a:p>
        </p:txBody>
      </p:sp>
    </p:spTree>
    <p:extLst>
      <p:ext uri="{BB962C8B-B14F-4D97-AF65-F5344CB8AC3E}">
        <p14:creationId xmlns:p14="http://schemas.microsoft.com/office/powerpoint/2010/main" val="3361222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08D6F17-28BE-DE8E-B5A4-32BC9E6DC328}"/>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CE868D7D-660D-E0E7-D43A-D3BFE6EB34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a:extLst>
              <a:ext uri="{FF2B5EF4-FFF2-40B4-BE49-F238E27FC236}">
                <a16:creationId xmlns:a16="http://schemas.microsoft.com/office/drawing/2014/main" id="{4C2E47D3-F20B-885D-245D-0674B954A2FC}"/>
              </a:ext>
            </a:extLst>
          </p:cNvPr>
          <p:cNvSpPr>
            <a:spLocks noGrp="1"/>
          </p:cNvSpPr>
          <p:nvPr>
            <p:ph sz="half" idx="2"/>
          </p:nvPr>
        </p:nvSpPr>
        <p:spPr>
          <a:xfrm>
            <a:off x="839788" y="2505075"/>
            <a:ext cx="515778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86C31AB9-F168-3CEB-4385-AA90930E861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a:extLst>
              <a:ext uri="{FF2B5EF4-FFF2-40B4-BE49-F238E27FC236}">
                <a16:creationId xmlns:a16="http://schemas.microsoft.com/office/drawing/2014/main" id="{CBAD800E-8212-7620-6BD9-19416D6887F8}"/>
              </a:ext>
            </a:extLst>
          </p:cNvPr>
          <p:cNvSpPr>
            <a:spLocks noGrp="1"/>
          </p:cNvSpPr>
          <p:nvPr>
            <p:ph sz="quarter" idx="4"/>
          </p:nvPr>
        </p:nvSpPr>
        <p:spPr>
          <a:xfrm>
            <a:off x="6172200" y="2505075"/>
            <a:ext cx="51831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CB56708B-0552-E096-DFFA-BBCFF7187418}"/>
              </a:ext>
            </a:extLst>
          </p:cNvPr>
          <p:cNvSpPr>
            <a:spLocks noGrp="1"/>
          </p:cNvSpPr>
          <p:nvPr>
            <p:ph type="dt" sz="half" idx="10"/>
          </p:nvPr>
        </p:nvSpPr>
        <p:spPr/>
        <p:txBody>
          <a:bodyPr/>
          <a:lstStyle/>
          <a:p>
            <a:fld id="{860FC11B-647F-4901-9401-FF966724C492}" type="datetimeFigureOut">
              <a:rPr lang="zh-TW" altLang="en-US" smtClean="0"/>
              <a:t>2023/6/6</a:t>
            </a:fld>
            <a:endParaRPr lang="zh-TW" altLang="en-US"/>
          </a:p>
        </p:txBody>
      </p:sp>
      <p:sp>
        <p:nvSpPr>
          <p:cNvPr id="8" name="頁尾版面配置區 7">
            <a:extLst>
              <a:ext uri="{FF2B5EF4-FFF2-40B4-BE49-F238E27FC236}">
                <a16:creationId xmlns:a16="http://schemas.microsoft.com/office/drawing/2014/main" id="{3FF9A94D-1D43-5D66-1003-B383394EFECA}"/>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A3E2423A-C45B-1910-E0DA-B7BDF56DD994}"/>
              </a:ext>
            </a:extLst>
          </p:cNvPr>
          <p:cNvSpPr>
            <a:spLocks noGrp="1"/>
          </p:cNvSpPr>
          <p:nvPr>
            <p:ph type="sldNum" sz="quarter" idx="12"/>
          </p:nvPr>
        </p:nvSpPr>
        <p:spPr/>
        <p:txBody>
          <a:bodyPr/>
          <a:lstStyle/>
          <a:p>
            <a:fld id="{7C9501A8-406D-47C1-8D11-9A239BB739A0}" type="slidenum">
              <a:rPr lang="zh-TW" altLang="en-US" smtClean="0"/>
              <a:t>‹#›</a:t>
            </a:fld>
            <a:endParaRPr lang="zh-TW" altLang="en-US"/>
          </a:p>
        </p:txBody>
      </p:sp>
    </p:spTree>
    <p:extLst>
      <p:ext uri="{BB962C8B-B14F-4D97-AF65-F5344CB8AC3E}">
        <p14:creationId xmlns:p14="http://schemas.microsoft.com/office/powerpoint/2010/main" val="2063759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420498E-88C5-7908-4A60-5B8DADE91BC7}"/>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28704581-0A4F-AA53-72A0-4E583562EE7C}"/>
              </a:ext>
            </a:extLst>
          </p:cNvPr>
          <p:cNvSpPr>
            <a:spLocks noGrp="1"/>
          </p:cNvSpPr>
          <p:nvPr>
            <p:ph type="dt" sz="half" idx="10"/>
          </p:nvPr>
        </p:nvSpPr>
        <p:spPr/>
        <p:txBody>
          <a:bodyPr/>
          <a:lstStyle/>
          <a:p>
            <a:fld id="{860FC11B-647F-4901-9401-FF966724C492}" type="datetimeFigureOut">
              <a:rPr lang="zh-TW" altLang="en-US" smtClean="0"/>
              <a:t>2023/6/6</a:t>
            </a:fld>
            <a:endParaRPr lang="zh-TW" altLang="en-US"/>
          </a:p>
        </p:txBody>
      </p:sp>
      <p:sp>
        <p:nvSpPr>
          <p:cNvPr id="4" name="頁尾版面配置區 3">
            <a:extLst>
              <a:ext uri="{FF2B5EF4-FFF2-40B4-BE49-F238E27FC236}">
                <a16:creationId xmlns:a16="http://schemas.microsoft.com/office/drawing/2014/main" id="{0E4E9A30-26A9-1E14-1B9B-EC8B6D77B355}"/>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29ABFFFA-E32E-699F-8636-7727C41E3CC6}"/>
              </a:ext>
            </a:extLst>
          </p:cNvPr>
          <p:cNvSpPr>
            <a:spLocks noGrp="1"/>
          </p:cNvSpPr>
          <p:nvPr>
            <p:ph type="sldNum" sz="quarter" idx="12"/>
          </p:nvPr>
        </p:nvSpPr>
        <p:spPr/>
        <p:txBody>
          <a:bodyPr/>
          <a:lstStyle/>
          <a:p>
            <a:fld id="{7C9501A8-406D-47C1-8D11-9A239BB739A0}" type="slidenum">
              <a:rPr lang="zh-TW" altLang="en-US" smtClean="0"/>
              <a:t>‹#›</a:t>
            </a:fld>
            <a:endParaRPr lang="zh-TW" altLang="en-US"/>
          </a:p>
        </p:txBody>
      </p:sp>
    </p:spTree>
    <p:extLst>
      <p:ext uri="{BB962C8B-B14F-4D97-AF65-F5344CB8AC3E}">
        <p14:creationId xmlns:p14="http://schemas.microsoft.com/office/powerpoint/2010/main" val="2267954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937B9747-91C1-E58A-21CD-B61FDA9F8DD5}"/>
              </a:ext>
            </a:extLst>
          </p:cNvPr>
          <p:cNvSpPr>
            <a:spLocks noGrp="1"/>
          </p:cNvSpPr>
          <p:nvPr>
            <p:ph type="dt" sz="half" idx="10"/>
          </p:nvPr>
        </p:nvSpPr>
        <p:spPr/>
        <p:txBody>
          <a:bodyPr/>
          <a:lstStyle/>
          <a:p>
            <a:fld id="{860FC11B-647F-4901-9401-FF966724C492}" type="datetimeFigureOut">
              <a:rPr lang="zh-TW" altLang="en-US" smtClean="0"/>
              <a:t>2023/6/6</a:t>
            </a:fld>
            <a:endParaRPr lang="zh-TW" altLang="en-US"/>
          </a:p>
        </p:txBody>
      </p:sp>
      <p:sp>
        <p:nvSpPr>
          <p:cNvPr id="3" name="頁尾版面配置區 2">
            <a:extLst>
              <a:ext uri="{FF2B5EF4-FFF2-40B4-BE49-F238E27FC236}">
                <a16:creationId xmlns:a16="http://schemas.microsoft.com/office/drawing/2014/main" id="{CEE8E744-604F-EC79-4FE6-A0D3D44B7932}"/>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0A13BC66-9EFA-8CC1-36E2-2E554213D355}"/>
              </a:ext>
            </a:extLst>
          </p:cNvPr>
          <p:cNvSpPr>
            <a:spLocks noGrp="1"/>
          </p:cNvSpPr>
          <p:nvPr>
            <p:ph type="sldNum" sz="quarter" idx="12"/>
          </p:nvPr>
        </p:nvSpPr>
        <p:spPr/>
        <p:txBody>
          <a:bodyPr/>
          <a:lstStyle/>
          <a:p>
            <a:fld id="{7C9501A8-406D-47C1-8D11-9A239BB739A0}" type="slidenum">
              <a:rPr lang="zh-TW" altLang="en-US" smtClean="0"/>
              <a:t>‹#›</a:t>
            </a:fld>
            <a:endParaRPr lang="zh-TW" altLang="en-US"/>
          </a:p>
        </p:txBody>
      </p:sp>
    </p:spTree>
    <p:extLst>
      <p:ext uri="{BB962C8B-B14F-4D97-AF65-F5344CB8AC3E}">
        <p14:creationId xmlns:p14="http://schemas.microsoft.com/office/powerpoint/2010/main" val="2924910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823784A-6596-D74F-B252-4A51253DDD91}"/>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A8DB2915-8429-1D59-AAC6-3F1D5F7E2C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5B1F5E21-9CE2-C95A-2EF6-F3B9BD45E7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73E07752-2DF6-CC60-67A6-16AF77ABCEAF}"/>
              </a:ext>
            </a:extLst>
          </p:cNvPr>
          <p:cNvSpPr>
            <a:spLocks noGrp="1"/>
          </p:cNvSpPr>
          <p:nvPr>
            <p:ph type="dt" sz="half" idx="10"/>
          </p:nvPr>
        </p:nvSpPr>
        <p:spPr/>
        <p:txBody>
          <a:bodyPr/>
          <a:lstStyle/>
          <a:p>
            <a:fld id="{860FC11B-647F-4901-9401-FF966724C492}" type="datetimeFigureOut">
              <a:rPr lang="zh-TW" altLang="en-US" smtClean="0"/>
              <a:t>2023/6/6</a:t>
            </a:fld>
            <a:endParaRPr lang="zh-TW" altLang="en-US"/>
          </a:p>
        </p:txBody>
      </p:sp>
      <p:sp>
        <p:nvSpPr>
          <p:cNvPr id="6" name="頁尾版面配置區 5">
            <a:extLst>
              <a:ext uri="{FF2B5EF4-FFF2-40B4-BE49-F238E27FC236}">
                <a16:creationId xmlns:a16="http://schemas.microsoft.com/office/drawing/2014/main" id="{81250C10-EF61-3619-8BED-059DDCA18A53}"/>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0493ECE8-E535-0F95-C8B7-9779FA20719F}"/>
              </a:ext>
            </a:extLst>
          </p:cNvPr>
          <p:cNvSpPr>
            <a:spLocks noGrp="1"/>
          </p:cNvSpPr>
          <p:nvPr>
            <p:ph type="sldNum" sz="quarter" idx="12"/>
          </p:nvPr>
        </p:nvSpPr>
        <p:spPr/>
        <p:txBody>
          <a:bodyPr/>
          <a:lstStyle/>
          <a:p>
            <a:fld id="{7C9501A8-406D-47C1-8D11-9A239BB739A0}" type="slidenum">
              <a:rPr lang="zh-TW" altLang="en-US" smtClean="0"/>
              <a:t>‹#›</a:t>
            </a:fld>
            <a:endParaRPr lang="zh-TW" altLang="en-US"/>
          </a:p>
        </p:txBody>
      </p:sp>
    </p:spTree>
    <p:extLst>
      <p:ext uri="{BB962C8B-B14F-4D97-AF65-F5344CB8AC3E}">
        <p14:creationId xmlns:p14="http://schemas.microsoft.com/office/powerpoint/2010/main" val="716667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4EA8246-D090-BF2C-66FD-E3BD6ACCF712}"/>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E1063D60-961A-ABBA-174B-8EC88DA318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B1A5929E-7ADD-BD05-1962-E65420FFD9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11F77EAF-62DB-ECE5-3907-65FB76BD16B6}"/>
              </a:ext>
            </a:extLst>
          </p:cNvPr>
          <p:cNvSpPr>
            <a:spLocks noGrp="1"/>
          </p:cNvSpPr>
          <p:nvPr>
            <p:ph type="dt" sz="half" idx="10"/>
          </p:nvPr>
        </p:nvSpPr>
        <p:spPr/>
        <p:txBody>
          <a:bodyPr/>
          <a:lstStyle/>
          <a:p>
            <a:fld id="{860FC11B-647F-4901-9401-FF966724C492}" type="datetimeFigureOut">
              <a:rPr lang="zh-TW" altLang="en-US" smtClean="0"/>
              <a:t>2023/6/6</a:t>
            </a:fld>
            <a:endParaRPr lang="zh-TW" altLang="en-US"/>
          </a:p>
        </p:txBody>
      </p:sp>
      <p:sp>
        <p:nvSpPr>
          <p:cNvPr id="6" name="頁尾版面配置區 5">
            <a:extLst>
              <a:ext uri="{FF2B5EF4-FFF2-40B4-BE49-F238E27FC236}">
                <a16:creationId xmlns:a16="http://schemas.microsoft.com/office/drawing/2014/main" id="{C9C7D91C-3F7B-F915-8E8C-4CD9DD8647B2}"/>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A1D6A1FF-EE62-B8B7-8C4D-0430419440A2}"/>
              </a:ext>
            </a:extLst>
          </p:cNvPr>
          <p:cNvSpPr>
            <a:spLocks noGrp="1"/>
          </p:cNvSpPr>
          <p:nvPr>
            <p:ph type="sldNum" sz="quarter" idx="12"/>
          </p:nvPr>
        </p:nvSpPr>
        <p:spPr/>
        <p:txBody>
          <a:bodyPr/>
          <a:lstStyle/>
          <a:p>
            <a:fld id="{7C9501A8-406D-47C1-8D11-9A239BB739A0}" type="slidenum">
              <a:rPr lang="zh-TW" altLang="en-US" smtClean="0"/>
              <a:t>‹#›</a:t>
            </a:fld>
            <a:endParaRPr lang="zh-TW" altLang="en-US"/>
          </a:p>
        </p:txBody>
      </p:sp>
    </p:spTree>
    <p:extLst>
      <p:ext uri="{BB962C8B-B14F-4D97-AF65-F5344CB8AC3E}">
        <p14:creationId xmlns:p14="http://schemas.microsoft.com/office/powerpoint/2010/main" val="522361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26281159-043C-5F53-3F4C-8707D3E9401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B4203D6C-001E-111C-92D1-C8506B72E3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4470741D-F404-0B87-14CA-3C0365A2E01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0FC11B-647F-4901-9401-FF966724C492}" type="datetimeFigureOut">
              <a:rPr lang="zh-TW" altLang="en-US" smtClean="0"/>
              <a:t>2023/6/6</a:t>
            </a:fld>
            <a:endParaRPr lang="zh-TW" altLang="en-US"/>
          </a:p>
        </p:txBody>
      </p:sp>
      <p:sp>
        <p:nvSpPr>
          <p:cNvPr id="5" name="頁尾版面配置區 4">
            <a:extLst>
              <a:ext uri="{FF2B5EF4-FFF2-40B4-BE49-F238E27FC236}">
                <a16:creationId xmlns:a16="http://schemas.microsoft.com/office/drawing/2014/main" id="{C2667F89-61C4-A6C2-FACE-EB2C8C84DC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id="{11064E99-31DE-1420-0223-2CF1740720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9501A8-406D-47C1-8D11-9A239BB739A0}" type="slidenum">
              <a:rPr lang="zh-TW" altLang="en-US" smtClean="0"/>
              <a:t>‹#›</a:t>
            </a:fld>
            <a:endParaRPr lang="zh-TW" altLang="en-US"/>
          </a:p>
        </p:txBody>
      </p:sp>
    </p:spTree>
    <p:extLst>
      <p:ext uri="{BB962C8B-B14F-4D97-AF65-F5344CB8AC3E}">
        <p14:creationId xmlns:p14="http://schemas.microsoft.com/office/powerpoint/2010/main" val="36079122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https://sso.tku.edu.tw/aissinfo/MvcLicense/Employee"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hyperlink" Target="http://i.lanyang.tku.edu.tw/lanyang/abroad2023/index.php" TargetMode="External"/><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 Type="http://schemas.openxmlformats.org/officeDocument/2006/relationships/image" Target="../media/image1.jpeg"/><Relationship Id="rId16" Type="http://schemas.openxmlformats.org/officeDocument/2006/relationships/diagramColors" Target="../diagrams/colors3.xml"/><Relationship Id="rId1" Type="http://schemas.openxmlformats.org/officeDocument/2006/relationships/slideLayout" Target="../slideLayouts/slideLayout1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i.lanyang.tku.edu.tw/lanyang/abroad2023/" TargetMode="External"/><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hyperlink" Target="https://itm.tku.edu.tw/Front/Introduction/FormDownload/Archive.aspx?id=uiHdRYIUPjE=" TargetMode="External"/><Relationship Id="rId2" Type="http://schemas.openxmlformats.org/officeDocument/2006/relationships/image" Target="../media/image1.jpeg"/><Relationship Id="rId1" Type="http://schemas.openxmlformats.org/officeDocument/2006/relationships/slideLayout" Target="../slideLayouts/slideLayout12.xml"/><Relationship Id="rId5" Type="http://schemas.openxmlformats.org/officeDocument/2006/relationships/image" Target="../media/image2.png"/><Relationship Id="rId4" Type="http://schemas.openxmlformats.org/officeDocument/2006/relationships/hyperlink" Target="https://tku365.sharepoint.com/:x:/s/trbx_group/EVq___qrvOtEobNzWyaKhlkBPQ5Ltg8dhxylXa5vdOqgbQ"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278ADA9-6383-4BDD-80D2-8899A40268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84B7147-B0F6-40ED-B5A2-FF72BC8198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Rectangle 11">
            <a:extLst>
              <a:ext uri="{FF2B5EF4-FFF2-40B4-BE49-F238E27FC236}">
                <a16:creationId xmlns:a16="http://schemas.microsoft.com/office/drawing/2014/main" id="{B36D2DE0-0628-4A9A-A59D-7BA8B5EB3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48E405C9-94BE-41DA-928C-DEC9A8550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5929" y="148929"/>
            <a:ext cx="6560142" cy="6560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標題 1">
            <a:extLst>
              <a:ext uri="{FF2B5EF4-FFF2-40B4-BE49-F238E27FC236}">
                <a16:creationId xmlns:a16="http://schemas.microsoft.com/office/drawing/2014/main" id="{27D254DF-E7CE-3153-1DF2-0852A975B11C}"/>
              </a:ext>
            </a:extLst>
          </p:cNvPr>
          <p:cNvSpPr>
            <a:spLocks noGrp="1"/>
          </p:cNvSpPr>
          <p:nvPr>
            <p:ph type="ctrTitle"/>
          </p:nvPr>
        </p:nvSpPr>
        <p:spPr>
          <a:xfrm>
            <a:off x="3315031" y="1380754"/>
            <a:ext cx="5561938" cy="2513516"/>
          </a:xfrm>
        </p:spPr>
        <p:txBody>
          <a:bodyPr>
            <a:normAutofit/>
          </a:bodyPr>
          <a:lstStyle/>
          <a:p>
            <a:r>
              <a:rPr lang="en-US" altLang="zh-TW" dirty="0">
                <a:latin typeface="標楷體" panose="03000509000000000000" pitchFamily="65" charset="-120"/>
                <a:ea typeface="標楷體" panose="03000509000000000000" pitchFamily="65" charset="-120"/>
              </a:rPr>
              <a:t>6/6 </a:t>
            </a:r>
            <a:r>
              <a:rPr lang="zh-TW" altLang="en-US" dirty="0">
                <a:latin typeface="標楷體" panose="03000509000000000000" pitchFamily="65" charset="-120"/>
                <a:ea typeface="標楷體" panose="03000509000000000000" pitchFamily="65" charset="-120"/>
              </a:rPr>
              <a:t>大三出國系統說明會</a:t>
            </a:r>
          </a:p>
        </p:txBody>
      </p:sp>
      <p:sp>
        <p:nvSpPr>
          <p:cNvPr id="16" name="Arc 15">
            <a:extLst>
              <a:ext uri="{FF2B5EF4-FFF2-40B4-BE49-F238E27FC236}">
                <a16:creationId xmlns:a16="http://schemas.microsoft.com/office/drawing/2014/main" id="{D2091A72-D5BB-42AC-8FD3-F7747D9086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222429" flipV="1">
            <a:off x="2494119" y="6170"/>
            <a:ext cx="6816262"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8" name="Oval 17">
            <a:extLst>
              <a:ext uri="{FF2B5EF4-FFF2-40B4-BE49-F238E27FC236}">
                <a16:creationId xmlns:a16="http://schemas.microsoft.com/office/drawing/2014/main" id="{6ED12BFC-A737-46AF-8411-481112D54B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00995" y="5310973"/>
            <a:ext cx="705948" cy="68679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標題 1">
            <a:extLst>
              <a:ext uri="{FF2B5EF4-FFF2-40B4-BE49-F238E27FC236}">
                <a16:creationId xmlns:a16="http://schemas.microsoft.com/office/drawing/2014/main" id="{FE4558CF-929A-4185-992F-C902790564E7}"/>
              </a:ext>
            </a:extLst>
          </p:cNvPr>
          <p:cNvSpPr txBox="1">
            <a:spLocks/>
          </p:cNvSpPr>
          <p:nvPr/>
        </p:nvSpPr>
        <p:spPr>
          <a:xfrm>
            <a:off x="4640071" y="5292564"/>
            <a:ext cx="2911858" cy="65501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TW" altLang="en-US" sz="3200" dirty="0">
                <a:latin typeface="標楷體" panose="03000509000000000000" pitchFamily="65" charset="-120"/>
                <a:ea typeface="標楷體" panose="03000509000000000000" pitchFamily="65" charset="-120"/>
              </a:rPr>
              <a:t>林錦蓮系助理</a:t>
            </a:r>
          </a:p>
        </p:txBody>
      </p:sp>
    </p:spTree>
    <p:extLst>
      <p:ext uri="{BB962C8B-B14F-4D97-AF65-F5344CB8AC3E}">
        <p14:creationId xmlns:p14="http://schemas.microsoft.com/office/powerpoint/2010/main" val="29791711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圖片 4">
            <a:extLst>
              <a:ext uri="{FF2B5EF4-FFF2-40B4-BE49-F238E27FC236}">
                <a16:creationId xmlns:a16="http://schemas.microsoft.com/office/drawing/2014/main" id="{631F50C0-8F40-49B5-9764-FD9C1075B4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513812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E51BA4DF-2BD4-4EC2-B1DB-B27C8AC718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文字版面配置區 3">
            <a:extLst>
              <a:ext uri="{FF2B5EF4-FFF2-40B4-BE49-F238E27FC236}">
                <a16:creationId xmlns:a16="http://schemas.microsoft.com/office/drawing/2014/main" id="{141BFB95-7B61-471D-A9F6-0BE164BC4E57}"/>
              </a:ext>
            </a:extLst>
          </p:cNvPr>
          <p:cNvSpPr>
            <a:spLocks noGrp="1"/>
          </p:cNvSpPr>
          <p:nvPr>
            <p:ph type="body" idx="1"/>
          </p:nvPr>
        </p:nvSpPr>
        <p:spPr>
          <a:xfrm>
            <a:off x="308685" y="569359"/>
            <a:ext cx="6008988" cy="2247732"/>
          </a:xfrm>
        </p:spPr>
        <p:txBody>
          <a:bodyPr>
            <a:normAutofit/>
          </a:bodyPr>
          <a:lstStyle/>
          <a:p>
            <a:pPr marL="0" indent="0">
              <a:buNone/>
            </a:pPr>
            <a:r>
              <a:rPr lang="zh-TW" altLang="en-US" sz="4400" dirty="0">
                <a:solidFill>
                  <a:srgbClr val="0070C0"/>
                </a:solidFill>
                <a:latin typeface="標楷體" panose="03000509000000000000" pitchFamily="65" charset="-120"/>
                <a:ea typeface="標楷體" panose="03000509000000000000" pitchFamily="65" charset="-120"/>
              </a:rPr>
              <a:t>大三留學實務管理</a:t>
            </a:r>
            <a:r>
              <a:rPr lang="en-US" altLang="zh-TW" sz="4400" dirty="0">
                <a:solidFill>
                  <a:srgbClr val="0070C0"/>
                </a:solidFill>
                <a:latin typeface="標楷體" panose="03000509000000000000" pitchFamily="65" charset="-120"/>
                <a:ea typeface="標楷體" panose="03000509000000000000" pitchFamily="65" charset="-120"/>
              </a:rPr>
              <a:t>(</a:t>
            </a:r>
            <a:r>
              <a:rPr lang="zh-TW" altLang="en-US" sz="4400" dirty="0">
                <a:solidFill>
                  <a:srgbClr val="0070C0"/>
                </a:solidFill>
                <a:latin typeface="標楷體" panose="03000509000000000000" pitchFamily="65" charset="-120"/>
                <a:ea typeface="標楷體" panose="03000509000000000000" pitchFamily="65" charset="-120"/>
              </a:rPr>
              <a:t>一</a:t>
            </a:r>
            <a:r>
              <a:rPr lang="en-US" altLang="zh-TW" sz="4400" dirty="0">
                <a:solidFill>
                  <a:srgbClr val="0070C0"/>
                </a:solidFill>
                <a:latin typeface="標楷體" panose="03000509000000000000" pitchFamily="65" charset="-120"/>
                <a:ea typeface="標楷體" panose="03000509000000000000" pitchFamily="65" charset="-120"/>
              </a:rPr>
              <a:t>)</a:t>
            </a:r>
          </a:p>
          <a:p>
            <a:r>
              <a:rPr lang="zh-TW" altLang="en-US" sz="3200" dirty="0">
                <a:latin typeface="標楷體" panose="03000509000000000000" pitchFamily="65" charset="-120"/>
                <a:ea typeface="標楷體" panose="03000509000000000000" pitchFamily="65" charset="-120"/>
              </a:rPr>
              <a:t>雅思成績上傳</a:t>
            </a:r>
            <a:endParaRPr lang="en-US" altLang="zh-TW" sz="3200" dirty="0">
              <a:latin typeface="標楷體" panose="03000509000000000000" pitchFamily="65" charset="-120"/>
              <a:ea typeface="標楷體" panose="03000509000000000000" pitchFamily="65" charset="-120"/>
            </a:endParaRPr>
          </a:p>
          <a:p>
            <a:r>
              <a:rPr lang="zh-TW" altLang="en-US" sz="3200" dirty="0">
                <a:latin typeface="標楷體" panose="03000509000000000000" pitchFamily="65" charset="-120"/>
                <a:ea typeface="標楷體" panose="03000509000000000000" pitchFamily="65" charset="-120"/>
              </a:rPr>
              <a:t>選定出國學校</a:t>
            </a:r>
            <a:endParaRPr lang="en-US" altLang="zh-TW" sz="3200" dirty="0">
              <a:latin typeface="標楷體" panose="03000509000000000000" pitchFamily="65" charset="-120"/>
              <a:ea typeface="標楷體" panose="03000509000000000000" pitchFamily="65" charset="-120"/>
            </a:endParaRPr>
          </a:p>
        </p:txBody>
      </p:sp>
      <p:sp>
        <p:nvSpPr>
          <p:cNvPr id="9" name="文字版面配置區 3">
            <a:extLst>
              <a:ext uri="{FF2B5EF4-FFF2-40B4-BE49-F238E27FC236}">
                <a16:creationId xmlns:a16="http://schemas.microsoft.com/office/drawing/2014/main" id="{380C6624-BE32-483B-80BC-306C61FCDB11}"/>
              </a:ext>
            </a:extLst>
          </p:cNvPr>
          <p:cNvSpPr txBox="1">
            <a:spLocks/>
          </p:cNvSpPr>
          <p:nvPr/>
        </p:nvSpPr>
        <p:spPr>
          <a:xfrm>
            <a:off x="6096000" y="569359"/>
            <a:ext cx="6230661" cy="165066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zh-TW" altLang="en-US" sz="4400" dirty="0">
                <a:solidFill>
                  <a:srgbClr val="0070C0"/>
                </a:solidFill>
                <a:latin typeface="標楷體" panose="03000509000000000000" pitchFamily="65" charset="-120"/>
                <a:ea typeface="標楷體" panose="03000509000000000000" pitchFamily="65" charset="-120"/>
              </a:rPr>
              <a:t>大三留學實務管理</a:t>
            </a:r>
            <a:r>
              <a:rPr lang="en-US" altLang="zh-TW" sz="4400" dirty="0">
                <a:solidFill>
                  <a:srgbClr val="0070C0"/>
                </a:solidFill>
                <a:latin typeface="標楷體" panose="03000509000000000000" pitchFamily="65" charset="-120"/>
                <a:ea typeface="標楷體" panose="03000509000000000000" pitchFamily="65" charset="-120"/>
              </a:rPr>
              <a:t>(</a:t>
            </a:r>
            <a:r>
              <a:rPr lang="zh-TW" altLang="en-US" sz="4400" dirty="0">
                <a:solidFill>
                  <a:srgbClr val="0070C0"/>
                </a:solidFill>
                <a:latin typeface="標楷體" panose="03000509000000000000" pitchFamily="65" charset="-120"/>
                <a:ea typeface="標楷體" panose="03000509000000000000" pitchFamily="65" charset="-120"/>
              </a:rPr>
              <a:t>二</a:t>
            </a:r>
            <a:r>
              <a:rPr lang="en-US" altLang="zh-TW" sz="4400" dirty="0">
                <a:solidFill>
                  <a:srgbClr val="0070C0"/>
                </a:solidFill>
                <a:latin typeface="標楷體" panose="03000509000000000000" pitchFamily="65" charset="-120"/>
                <a:ea typeface="標楷體" panose="03000509000000000000" pitchFamily="65" charset="-120"/>
              </a:rPr>
              <a:t>)</a:t>
            </a:r>
          </a:p>
          <a:p>
            <a:r>
              <a:rPr lang="zh-TW" altLang="en-US" sz="3200" dirty="0">
                <a:latin typeface="標楷體" panose="03000509000000000000" pitchFamily="65" charset="-120"/>
                <a:ea typeface="標楷體" panose="03000509000000000000" pitchFamily="65" charset="-120"/>
              </a:rPr>
              <a:t>訂好機票後回報出國日期</a:t>
            </a:r>
            <a:endParaRPr lang="en-US" altLang="zh-TW" sz="3200" dirty="0">
              <a:latin typeface="標楷體" panose="03000509000000000000" pitchFamily="65" charset="-120"/>
              <a:ea typeface="標楷體" panose="03000509000000000000" pitchFamily="65" charset="-120"/>
            </a:endParaRPr>
          </a:p>
        </p:txBody>
      </p:sp>
      <p:sp>
        <p:nvSpPr>
          <p:cNvPr id="10" name="文字版面配置區 3">
            <a:extLst>
              <a:ext uri="{FF2B5EF4-FFF2-40B4-BE49-F238E27FC236}">
                <a16:creationId xmlns:a16="http://schemas.microsoft.com/office/drawing/2014/main" id="{82511408-27F6-4778-9F0A-36224FD59790}"/>
              </a:ext>
            </a:extLst>
          </p:cNvPr>
          <p:cNvSpPr txBox="1">
            <a:spLocks/>
          </p:cNvSpPr>
          <p:nvPr/>
        </p:nvSpPr>
        <p:spPr>
          <a:xfrm>
            <a:off x="6317673" y="3069114"/>
            <a:ext cx="6008988" cy="3788886"/>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zh-TW" altLang="en-US" sz="4400" dirty="0">
                <a:solidFill>
                  <a:srgbClr val="0070C0"/>
                </a:solidFill>
                <a:latin typeface="標楷體" panose="03000509000000000000" pitchFamily="65" charset="-120"/>
                <a:ea typeface="標楷體" panose="03000509000000000000" pitchFamily="65" charset="-120"/>
              </a:rPr>
              <a:t>大三留學實務管理</a:t>
            </a:r>
            <a:r>
              <a:rPr lang="en-US" altLang="zh-TW" sz="4400" dirty="0">
                <a:solidFill>
                  <a:srgbClr val="0070C0"/>
                </a:solidFill>
                <a:latin typeface="標楷體" panose="03000509000000000000" pitchFamily="65" charset="-120"/>
                <a:ea typeface="標楷體" panose="03000509000000000000" pitchFamily="65" charset="-120"/>
              </a:rPr>
              <a:t>(</a:t>
            </a:r>
            <a:r>
              <a:rPr lang="zh-TW" altLang="en-US" sz="4400" dirty="0">
                <a:solidFill>
                  <a:srgbClr val="0070C0"/>
                </a:solidFill>
                <a:latin typeface="標楷體" panose="03000509000000000000" pitchFamily="65" charset="-120"/>
                <a:ea typeface="標楷體" panose="03000509000000000000" pitchFamily="65" charset="-120"/>
              </a:rPr>
              <a:t>四</a:t>
            </a:r>
            <a:r>
              <a:rPr lang="en-US" altLang="zh-TW" sz="4400" dirty="0">
                <a:solidFill>
                  <a:srgbClr val="0070C0"/>
                </a:solidFill>
                <a:latin typeface="標楷體" panose="03000509000000000000" pitchFamily="65" charset="-120"/>
                <a:ea typeface="標楷體" panose="03000509000000000000" pitchFamily="65" charset="-120"/>
              </a:rPr>
              <a:t>)</a:t>
            </a:r>
          </a:p>
          <a:p>
            <a:r>
              <a:rPr lang="zh-TW" altLang="en-US" sz="3200" dirty="0">
                <a:latin typeface="標楷體" panose="03000509000000000000" pitchFamily="65" charset="-120"/>
                <a:ea typeface="標楷體" panose="03000509000000000000" pitchFamily="65" charset="-120"/>
              </a:rPr>
              <a:t>下學期選課</a:t>
            </a:r>
            <a:endParaRPr lang="en-US" altLang="zh-TW" sz="3200" dirty="0">
              <a:latin typeface="標楷體" panose="03000509000000000000" pitchFamily="65" charset="-120"/>
              <a:ea typeface="標楷體" panose="03000509000000000000" pitchFamily="65" charset="-120"/>
            </a:endParaRPr>
          </a:p>
          <a:p>
            <a:r>
              <a:rPr lang="zh-TW" altLang="en-US" sz="3200" dirty="0">
                <a:latin typeface="標楷體" panose="03000509000000000000" pitchFamily="65" charset="-120"/>
                <a:ea typeface="標楷體" panose="03000509000000000000" pitchFamily="65" charset="-120"/>
              </a:rPr>
              <a:t>返國日期</a:t>
            </a:r>
            <a:endParaRPr lang="en-US" altLang="zh-TW" sz="3200" dirty="0">
              <a:latin typeface="標楷體" panose="03000509000000000000" pitchFamily="65" charset="-120"/>
              <a:ea typeface="標楷體" panose="03000509000000000000" pitchFamily="65" charset="-120"/>
            </a:endParaRPr>
          </a:p>
          <a:p>
            <a:r>
              <a:rPr lang="zh-TW" altLang="en-US" sz="3200" dirty="0">
                <a:latin typeface="標楷體" panose="03000509000000000000" pitchFamily="65" charset="-120"/>
                <a:ea typeface="標楷體" panose="03000509000000000000" pitchFamily="65" charset="-120"/>
                <a:hlinkClick r:id="rId2"/>
              </a:rPr>
              <a:t>英檢能力畢業門檻</a:t>
            </a:r>
            <a:endParaRPr lang="en-US" altLang="zh-TW" sz="3200" dirty="0">
              <a:latin typeface="標楷體" panose="03000509000000000000" pitchFamily="65" charset="-120"/>
              <a:ea typeface="標楷體" panose="03000509000000000000" pitchFamily="65" charset="-120"/>
            </a:endParaRPr>
          </a:p>
          <a:p>
            <a:r>
              <a:rPr lang="zh-TW" altLang="en-US" sz="3200" dirty="0">
                <a:latin typeface="標楷體" panose="03000509000000000000" pitchFamily="65" charset="-120"/>
                <a:ea typeface="標楷體" panose="03000509000000000000" pitchFamily="65" charset="-120"/>
              </a:rPr>
              <a:t>學期結束後兩周內，</a:t>
            </a:r>
            <a:r>
              <a:rPr lang="en-US" altLang="zh-TW" sz="3200" dirty="0">
                <a:latin typeface="標楷體" panose="03000509000000000000" pitchFamily="65" charset="-120"/>
                <a:ea typeface="標楷體" panose="03000509000000000000" pitchFamily="65" charset="-120"/>
              </a:rPr>
              <a:t>500</a:t>
            </a:r>
            <a:r>
              <a:rPr lang="zh-TW" altLang="en-US" sz="3200" dirty="0">
                <a:latin typeface="標楷體" panose="03000509000000000000" pitchFamily="65" charset="-120"/>
                <a:ea typeface="標楷體" panose="03000509000000000000" pitchFamily="65" charset="-120"/>
              </a:rPr>
              <a:t>字留學心得</a:t>
            </a:r>
            <a:r>
              <a:rPr lang="en-US" altLang="zh-TW" sz="3200" dirty="0">
                <a:latin typeface="標楷體" panose="03000509000000000000" pitchFamily="65" charset="-120"/>
                <a:ea typeface="標楷體" panose="03000509000000000000" pitchFamily="65" charset="-120"/>
              </a:rPr>
              <a:t>(</a:t>
            </a:r>
            <a:r>
              <a:rPr lang="zh-TW" altLang="en-US" sz="3200" dirty="0">
                <a:latin typeface="標楷體" panose="03000509000000000000" pitchFamily="65" charset="-120"/>
                <a:ea typeface="標楷體" panose="03000509000000000000" pitchFamily="65" charset="-120"/>
              </a:rPr>
              <a:t>是否雙語待討論</a:t>
            </a:r>
            <a:r>
              <a:rPr lang="en-US" altLang="zh-TW" sz="3200" dirty="0">
                <a:latin typeface="標楷體" panose="03000509000000000000" pitchFamily="65" charset="-120"/>
                <a:ea typeface="標楷體" panose="03000509000000000000" pitchFamily="65" charset="-120"/>
              </a:rPr>
              <a:t>)</a:t>
            </a:r>
          </a:p>
          <a:p>
            <a:r>
              <a:rPr lang="en-US" altLang="zh-TW" sz="3200" dirty="0">
                <a:latin typeface="標楷體" panose="03000509000000000000" pitchFamily="65" charset="-120"/>
                <a:ea typeface="標楷體" panose="03000509000000000000" pitchFamily="65" charset="-120"/>
              </a:rPr>
              <a:t>90-120</a:t>
            </a:r>
            <a:r>
              <a:rPr lang="zh-TW" altLang="en-US" sz="3200" dirty="0">
                <a:latin typeface="標楷體" panose="03000509000000000000" pitchFamily="65" charset="-120"/>
                <a:ea typeface="標楷體" panose="03000509000000000000" pitchFamily="65" charset="-120"/>
              </a:rPr>
              <a:t>秒影片</a:t>
            </a:r>
            <a:endParaRPr lang="en-US" altLang="zh-TW" sz="3200" dirty="0">
              <a:latin typeface="標楷體" panose="03000509000000000000" pitchFamily="65" charset="-120"/>
              <a:ea typeface="標楷體" panose="03000509000000000000" pitchFamily="65" charset="-120"/>
            </a:endParaRPr>
          </a:p>
        </p:txBody>
      </p:sp>
      <p:sp>
        <p:nvSpPr>
          <p:cNvPr id="11" name="文字版面配置區 3">
            <a:extLst>
              <a:ext uri="{FF2B5EF4-FFF2-40B4-BE49-F238E27FC236}">
                <a16:creationId xmlns:a16="http://schemas.microsoft.com/office/drawing/2014/main" id="{91445DAC-996A-44D3-B484-6F79179593A8}"/>
              </a:ext>
            </a:extLst>
          </p:cNvPr>
          <p:cNvSpPr txBox="1">
            <a:spLocks/>
          </p:cNvSpPr>
          <p:nvPr/>
        </p:nvSpPr>
        <p:spPr>
          <a:xfrm>
            <a:off x="308685" y="3072414"/>
            <a:ext cx="6008988" cy="308824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zh-TW" altLang="en-US" sz="4400" dirty="0">
                <a:solidFill>
                  <a:srgbClr val="0070C0"/>
                </a:solidFill>
                <a:latin typeface="標楷體" panose="03000509000000000000" pitchFamily="65" charset="-120"/>
                <a:ea typeface="標楷體" panose="03000509000000000000" pitchFamily="65" charset="-120"/>
              </a:rPr>
              <a:t>大三留學實務管理</a:t>
            </a:r>
            <a:r>
              <a:rPr lang="en-US" altLang="zh-TW" sz="4400" dirty="0">
                <a:solidFill>
                  <a:srgbClr val="0070C0"/>
                </a:solidFill>
                <a:latin typeface="標楷體" panose="03000509000000000000" pitchFamily="65" charset="-120"/>
                <a:ea typeface="標楷體" panose="03000509000000000000" pitchFamily="65" charset="-120"/>
              </a:rPr>
              <a:t>(</a:t>
            </a:r>
            <a:r>
              <a:rPr lang="zh-TW" altLang="en-US" sz="4400" dirty="0">
                <a:solidFill>
                  <a:srgbClr val="0070C0"/>
                </a:solidFill>
                <a:latin typeface="標楷體" panose="03000509000000000000" pitchFamily="65" charset="-120"/>
                <a:ea typeface="標楷體" panose="03000509000000000000" pitchFamily="65" charset="-120"/>
              </a:rPr>
              <a:t>三</a:t>
            </a:r>
            <a:r>
              <a:rPr lang="en-US" altLang="zh-TW" sz="4400" dirty="0">
                <a:solidFill>
                  <a:srgbClr val="0070C0"/>
                </a:solidFill>
                <a:latin typeface="標楷體" panose="03000509000000000000" pitchFamily="65" charset="-120"/>
                <a:ea typeface="標楷體" panose="03000509000000000000" pitchFamily="65" charset="-120"/>
              </a:rPr>
              <a:t>)</a:t>
            </a:r>
          </a:p>
          <a:p>
            <a:r>
              <a:rPr lang="zh-TW" altLang="en-US" sz="3200" dirty="0">
                <a:latin typeface="標楷體" panose="03000509000000000000" pitchFamily="65" charset="-120"/>
                <a:ea typeface="標楷體" panose="03000509000000000000" pitchFamily="65" charset="-120"/>
              </a:rPr>
              <a:t>回報住宿狀況</a:t>
            </a:r>
            <a:endParaRPr lang="en-US" altLang="zh-TW" sz="3200" dirty="0">
              <a:latin typeface="標楷體" panose="03000509000000000000" pitchFamily="65" charset="-120"/>
              <a:ea typeface="標楷體" panose="03000509000000000000" pitchFamily="65" charset="-120"/>
            </a:endParaRPr>
          </a:p>
          <a:p>
            <a:r>
              <a:rPr lang="zh-TW" altLang="en-US" sz="3200" dirty="0">
                <a:latin typeface="標楷體" panose="03000509000000000000" pitchFamily="65" charset="-120"/>
                <a:ea typeface="標楷體" panose="03000509000000000000" pitchFamily="65" charset="-120"/>
              </a:rPr>
              <a:t>上學期選課</a:t>
            </a:r>
            <a:endParaRPr lang="en-US" altLang="zh-TW" sz="3200" dirty="0">
              <a:latin typeface="標楷體" panose="03000509000000000000" pitchFamily="65" charset="-120"/>
              <a:ea typeface="標楷體" panose="03000509000000000000" pitchFamily="65" charset="-120"/>
            </a:endParaRPr>
          </a:p>
          <a:p>
            <a:r>
              <a:rPr lang="zh-TW" altLang="en-US" sz="3200" dirty="0">
                <a:latin typeface="標楷體" panose="03000509000000000000" pitchFamily="65" charset="-120"/>
                <a:ea typeface="標楷體" panose="03000509000000000000" pitchFamily="65" charset="-120"/>
              </a:rPr>
              <a:t>生活、課業適應</a:t>
            </a:r>
            <a:endParaRPr lang="en-US" altLang="zh-TW" sz="3200" dirty="0">
              <a:latin typeface="標楷體" panose="03000509000000000000" pitchFamily="65" charset="-120"/>
              <a:ea typeface="標楷體" panose="03000509000000000000" pitchFamily="65" charset="-120"/>
            </a:endParaRPr>
          </a:p>
          <a:p>
            <a:r>
              <a:rPr lang="zh-TW" altLang="en-US" sz="3200" dirty="0">
                <a:latin typeface="標楷體" panose="03000509000000000000" pitchFamily="65" charset="-120"/>
                <a:ea typeface="標楷體" panose="03000509000000000000" pitchFamily="65" charset="-120"/>
              </a:rPr>
              <a:t>寒假計畫回報</a:t>
            </a:r>
            <a:endParaRPr lang="en-US" altLang="zh-TW" sz="32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1629969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Close-up of a calculator keypad">
            <a:extLst>
              <a:ext uri="{FF2B5EF4-FFF2-40B4-BE49-F238E27FC236}">
                <a16:creationId xmlns:a16="http://schemas.microsoft.com/office/drawing/2014/main" id="{CF258963-961F-1CB8-7549-3F6B8724E4D2}"/>
              </a:ext>
            </a:extLst>
          </p:cNvPr>
          <p:cNvPicPr>
            <a:picLocks noChangeAspect="1"/>
          </p:cNvPicPr>
          <p:nvPr/>
        </p:nvPicPr>
        <p:blipFill rotWithShape="1">
          <a:blip r:embed="rId2"/>
          <a:srcRect l="26413" r="33048" b="-1"/>
          <a:stretch/>
        </p:blipFill>
        <p:spPr>
          <a:xfrm>
            <a:off x="1" y="10"/>
            <a:ext cx="3495229" cy="6857990"/>
          </a:xfrm>
          <a:prstGeom prst="rect">
            <a:avLst/>
          </a:prstGeom>
          <a:effectLst/>
        </p:spPr>
      </p:pic>
      <p:sp>
        <p:nvSpPr>
          <p:cNvPr id="4" name="文字版面配置區 3">
            <a:extLst>
              <a:ext uri="{FF2B5EF4-FFF2-40B4-BE49-F238E27FC236}">
                <a16:creationId xmlns:a16="http://schemas.microsoft.com/office/drawing/2014/main" id="{141BFB95-7B61-471D-A9F6-0BE164BC4E57}"/>
              </a:ext>
            </a:extLst>
          </p:cNvPr>
          <p:cNvSpPr>
            <a:spLocks noGrp="1"/>
          </p:cNvSpPr>
          <p:nvPr>
            <p:ph type="body" idx="1"/>
          </p:nvPr>
        </p:nvSpPr>
        <p:spPr>
          <a:xfrm>
            <a:off x="3495229" y="391886"/>
            <a:ext cx="8696769" cy="5785077"/>
          </a:xfrm>
        </p:spPr>
        <p:txBody>
          <a:bodyPr>
            <a:normAutofit/>
          </a:bodyPr>
          <a:lstStyle/>
          <a:p>
            <a:pPr marL="0" indent="0">
              <a:buNone/>
            </a:pPr>
            <a:r>
              <a:rPr lang="zh-TW" altLang="en-US" sz="4800" dirty="0">
                <a:solidFill>
                  <a:srgbClr val="0070C0"/>
                </a:solidFill>
                <a:latin typeface="標楷體" panose="03000509000000000000" pitchFamily="65" charset="-120"/>
                <a:ea typeface="標楷體" panose="03000509000000000000" pitchFamily="65" charset="-120"/>
              </a:rPr>
              <a:t>學分採認</a:t>
            </a:r>
            <a:r>
              <a:rPr lang="en-US" altLang="zh-TW" sz="4800" dirty="0">
                <a:solidFill>
                  <a:srgbClr val="0070C0"/>
                </a:solidFill>
                <a:latin typeface="標楷體" panose="03000509000000000000" pitchFamily="65" charset="-120"/>
                <a:ea typeface="標楷體" panose="03000509000000000000" pitchFamily="65" charset="-120"/>
              </a:rPr>
              <a:t>(</a:t>
            </a:r>
            <a:r>
              <a:rPr lang="zh-TW" altLang="en-US" sz="4800" dirty="0">
                <a:solidFill>
                  <a:srgbClr val="0070C0"/>
                </a:solidFill>
                <a:latin typeface="標楷體" panose="03000509000000000000" pitchFamily="65" charset="-120"/>
                <a:ea typeface="標楷體" panose="03000509000000000000" pitchFamily="65" charset="-120"/>
              </a:rPr>
              <a:t>一</a:t>
            </a:r>
            <a:r>
              <a:rPr lang="en-US" altLang="zh-TW" sz="4800" dirty="0">
                <a:solidFill>
                  <a:srgbClr val="0070C0"/>
                </a:solidFill>
                <a:latin typeface="標楷體" panose="03000509000000000000" pitchFamily="65" charset="-120"/>
                <a:ea typeface="標楷體" panose="03000509000000000000" pitchFamily="65" charset="-120"/>
              </a:rPr>
              <a:t>)</a:t>
            </a:r>
            <a:r>
              <a:rPr lang="zh-TW" altLang="en-US" sz="4800" dirty="0">
                <a:solidFill>
                  <a:srgbClr val="0070C0"/>
                </a:solidFill>
                <a:latin typeface="標楷體" panose="03000509000000000000" pitchFamily="65" charset="-120"/>
                <a:ea typeface="標楷體" panose="03000509000000000000" pitchFamily="65" charset="-120"/>
              </a:rPr>
              <a:t>、</a:t>
            </a:r>
            <a:r>
              <a:rPr lang="en-US" altLang="zh-TW" sz="4800" dirty="0">
                <a:solidFill>
                  <a:srgbClr val="0070C0"/>
                </a:solidFill>
                <a:latin typeface="標楷體" panose="03000509000000000000" pitchFamily="65" charset="-120"/>
                <a:ea typeface="標楷體" panose="03000509000000000000" pitchFamily="65" charset="-120"/>
              </a:rPr>
              <a:t>(</a:t>
            </a:r>
            <a:r>
              <a:rPr lang="zh-TW" altLang="en-US" sz="4800" dirty="0">
                <a:solidFill>
                  <a:srgbClr val="0070C0"/>
                </a:solidFill>
                <a:latin typeface="標楷體" panose="03000509000000000000" pitchFamily="65" charset="-120"/>
                <a:ea typeface="標楷體" panose="03000509000000000000" pitchFamily="65" charset="-120"/>
              </a:rPr>
              <a:t>二</a:t>
            </a:r>
            <a:r>
              <a:rPr lang="en-US" altLang="zh-TW" sz="4800" dirty="0">
                <a:solidFill>
                  <a:srgbClr val="0070C0"/>
                </a:solidFill>
                <a:latin typeface="標楷體" panose="03000509000000000000" pitchFamily="65" charset="-120"/>
                <a:ea typeface="標楷體" panose="03000509000000000000" pitchFamily="65" charset="-120"/>
              </a:rPr>
              <a:t>)</a:t>
            </a:r>
          </a:p>
          <a:p>
            <a:r>
              <a:rPr lang="zh-TW" altLang="en-US" sz="3600" dirty="0">
                <a:latin typeface="標楷體" panose="03000509000000000000" pitchFamily="65" charset="-120"/>
                <a:ea typeface="標楷體" panose="03000509000000000000" pitchFamily="65" charset="-120"/>
              </a:rPr>
              <a:t>準備文件</a:t>
            </a:r>
            <a:endParaRPr lang="en-US" altLang="zh-TW" sz="3600" dirty="0">
              <a:latin typeface="標楷體" panose="03000509000000000000" pitchFamily="65" charset="-120"/>
              <a:ea typeface="標楷體" panose="03000509000000000000" pitchFamily="65" charset="-120"/>
            </a:endParaRPr>
          </a:p>
          <a:p>
            <a:pPr marL="0" indent="0">
              <a:buNone/>
            </a:pPr>
            <a:r>
              <a:rPr lang="en-US" altLang="zh-TW" sz="3600" dirty="0">
                <a:latin typeface="標楷體" panose="03000509000000000000" pitchFamily="65" charset="-120"/>
                <a:ea typeface="標楷體" panose="03000509000000000000" pitchFamily="65" charset="-120"/>
              </a:rPr>
              <a:t>1.</a:t>
            </a:r>
            <a:r>
              <a:rPr lang="zh-TW" altLang="en-US" sz="3600" dirty="0">
                <a:latin typeface="標楷體" panose="03000509000000000000" pitchFamily="65" charset="-120"/>
                <a:ea typeface="標楷體" panose="03000509000000000000" pitchFamily="65" charset="-120"/>
              </a:rPr>
              <a:t>教學大綱</a:t>
            </a:r>
            <a:r>
              <a:rPr lang="en-US" altLang="zh-TW" sz="3600" dirty="0">
                <a:latin typeface="標楷體" panose="03000509000000000000" pitchFamily="65" charset="-120"/>
                <a:ea typeface="標楷體" panose="03000509000000000000" pitchFamily="65" charset="-120"/>
              </a:rPr>
              <a:t>(</a:t>
            </a:r>
            <a:r>
              <a:rPr lang="zh-TW" altLang="en-US" sz="3600" dirty="0">
                <a:latin typeface="標楷體" panose="03000509000000000000" pitchFamily="65" charset="-120"/>
                <a:ea typeface="標楷體" panose="03000509000000000000" pitchFamily="65" charset="-120"/>
              </a:rPr>
              <a:t>必需要有</a:t>
            </a:r>
            <a:r>
              <a:rPr lang="en-US" altLang="zh-TW" sz="3600" dirty="0">
                <a:latin typeface="標楷體" panose="03000509000000000000" pitchFamily="65" charset="-120"/>
                <a:ea typeface="標楷體" panose="03000509000000000000" pitchFamily="65" charset="-120"/>
              </a:rPr>
              <a:t>)</a:t>
            </a:r>
          </a:p>
          <a:p>
            <a:pPr marL="0" indent="0">
              <a:buNone/>
            </a:pPr>
            <a:r>
              <a:rPr lang="en-US" altLang="zh-TW" sz="3600" dirty="0">
                <a:latin typeface="標楷體" panose="03000509000000000000" pitchFamily="65" charset="-120"/>
                <a:ea typeface="標楷體" panose="03000509000000000000" pitchFamily="65" charset="-120"/>
              </a:rPr>
              <a:t>2.</a:t>
            </a:r>
            <a:r>
              <a:rPr lang="zh-TW" altLang="en-US" sz="3600" dirty="0">
                <a:latin typeface="標楷體" panose="03000509000000000000" pitchFamily="65" charset="-120"/>
                <a:ea typeface="標楷體" panose="03000509000000000000" pitchFamily="65" charset="-120"/>
              </a:rPr>
              <a:t>成績單</a:t>
            </a:r>
            <a:r>
              <a:rPr lang="en-US" altLang="zh-TW" sz="3600" dirty="0">
                <a:latin typeface="標楷體" panose="03000509000000000000" pitchFamily="65" charset="-120"/>
                <a:ea typeface="標楷體" panose="03000509000000000000" pitchFamily="65" charset="-120"/>
              </a:rPr>
              <a:t>(</a:t>
            </a:r>
            <a:r>
              <a:rPr lang="zh-TW" altLang="en-US" sz="3600" dirty="0">
                <a:latin typeface="標楷體" panose="03000509000000000000" pitchFamily="65" charset="-120"/>
                <a:ea typeface="標楷體" panose="03000509000000000000" pitchFamily="65" charset="-120"/>
              </a:rPr>
              <a:t>必須要有，若非電子成績單則需紙本正本</a:t>
            </a:r>
            <a:r>
              <a:rPr lang="en-US" altLang="zh-TW" sz="3600" dirty="0">
                <a:latin typeface="標楷體" panose="03000509000000000000" pitchFamily="65" charset="-120"/>
                <a:ea typeface="標楷體" panose="03000509000000000000" pitchFamily="65" charset="-120"/>
              </a:rPr>
              <a:t>)</a:t>
            </a:r>
          </a:p>
          <a:p>
            <a:r>
              <a:rPr lang="zh-TW" altLang="en-US" sz="3600" dirty="0">
                <a:latin typeface="標楷體" panose="03000509000000000000" pitchFamily="65" charset="-120"/>
                <a:ea typeface="標楷體" panose="03000509000000000000" pitchFamily="65" charset="-120"/>
                <a:hlinkClick r:id="rId3"/>
              </a:rPr>
              <a:t>大三出國學分採認系統</a:t>
            </a:r>
            <a:endParaRPr lang="en-US" altLang="zh-TW" sz="3600" dirty="0">
              <a:latin typeface="標楷體" panose="03000509000000000000" pitchFamily="65" charset="-120"/>
              <a:ea typeface="標楷體" panose="03000509000000000000" pitchFamily="65" charset="-120"/>
            </a:endParaRPr>
          </a:p>
          <a:p>
            <a:pPr marL="0" indent="0">
              <a:buNone/>
            </a:pPr>
            <a:endParaRPr lang="en-US" altLang="zh-TW" sz="3600" dirty="0">
              <a:latin typeface="標楷體" panose="03000509000000000000" pitchFamily="65" charset="-120"/>
              <a:ea typeface="標楷體" panose="03000509000000000000" pitchFamily="65" charset="-120"/>
            </a:endParaRPr>
          </a:p>
          <a:p>
            <a:r>
              <a:rPr lang="zh-TW" altLang="en-US" sz="3600" dirty="0">
                <a:latin typeface="標楷體" panose="03000509000000000000" pitchFamily="65" charset="-120"/>
                <a:ea typeface="標楷體" panose="03000509000000000000" pitchFamily="65" charset="-120"/>
              </a:rPr>
              <a:t>避免成績單不見，建議在國外申請</a:t>
            </a:r>
            <a:r>
              <a:rPr lang="en-US" altLang="zh-TW" sz="3600" dirty="0">
                <a:latin typeface="標楷體" panose="03000509000000000000" pitchFamily="65" charset="-120"/>
                <a:ea typeface="標楷體" panose="03000509000000000000" pitchFamily="65" charset="-120"/>
              </a:rPr>
              <a:t>3</a:t>
            </a:r>
            <a:r>
              <a:rPr lang="zh-TW" altLang="en-US" sz="3600" dirty="0">
                <a:latin typeface="標楷體" panose="03000509000000000000" pitchFamily="65" charset="-120"/>
                <a:ea typeface="標楷體" panose="03000509000000000000" pitchFamily="65" charset="-120"/>
              </a:rPr>
              <a:t>份正本成績單，採認時會收走一張。</a:t>
            </a:r>
          </a:p>
        </p:txBody>
      </p:sp>
    </p:spTree>
    <p:extLst>
      <p:ext uri="{BB962C8B-B14F-4D97-AF65-F5344CB8AC3E}">
        <p14:creationId xmlns:p14="http://schemas.microsoft.com/office/powerpoint/2010/main" val="6665575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Close-up of a calculator keypad">
            <a:extLst>
              <a:ext uri="{FF2B5EF4-FFF2-40B4-BE49-F238E27FC236}">
                <a16:creationId xmlns:a16="http://schemas.microsoft.com/office/drawing/2014/main" id="{CF258963-961F-1CB8-7549-3F6B8724E4D2}"/>
              </a:ext>
            </a:extLst>
          </p:cNvPr>
          <p:cNvPicPr>
            <a:picLocks noChangeAspect="1"/>
          </p:cNvPicPr>
          <p:nvPr/>
        </p:nvPicPr>
        <p:blipFill rotWithShape="1">
          <a:blip r:embed="rId2"/>
          <a:srcRect l="26413" r="33048" b="-1"/>
          <a:stretch/>
        </p:blipFill>
        <p:spPr>
          <a:xfrm>
            <a:off x="1" y="10"/>
            <a:ext cx="3495229" cy="6857990"/>
          </a:xfrm>
          <a:prstGeom prst="rect">
            <a:avLst/>
          </a:prstGeom>
          <a:effectLst/>
        </p:spPr>
      </p:pic>
      <p:sp>
        <p:nvSpPr>
          <p:cNvPr id="4" name="文字版面配置區 3">
            <a:extLst>
              <a:ext uri="{FF2B5EF4-FFF2-40B4-BE49-F238E27FC236}">
                <a16:creationId xmlns:a16="http://schemas.microsoft.com/office/drawing/2014/main" id="{141BFB95-7B61-471D-A9F6-0BE164BC4E57}"/>
              </a:ext>
            </a:extLst>
          </p:cNvPr>
          <p:cNvSpPr>
            <a:spLocks noGrp="1"/>
          </p:cNvSpPr>
          <p:nvPr>
            <p:ph type="body" idx="1"/>
          </p:nvPr>
        </p:nvSpPr>
        <p:spPr>
          <a:xfrm>
            <a:off x="3495230" y="391886"/>
            <a:ext cx="2730079" cy="707241"/>
          </a:xfrm>
        </p:spPr>
        <p:txBody>
          <a:bodyPr>
            <a:normAutofit lnSpcReduction="10000"/>
          </a:bodyPr>
          <a:lstStyle/>
          <a:p>
            <a:pPr marL="0" indent="0">
              <a:buNone/>
            </a:pPr>
            <a:r>
              <a:rPr lang="zh-TW" altLang="en-US" sz="4800" dirty="0">
                <a:solidFill>
                  <a:srgbClr val="0070C0"/>
                </a:solidFill>
                <a:latin typeface="標楷體" panose="03000509000000000000" pitchFamily="65" charset="-120"/>
                <a:ea typeface="標楷體" panose="03000509000000000000" pitchFamily="65" charset="-120"/>
              </a:rPr>
              <a:t>學分採認</a:t>
            </a:r>
            <a:endParaRPr lang="en-US" altLang="zh-TW" sz="4800" dirty="0">
              <a:solidFill>
                <a:srgbClr val="0070C0"/>
              </a:solidFill>
              <a:latin typeface="標楷體" panose="03000509000000000000" pitchFamily="65" charset="-120"/>
              <a:ea typeface="標楷體" panose="03000509000000000000" pitchFamily="65" charset="-120"/>
            </a:endParaRPr>
          </a:p>
        </p:txBody>
      </p:sp>
      <p:graphicFrame>
        <p:nvGraphicFramePr>
          <p:cNvPr id="2" name="資料庫圖表 1">
            <a:extLst>
              <a:ext uri="{FF2B5EF4-FFF2-40B4-BE49-F238E27FC236}">
                <a16:creationId xmlns:a16="http://schemas.microsoft.com/office/drawing/2014/main" id="{F84701C0-06A4-47DE-9175-9506B6D651D1}"/>
              </a:ext>
            </a:extLst>
          </p:cNvPr>
          <p:cNvGraphicFramePr/>
          <p:nvPr>
            <p:extLst>
              <p:ext uri="{D42A27DB-BD31-4B8C-83A1-F6EECF244321}">
                <p14:modId xmlns:p14="http://schemas.microsoft.com/office/powerpoint/2010/main" val="1540544330"/>
              </p:ext>
            </p:extLst>
          </p:nvPr>
        </p:nvGraphicFramePr>
        <p:xfrm>
          <a:off x="3670720" y="1099127"/>
          <a:ext cx="8253424" cy="18434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資料庫圖表 5">
            <a:extLst>
              <a:ext uri="{FF2B5EF4-FFF2-40B4-BE49-F238E27FC236}">
                <a16:creationId xmlns:a16="http://schemas.microsoft.com/office/drawing/2014/main" id="{9F409D5E-C828-47CA-B666-6484E6782D2B}"/>
              </a:ext>
            </a:extLst>
          </p:cNvPr>
          <p:cNvGraphicFramePr/>
          <p:nvPr>
            <p:extLst>
              <p:ext uri="{D42A27DB-BD31-4B8C-83A1-F6EECF244321}">
                <p14:modId xmlns:p14="http://schemas.microsoft.com/office/powerpoint/2010/main" val="24187174"/>
              </p:ext>
            </p:extLst>
          </p:nvPr>
        </p:nvGraphicFramePr>
        <p:xfrm>
          <a:off x="8146473" y="2965751"/>
          <a:ext cx="3777671" cy="184342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3" name="箭號: 向下 2">
            <a:extLst>
              <a:ext uri="{FF2B5EF4-FFF2-40B4-BE49-F238E27FC236}">
                <a16:creationId xmlns:a16="http://schemas.microsoft.com/office/drawing/2014/main" id="{92BE6FBB-CDD1-4702-B159-10AB0E530F7F}"/>
              </a:ext>
            </a:extLst>
          </p:cNvPr>
          <p:cNvSpPr/>
          <p:nvPr/>
        </p:nvSpPr>
        <p:spPr>
          <a:xfrm>
            <a:off x="8746837" y="2792734"/>
            <a:ext cx="258618" cy="310078"/>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latin typeface="標楷體" panose="03000509000000000000" pitchFamily="65" charset="-120"/>
              <a:ea typeface="標楷體" panose="03000509000000000000" pitchFamily="65" charset="-120"/>
            </a:endParaRPr>
          </a:p>
        </p:txBody>
      </p:sp>
      <p:graphicFrame>
        <p:nvGraphicFramePr>
          <p:cNvPr id="8" name="資料庫圖表 7">
            <a:extLst>
              <a:ext uri="{FF2B5EF4-FFF2-40B4-BE49-F238E27FC236}">
                <a16:creationId xmlns:a16="http://schemas.microsoft.com/office/drawing/2014/main" id="{6D05AF80-2959-4421-8E9D-612274E75BB5}"/>
              </a:ext>
            </a:extLst>
          </p:cNvPr>
          <p:cNvGraphicFramePr/>
          <p:nvPr>
            <p:extLst>
              <p:ext uri="{D42A27DB-BD31-4B8C-83A1-F6EECF244321}">
                <p14:modId xmlns:p14="http://schemas.microsoft.com/office/powerpoint/2010/main" val="684914651"/>
              </p:ext>
            </p:extLst>
          </p:nvPr>
        </p:nvGraphicFramePr>
        <p:xfrm>
          <a:off x="3830049" y="5014576"/>
          <a:ext cx="6080569" cy="1843424"/>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9" name="文字版面配置區 3">
            <a:extLst>
              <a:ext uri="{FF2B5EF4-FFF2-40B4-BE49-F238E27FC236}">
                <a16:creationId xmlns:a16="http://schemas.microsoft.com/office/drawing/2014/main" id="{6DB97850-8A07-4BF8-B01A-093179B0A256}"/>
              </a:ext>
            </a:extLst>
          </p:cNvPr>
          <p:cNvSpPr txBox="1">
            <a:spLocks/>
          </p:cNvSpPr>
          <p:nvPr/>
        </p:nvSpPr>
        <p:spPr>
          <a:xfrm>
            <a:off x="3564502" y="4204634"/>
            <a:ext cx="3495229" cy="707241"/>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zh-TW" altLang="en-US" sz="4800" dirty="0">
                <a:solidFill>
                  <a:srgbClr val="0070C0"/>
                </a:solidFill>
                <a:latin typeface="標楷體" panose="03000509000000000000" pitchFamily="65" charset="-120"/>
                <a:ea typeface="標楷體" panose="03000509000000000000" pitchFamily="65" charset="-120"/>
              </a:rPr>
              <a:t>不採認學分</a:t>
            </a:r>
            <a:endParaRPr lang="en-US" altLang="zh-TW" sz="4800" dirty="0">
              <a:solidFill>
                <a:srgbClr val="0070C0"/>
              </a:solidFill>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42500606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Close-up of a calculator keypad">
            <a:extLst>
              <a:ext uri="{FF2B5EF4-FFF2-40B4-BE49-F238E27FC236}">
                <a16:creationId xmlns:a16="http://schemas.microsoft.com/office/drawing/2014/main" id="{CF258963-961F-1CB8-7549-3F6B8724E4D2}"/>
              </a:ext>
            </a:extLst>
          </p:cNvPr>
          <p:cNvPicPr>
            <a:picLocks noChangeAspect="1"/>
          </p:cNvPicPr>
          <p:nvPr/>
        </p:nvPicPr>
        <p:blipFill rotWithShape="1">
          <a:blip r:embed="rId2"/>
          <a:srcRect l="26413" r="33048" b="-1"/>
          <a:stretch/>
        </p:blipFill>
        <p:spPr>
          <a:xfrm>
            <a:off x="1" y="10"/>
            <a:ext cx="3495229" cy="6857990"/>
          </a:xfrm>
          <a:prstGeom prst="rect">
            <a:avLst/>
          </a:prstGeom>
          <a:effectLst/>
        </p:spPr>
      </p:pic>
      <p:sp>
        <p:nvSpPr>
          <p:cNvPr id="4" name="文字版面配置區 3">
            <a:extLst>
              <a:ext uri="{FF2B5EF4-FFF2-40B4-BE49-F238E27FC236}">
                <a16:creationId xmlns:a16="http://schemas.microsoft.com/office/drawing/2014/main" id="{141BFB95-7B61-471D-A9F6-0BE164BC4E57}"/>
              </a:ext>
            </a:extLst>
          </p:cNvPr>
          <p:cNvSpPr>
            <a:spLocks noGrp="1"/>
          </p:cNvSpPr>
          <p:nvPr>
            <p:ph type="body" idx="1"/>
          </p:nvPr>
        </p:nvSpPr>
        <p:spPr>
          <a:xfrm>
            <a:off x="3495231" y="1525209"/>
            <a:ext cx="8696769" cy="3807581"/>
          </a:xfrm>
        </p:spPr>
        <p:txBody>
          <a:bodyPr>
            <a:normAutofit/>
          </a:bodyPr>
          <a:lstStyle/>
          <a:p>
            <a:pPr marL="0" indent="0">
              <a:buNone/>
            </a:pPr>
            <a:r>
              <a:rPr lang="zh-TW" altLang="en-US" sz="4800" dirty="0">
                <a:solidFill>
                  <a:srgbClr val="0070C0"/>
                </a:solidFill>
                <a:latin typeface="標楷體" panose="03000509000000000000" pitchFamily="65" charset="-120"/>
                <a:ea typeface="標楷體" panose="03000509000000000000" pitchFamily="65" charset="-120"/>
              </a:rPr>
              <a:t>密技</a:t>
            </a:r>
            <a:endParaRPr lang="en-US" altLang="zh-TW" sz="4800" dirty="0">
              <a:solidFill>
                <a:srgbClr val="0070C0"/>
              </a:solidFill>
              <a:latin typeface="標楷體" panose="03000509000000000000" pitchFamily="65" charset="-120"/>
              <a:ea typeface="標楷體" panose="03000509000000000000" pitchFamily="65" charset="-120"/>
            </a:endParaRPr>
          </a:p>
          <a:p>
            <a:r>
              <a:rPr lang="zh-TW" altLang="en-US" sz="3600" dirty="0">
                <a:latin typeface="標楷體" panose="03000509000000000000" pitchFamily="65" charset="-120"/>
                <a:ea typeface="標楷體" panose="03000509000000000000" pitchFamily="65" charset="-120"/>
              </a:rPr>
              <a:t>把網址後面的年份改成以前的年份，就能看到以前學長姊的資料</a:t>
            </a:r>
            <a:endParaRPr lang="en-US" altLang="zh-TW" sz="3600" dirty="0">
              <a:latin typeface="標楷體" panose="03000509000000000000" pitchFamily="65" charset="-120"/>
              <a:ea typeface="標楷體" panose="03000509000000000000" pitchFamily="65" charset="-120"/>
            </a:endParaRPr>
          </a:p>
          <a:p>
            <a:pPr marL="0" indent="0">
              <a:buNone/>
            </a:pPr>
            <a:r>
              <a:rPr lang="en-US" altLang="zh-TW" sz="3600" dirty="0">
                <a:latin typeface="標楷體" panose="03000509000000000000" pitchFamily="65" charset="-120"/>
                <a:ea typeface="標楷體" panose="03000509000000000000" pitchFamily="65" charset="-120"/>
                <a:hlinkClick r:id="rId3"/>
              </a:rPr>
              <a:t>http://i.lanyang.tku.edu.tw/lanyang/abroad2023/</a:t>
            </a:r>
            <a:endParaRPr lang="en-US" altLang="zh-TW" sz="3600" dirty="0">
              <a:latin typeface="標楷體" panose="03000509000000000000" pitchFamily="65" charset="-120"/>
              <a:ea typeface="標楷體" panose="03000509000000000000" pitchFamily="65" charset="-120"/>
            </a:endParaRPr>
          </a:p>
          <a:p>
            <a:pPr marL="0" indent="0">
              <a:buNone/>
            </a:pPr>
            <a:r>
              <a:rPr lang="en-US" altLang="zh-TW" sz="3600" dirty="0">
                <a:latin typeface="標楷體" panose="03000509000000000000" pitchFamily="65" charset="-120"/>
                <a:ea typeface="標楷體" panose="03000509000000000000" pitchFamily="65" charset="-120"/>
              </a:rPr>
              <a:t>2023</a:t>
            </a:r>
            <a:r>
              <a:rPr lang="zh-TW" altLang="en-US" sz="3600" dirty="0">
                <a:latin typeface="標楷體" panose="03000509000000000000" pitchFamily="65" charset="-120"/>
                <a:ea typeface="標楷體" panose="03000509000000000000" pitchFamily="65" charset="-120"/>
              </a:rPr>
              <a:t> </a:t>
            </a:r>
            <a:r>
              <a:rPr lang="en-US" altLang="zh-TW" sz="3600" dirty="0">
                <a:latin typeface="標楷體" panose="03000509000000000000" pitchFamily="65" charset="-120"/>
                <a:ea typeface="標楷體" panose="03000509000000000000" pitchFamily="65" charset="-120"/>
              </a:rPr>
              <a:t>-&gt;</a:t>
            </a:r>
            <a:r>
              <a:rPr lang="zh-TW" altLang="en-US" sz="3600" dirty="0">
                <a:latin typeface="標楷體" panose="03000509000000000000" pitchFamily="65" charset="-120"/>
                <a:ea typeface="標楷體" panose="03000509000000000000" pitchFamily="65" charset="-120"/>
              </a:rPr>
              <a:t> </a:t>
            </a:r>
            <a:r>
              <a:rPr lang="en-US" altLang="zh-TW" sz="3600" dirty="0">
                <a:latin typeface="標楷體" panose="03000509000000000000" pitchFamily="65" charset="-120"/>
                <a:ea typeface="標楷體" panose="03000509000000000000" pitchFamily="65" charset="-120"/>
              </a:rPr>
              <a:t>2018</a:t>
            </a:r>
          </a:p>
        </p:txBody>
      </p:sp>
      <p:sp>
        <p:nvSpPr>
          <p:cNvPr id="2" name="矩形: 圓角 1">
            <a:extLst>
              <a:ext uri="{FF2B5EF4-FFF2-40B4-BE49-F238E27FC236}">
                <a16:creationId xmlns:a16="http://schemas.microsoft.com/office/drawing/2014/main" id="{0477B701-03EF-47B3-BFAA-B24B4879D83B}"/>
              </a:ext>
            </a:extLst>
          </p:cNvPr>
          <p:cNvSpPr/>
          <p:nvPr/>
        </p:nvSpPr>
        <p:spPr>
          <a:xfrm>
            <a:off x="4696179" y="3928533"/>
            <a:ext cx="993422" cy="519289"/>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1421273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E51BA4DF-2BD4-4EC2-B1DB-B27C8AC718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descr="Close-up of a calculator keypad">
            <a:extLst>
              <a:ext uri="{FF2B5EF4-FFF2-40B4-BE49-F238E27FC236}">
                <a16:creationId xmlns:a16="http://schemas.microsoft.com/office/drawing/2014/main" id="{CF258963-961F-1CB8-7549-3F6B8724E4D2}"/>
              </a:ext>
            </a:extLst>
          </p:cNvPr>
          <p:cNvPicPr>
            <a:picLocks noChangeAspect="1"/>
          </p:cNvPicPr>
          <p:nvPr/>
        </p:nvPicPr>
        <p:blipFill rotWithShape="1">
          <a:blip r:embed="rId2"/>
          <a:srcRect l="26413" r="33048" b="-1"/>
          <a:stretch/>
        </p:blipFill>
        <p:spPr>
          <a:xfrm>
            <a:off x="1" y="10"/>
            <a:ext cx="3495229" cy="6857990"/>
          </a:xfrm>
          <a:prstGeom prst="rect">
            <a:avLst/>
          </a:prstGeom>
          <a:effectLst/>
        </p:spPr>
      </p:pic>
      <p:sp>
        <p:nvSpPr>
          <p:cNvPr id="3" name="文字版面配置區 2">
            <a:extLst>
              <a:ext uri="{FF2B5EF4-FFF2-40B4-BE49-F238E27FC236}">
                <a16:creationId xmlns:a16="http://schemas.microsoft.com/office/drawing/2014/main" id="{50A3CF20-0851-FC5C-8CFB-600F215B8114}"/>
              </a:ext>
            </a:extLst>
          </p:cNvPr>
          <p:cNvSpPr>
            <a:spLocks noGrp="1"/>
          </p:cNvSpPr>
          <p:nvPr>
            <p:ph type="body" idx="1"/>
          </p:nvPr>
        </p:nvSpPr>
        <p:spPr>
          <a:xfrm>
            <a:off x="3495230" y="215014"/>
            <a:ext cx="6348681" cy="5773215"/>
          </a:xfrm>
        </p:spPr>
        <p:txBody>
          <a:bodyPr vert="horz" lIns="91440" tIns="45720" rIns="91440" bIns="45720" rtlCol="0">
            <a:noAutofit/>
          </a:bodyPr>
          <a:lstStyle/>
          <a:p>
            <a:pPr marL="228600" lvl="1">
              <a:spcBef>
                <a:spcPts val="1000"/>
              </a:spcBef>
            </a:pPr>
            <a:r>
              <a:rPr lang="zh-TW" altLang="en-US" sz="4000" dirty="0">
                <a:latin typeface="標楷體" panose="03000509000000000000" pitchFamily="65" charset="-120"/>
                <a:ea typeface="標楷體" panose="03000509000000000000" pitchFamily="65" charset="-120"/>
                <a:hlinkClick r:id="rId3"/>
              </a:rPr>
              <a:t>淡江大學國際觀光管理學系出國修習課程學分採認作業要點</a:t>
            </a:r>
            <a:endParaRPr lang="en-US" altLang="zh-TW" sz="4000" dirty="0">
              <a:latin typeface="標楷體" panose="03000509000000000000" pitchFamily="65" charset="-120"/>
              <a:ea typeface="標楷體" panose="03000509000000000000" pitchFamily="65" charset="-120"/>
            </a:endParaRPr>
          </a:p>
          <a:p>
            <a:pPr marL="228600" lvl="1">
              <a:spcBef>
                <a:spcPts val="1000"/>
              </a:spcBef>
            </a:pPr>
            <a:endParaRPr lang="en-US" altLang="zh-TW" sz="4000" dirty="0">
              <a:latin typeface="標楷體" panose="03000509000000000000" pitchFamily="65" charset="-120"/>
              <a:ea typeface="標楷體" panose="03000509000000000000" pitchFamily="65" charset="-120"/>
            </a:endParaRPr>
          </a:p>
          <a:p>
            <a:pPr marL="228600" lvl="1">
              <a:spcBef>
                <a:spcPts val="1000"/>
              </a:spcBef>
            </a:pPr>
            <a:r>
              <a:rPr lang="zh-TW" altLang="en-US" sz="4000" u="sng" dirty="0">
                <a:latin typeface="標楷體" panose="03000509000000000000" pitchFamily="65" charset="-120"/>
                <a:ea typeface="標楷體" panose="03000509000000000000" pitchFamily="65" charset="-120"/>
                <a:hlinkClick r:id="rId3"/>
              </a:rPr>
              <a:t>淡江大學學生出國修習課程體育抵免原則</a:t>
            </a:r>
            <a:endParaRPr lang="en-US" altLang="zh-TW" sz="4000" u="sng" dirty="0">
              <a:latin typeface="標楷體" panose="03000509000000000000" pitchFamily="65" charset="-120"/>
              <a:ea typeface="標楷體" panose="03000509000000000000" pitchFamily="65" charset="-120"/>
            </a:endParaRPr>
          </a:p>
          <a:p>
            <a:pPr marL="228600" lvl="1">
              <a:spcBef>
                <a:spcPts val="1000"/>
              </a:spcBef>
            </a:pPr>
            <a:endParaRPr lang="en-US" altLang="zh-TW" sz="4000" u="sng" dirty="0">
              <a:latin typeface="標楷體" panose="03000509000000000000" pitchFamily="65" charset="-120"/>
              <a:ea typeface="標楷體" panose="03000509000000000000" pitchFamily="65" charset="-120"/>
            </a:endParaRPr>
          </a:p>
          <a:p>
            <a:pPr marL="228600" lvl="1">
              <a:spcBef>
                <a:spcPts val="1000"/>
              </a:spcBef>
            </a:pPr>
            <a:r>
              <a:rPr lang="en-US" altLang="zh-TW" sz="4000" dirty="0">
                <a:latin typeface="標楷體" panose="03000509000000000000" pitchFamily="65" charset="-120"/>
                <a:ea typeface="標楷體" panose="03000509000000000000" pitchFamily="65" charset="-120"/>
                <a:hlinkClick r:id="rId4"/>
              </a:rPr>
              <a:t>112</a:t>
            </a:r>
            <a:r>
              <a:rPr lang="zh-TW" altLang="en-US" sz="4000" dirty="0">
                <a:latin typeface="標楷體" panose="03000509000000000000" pitchFamily="65" charset="-120"/>
                <a:ea typeface="標楷體" panose="03000509000000000000" pitchFamily="65" charset="-120"/>
                <a:hlinkClick r:id="rId4"/>
              </a:rPr>
              <a:t>學年度大三出國學生名單及家長聯絡資訊</a:t>
            </a:r>
            <a:r>
              <a:rPr lang="en-US" altLang="zh-TW" sz="4000" dirty="0">
                <a:latin typeface="標楷體" panose="03000509000000000000" pitchFamily="65" charset="-120"/>
                <a:ea typeface="標楷體" panose="03000509000000000000" pitchFamily="65" charset="-120"/>
                <a:hlinkClick r:id="rId4"/>
              </a:rPr>
              <a:t>.xlsx</a:t>
            </a:r>
            <a:endParaRPr lang="en-US" altLang="zh-TW" sz="4000" dirty="0">
              <a:latin typeface="標楷體" panose="03000509000000000000" pitchFamily="65" charset="-120"/>
              <a:ea typeface="標楷體" panose="03000509000000000000" pitchFamily="65" charset="-120"/>
            </a:endParaRPr>
          </a:p>
        </p:txBody>
      </p:sp>
      <p:pic>
        <p:nvPicPr>
          <p:cNvPr id="4" name="圖片 3">
            <a:extLst>
              <a:ext uri="{FF2B5EF4-FFF2-40B4-BE49-F238E27FC236}">
                <a16:creationId xmlns:a16="http://schemas.microsoft.com/office/drawing/2014/main" id="{034D0C6E-4C10-438B-B6B0-1A087E0159F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953488" y="4628182"/>
            <a:ext cx="1930663" cy="1930663"/>
          </a:xfrm>
          <a:prstGeom prst="rect">
            <a:avLst/>
          </a:prstGeom>
        </p:spPr>
      </p:pic>
    </p:spTree>
    <p:extLst>
      <p:ext uri="{BB962C8B-B14F-4D97-AF65-F5344CB8AC3E}">
        <p14:creationId xmlns:p14="http://schemas.microsoft.com/office/powerpoint/2010/main" val="5946949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Close-up of a calculator keypad">
            <a:extLst>
              <a:ext uri="{FF2B5EF4-FFF2-40B4-BE49-F238E27FC236}">
                <a16:creationId xmlns:a16="http://schemas.microsoft.com/office/drawing/2014/main" id="{CF258963-961F-1CB8-7549-3F6B8724E4D2}"/>
              </a:ext>
            </a:extLst>
          </p:cNvPr>
          <p:cNvPicPr>
            <a:picLocks noChangeAspect="1"/>
          </p:cNvPicPr>
          <p:nvPr/>
        </p:nvPicPr>
        <p:blipFill rotWithShape="1">
          <a:blip r:embed="rId2"/>
          <a:srcRect l="26413" r="33048" b="-1"/>
          <a:stretch/>
        </p:blipFill>
        <p:spPr>
          <a:xfrm>
            <a:off x="1" y="10"/>
            <a:ext cx="3495229" cy="6857990"/>
          </a:xfrm>
          <a:prstGeom prst="rect">
            <a:avLst/>
          </a:prstGeom>
          <a:effectLst/>
        </p:spPr>
      </p:pic>
      <p:sp>
        <p:nvSpPr>
          <p:cNvPr id="4" name="文字版面配置區 3">
            <a:extLst>
              <a:ext uri="{FF2B5EF4-FFF2-40B4-BE49-F238E27FC236}">
                <a16:creationId xmlns:a16="http://schemas.microsoft.com/office/drawing/2014/main" id="{141BFB95-7B61-471D-A9F6-0BE164BC4E57}"/>
              </a:ext>
            </a:extLst>
          </p:cNvPr>
          <p:cNvSpPr>
            <a:spLocks noGrp="1"/>
          </p:cNvSpPr>
          <p:nvPr>
            <p:ph type="body" idx="1"/>
          </p:nvPr>
        </p:nvSpPr>
        <p:spPr>
          <a:xfrm>
            <a:off x="3495230" y="391886"/>
            <a:ext cx="6738661" cy="707241"/>
          </a:xfrm>
        </p:spPr>
        <p:txBody>
          <a:bodyPr>
            <a:normAutofit lnSpcReduction="10000"/>
          </a:bodyPr>
          <a:lstStyle/>
          <a:p>
            <a:pPr marL="0" indent="0">
              <a:buNone/>
            </a:pPr>
            <a:r>
              <a:rPr lang="zh-TW" altLang="en-US" sz="4800" dirty="0">
                <a:solidFill>
                  <a:srgbClr val="0070C0"/>
                </a:solidFill>
                <a:latin typeface="標楷體" panose="03000509000000000000" pitchFamily="65" charset="-120"/>
                <a:ea typeface="標楷體" panose="03000509000000000000" pitchFamily="65" charset="-120"/>
              </a:rPr>
              <a:t>延後出國同學注意事項</a:t>
            </a:r>
            <a:endParaRPr lang="en-US" altLang="zh-TW" sz="4800" dirty="0">
              <a:solidFill>
                <a:srgbClr val="0070C0"/>
              </a:solidFill>
              <a:latin typeface="標楷體" panose="03000509000000000000" pitchFamily="65" charset="-120"/>
              <a:ea typeface="標楷體" panose="03000509000000000000" pitchFamily="65" charset="-120"/>
            </a:endParaRPr>
          </a:p>
        </p:txBody>
      </p:sp>
      <p:sp>
        <p:nvSpPr>
          <p:cNvPr id="7" name="文字版面配置區 2">
            <a:extLst>
              <a:ext uri="{FF2B5EF4-FFF2-40B4-BE49-F238E27FC236}">
                <a16:creationId xmlns:a16="http://schemas.microsoft.com/office/drawing/2014/main" id="{4F46A29B-F0FC-49B1-AB9F-7D8713F859C4}"/>
              </a:ext>
            </a:extLst>
          </p:cNvPr>
          <p:cNvSpPr txBox="1">
            <a:spLocks/>
          </p:cNvSpPr>
          <p:nvPr/>
        </p:nvSpPr>
        <p:spPr>
          <a:xfrm>
            <a:off x="3751432" y="1332089"/>
            <a:ext cx="8079324" cy="5525910"/>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lvl="1">
              <a:spcBef>
                <a:spcPts val="1000"/>
              </a:spcBef>
            </a:pPr>
            <a:r>
              <a:rPr lang="zh-TW" altLang="en-US" sz="3600" dirty="0">
                <a:latin typeface="標楷體" panose="03000509000000000000" pitchFamily="65" charset="-120"/>
                <a:ea typeface="標楷體" panose="03000509000000000000" pitchFamily="65" charset="-120"/>
              </a:rPr>
              <a:t>心態：保持一個你這學期就要畢業的危機感，在你大三這一年除了要確認在國外拿完學分之後能達到</a:t>
            </a:r>
            <a:r>
              <a:rPr lang="en-US" altLang="zh-TW" sz="3600" dirty="0">
                <a:latin typeface="標楷體" panose="03000509000000000000" pitchFamily="65" charset="-120"/>
                <a:ea typeface="標楷體" panose="03000509000000000000" pitchFamily="65" charset="-120"/>
              </a:rPr>
              <a:t>128</a:t>
            </a:r>
            <a:r>
              <a:rPr lang="zh-TW" altLang="en-US" sz="3600" dirty="0">
                <a:latin typeface="標楷體" panose="03000509000000000000" pitchFamily="65" charset="-120"/>
                <a:ea typeface="標楷體" panose="03000509000000000000" pitchFamily="65" charset="-120"/>
              </a:rPr>
              <a:t>學分之外，大四畢業前要完成的所有事。</a:t>
            </a:r>
            <a:endParaRPr lang="en-US" altLang="zh-TW" sz="3600" dirty="0">
              <a:latin typeface="標楷體" panose="03000509000000000000" pitchFamily="65" charset="-120"/>
              <a:ea typeface="標楷體" panose="03000509000000000000" pitchFamily="65" charset="-120"/>
            </a:endParaRPr>
          </a:p>
          <a:p>
            <a:pPr marL="228600" lvl="1">
              <a:spcBef>
                <a:spcPts val="1000"/>
              </a:spcBef>
            </a:pPr>
            <a:r>
              <a:rPr lang="zh-TW" altLang="en-US" sz="3600" dirty="0">
                <a:latin typeface="標楷體" panose="03000509000000000000" pitchFamily="65" charset="-120"/>
                <a:ea typeface="標楷體" panose="03000509000000000000" pitchFamily="65" charset="-120"/>
              </a:rPr>
              <a:t>包含各類必修學分、社團</a:t>
            </a:r>
            <a:r>
              <a:rPr lang="en-US" altLang="zh-TW" sz="3600" dirty="0">
                <a:latin typeface="標楷體" panose="03000509000000000000" pitchFamily="65" charset="-120"/>
                <a:ea typeface="標楷體" panose="03000509000000000000" pitchFamily="65" charset="-120"/>
              </a:rPr>
              <a:t>ABC</a:t>
            </a:r>
            <a:r>
              <a:rPr lang="zh-TW" altLang="en-US" sz="3600" dirty="0">
                <a:latin typeface="標楷體" panose="03000509000000000000" pitchFamily="65" charset="-120"/>
                <a:ea typeface="標楷體" panose="03000509000000000000" pitchFamily="65" charset="-120"/>
              </a:rPr>
              <a:t>認證、實習、考證照、英檢畢業門檻等。</a:t>
            </a:r>
            <a:endParaRPr lang="en-US" altLang="zh-TW" sz="3600" dirty="0">
              <a:latin typeface="標楷體" panose="03000509000000000000" pitchFamily="65" charset="-120"/>
              <a:ea typeface="標楷體" panose="03000509000000000000" pitchFamily="65" charset="-120"/>
            </a:endParaRPr>
          </a:p>
          <a:p>
            <a:pPr marL="228600" lvl="1">
              <a:spcBef>
                <a:spcPts val="1000"/>
              </a:spcBef>
            </a:pPr>
            <a:r>
              <a:rPr lang="zh-TW" altLang="en-US" sz="3600" dirty="0">
                <a:latin typeface="標楷體" panose="03000509000000000000" pitchFamily="65" charset="-120"/>
                <a:ea typeface="標楷體" panose="03000509000000000000" pitchFamily="65" charset="-120"/>
              </a:rPr>
              <a:t>特別注意，大三延後出國學生享有的權利並非等同大四</a:t>
            </a:r>
            <a:r>
              <a:rPr lang="en-US" altLang="zh-TW" sz="3600" dirty="0">
                <a:latin typeface="標楷體" panose="03000509000000000000" pitchFamily="65" charset="-120"/>
                <a:ea typeface="標楷體" panose="03000509000000000000" pitchFamily="65" charset="-120"/>
              </a:rPr>
              <a:t>(</a:t>
            </a:r>
            <a:r>
              <a:rPr lang="zh-TW" altLang="en-US" sz="3600" dirty="0">
                <a:latin typeface="標楷體" panose="03000509000000000000" pitchFamily="65" charset="-120"/>
                <a:ea typeface="標楷體" panose="03000509000000000000" pitchFamily="65" charset="-120"/>
              </a:rPr>
              <a:t>課程優先加簽、可以選兩門體育課、社團認證替代課程等</a:t>
            </a:r>
            <a:r>
              <a:rPr lang="en-US" altLang="zh-TW" sz="3600" dirty="0">
                <a:latin typeface="標楷體" panose="03000509000000000000" pitchFamily="65" charset="-120"/>
                <a:ea typeface="標楷體" panose="03000509000000000000" pitchFamily="65" charset="-120"/>
              </a:rPr>
              <a:t>)</a:t>
            </a:r>
            <a:r>
              <a:rPr lang="zh-TW" altLang="en-US" sz="3600" dirty="0">
                <a:latin typeface="標楷體" panose="03000509000000000000" pitchFamily="65" charset="-120"/>
                <a:ea typeface="標楷體" panose="03000509000000000000" pitchFamily="65" charset="-120"/>
              </a:rPr>
              <a:t>。</a:t>
            </a:r>
            <a:endParaRPr lang="en-US" altLang="zh-TW" sz="3600" dirty="0">
              <a:latin typeface="標楷體" panose="03000509000000000000" pitchFamily="65" charset="-120"/>
              <a:ea typeface="標楷體" panose="03000509000000000000" pitchFamily="65" charset="-120"/>
            </a:endParaRPr>
          </a:p>
          <a:p>
            <a:pPr marL="228600" lvl="1">
              <a:spcBef>
                <a:spcPts val="1000"/>
              </a:spcBef>
            </a:pPr>
            <a:r>
              <a:rPr lang="zh-TW" altLang="en-US" sz="3600" dirty="0">
                <a:latin typeface="標楷體" panose="03000509000000000000" pitchFamily="65" charset="-120"/>
                <a:ea typeface="標楷體" panose="03000509000000000000" pitchFamily="65" charset="-120"/>
              </a:rPr>
              <a:t>大四出國回來之後也會因為境外學分採認作業程序時間導致延後領取畢業證書的可能性。</a:t>
            </a:r>
            <a:endParaRPr lang="en-US" altLang="zh-TW" sz="36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733809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Close-up of a calculator keypad">
            <a:extLst>
              <a:ext uri="{FF2B5EF4-FFF2-40B4-BE49-F238E27FC236}">
                <a16:creationId xmlns:a16="http://schemas.microsoft.com/office/drawing/2014/main" id="{CF258963-961F-1CB8-7549-3F6B8724E4D2}"/>
              </a:ext>
            </a:extLst>
          </p:cNvPr>
          <p:cNvPicPr>
            <a:picLocks noChangeAspect="1"/>
          </p:cNvPicPr>
          <p:nvPr/>
        </p:nvPicPr>
        <p:blipFill rotWithShape="1">
          <a:blip r:embed="rId2"/>
          <a:srcRect l="26413" r="33048" b="-1"/>
          <a:stretch/>
        </p:blipFill>
        <p:spPr>
          <a:xfrm>
            <a:off x="1" y="10"/>
            <a:ext cx="3495229" cy="6857990"/>
          </a:xfrm>
          <a:prstGeom prst="rect">
            <a:avLst/>
          </a:prstGeom>
          <a:effectLst/>
        </p:spPr>
      </p:pic>
      <p:sp>
        <p:nvSpPr>
          <p:cNvPr id="4" name="文字版面配置區 3">
            <a:extLst>
              <a:ext uri="{FF2B5EF4-FFF2-40B4-BE49-F238E27FC236}">
                <a16:creationId xmlns:a16="http://schemas.microsoft.com/office/drawing/2014/main" id="{141BFB95-7B61-471D-A9F6-0BE164BC4E57}"/>
              </a:ext>
            </a:extLst>
          </p:cNvPr>
          <p:cNvSpPr>
            <a:spLocks noGrp="1"/>
          </p:cNvSpPr>
          <p:nvPr>
            <p:ph type="body" idx="1"/>
          </p:nvPr>
        </p:nvSpPr>
        <p:spPr>
          <a:xfrm>
            <a:off x="3495230" y="391886"/>
            <a:ext cx="6212188" cy="707241"/>
          </a:xfrm>
        </p:spPr>
        <p:txBody>
          <a:bodyPr>
            <a:normAutofit lnSpcReduction="10000"/>
          </a:bodyPr>
          <a:lstStyle/>
          <a:p>
            <a:pPr marL="0" indent="0">
              <a:buNone/>
            </a:pPr>
            <a:r>
              <a:rPr lang="zh-TW" altLang="en-US" sz="4800" dirty="0">
                <a:solidFill>
                  <a:srgbClr val="0070C0"/>
                </a:solidFill>
                <a:latin typeface="標楷體" panose="03000509000000000000" pitchFamily="65" charset="-120"/>
                <a:ea typeface="標楷體" panose="03000509000000000000" pitchFamily="65" charset="-120"/>
              </a:rPr>
              <a:t>兵役同學注意事項</a:t>
            </a:r>
            <a:endParaRPr lang="en-US" altLang="zh-TW" sz="4800" dirty="0">
              <a:solidFill>
                <a:srgbClr val="0070C0"/>
              </a:solidFill>
              <a:latin typeface="標楷體" panose="03000509000000000000" pitchFamily="65" charset="-120"/>
              <a:ea typeface="標楷體" panose="03000509000000000000" pitchFamily="65" charset="-120"/>
            </a:endParaRPr>
          </a:p>
        </p:txBody>
      </p:sp>
      <p:sp>
        <p:nvSpPr>
          <p:cNvPr id="7" name="文字版面配置區 2">
            <a:extLst>
              <a:ext uri="{FF2B5EF4-FFF2-40B4-BE49-F238E27FC236}">
                <a16:creationId xmlns:a16="http://schemas.microsoft.com/office/drawing/2014/main" id="{59064EA2-ED37-442D-A361-CECB2FB2D07F}"/>
              </a:ext>
            </a:extLst>
          </p:cNvPr>
          <p:cNvSpPr txBox="1">
            <a:spLocks/>
          </p:cNvSpPr>
          <p:nvPr/>
        </p:nvSpPr>
        <p:spPr>
          <a:xfrm>
            <a:off x="3751431" y="1099127"/>
            <a:ext cx="8154241" cy="5588000"/>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lvl="1">
              <a:spcBef>
                <a:spcPts val="1000"/>
              </a:spcBef>
            </a:pPr>
            <a:r>
              <a:rPr lang="zh-TW" altLang="en-US" sz="3600" dirty="0">
                <a:latin typeface="標楷體" panose="03000509000000000000" pitchFamily="65" charset="-120"/>
                <a:ea typeface="標楷體" panose="03000509000000000000" pitchFamily="65" charset="-120"/>
              </a:rPr>
              <a:t>所有還沒服完兵役的同學皆須經過主管機關同意才可出境就讀。</a:t>
            </a:r>
            <a:endParaRPr lang="en-US" altLang="zh-TW" sz="3600" dirty="0">
              <a:latin typeface="標楷體" panose="03000509000000000000" pitchFamily="65" charset="-120"/>
              <a:ea typeface="標楷體" panose="03000509000000000000" pitchFamily="65" charset="-120"/>
            </a:endParaRPr>
          </a:p>
          <a:p>
            <a:pPr marL="228600" lvl="1">
              <a:spcBef>
                <a:spcPts val="1000"/>
              </a:spcBef>
            </a:pPr>
            <a:r>
              <a:rPr lang="zh-TW" altLang="en-US" sz="3600" dirty="0">
                <a:latin typeface="標楷體" panose="03000509000000000000" pitchFamily="65" charset="-120"/>
                <a:ea typeface="標楷體" panose="03000509000000000000" pitchFamily="65" charset="-120"/>
              </a:rPr>
              <a:t>檢附內容有三項，每項標明姓名</a:t>
            </a:r>
            <a:r>
              <a:rPr lang="en-US" altLang="zh-TW" sz="3600" dirty="0">
                <a:latin typeface="標楷體" panose="03000509000000000000" pitchFamily="65" charset="-120"/>
                <a:ea typeface="標楷體" panose="03000509000000000000" pitchFamily="65" charset="-120"/>
              </a:rPr>
              <a:t>_</a:t>
            </a:r>
            <a:r>
              <a:rPr lang="zh-TW" altLang="en-US" sz="3600" dirty="0">
                <a:latin typeface="標楷體" panose="03000509000000000000" pitchFamily="65" charset="-120"/>
                <a:ea typeface="標楷體" panose="03000509000000000000" pitchFamily="65" charset="-120"/>
              </a:rPr>
              <a:t>學號</a:t>
            </a:r>
            <a:r>
              <a:rPr lang="en-US" altLang="zh-TW" sz="3600" dirty="0">
                <a:latin typeface="標楷體" panose="03000509000000000000" pitchFamily="65" charset="-120"/>
                <a:ea typeface="標楷體" panose="03000509000000000000" pitchFamily="65" charset="-120"/>
              </a:rPr>
              <a:t>_</a:t>
            </a:r>
            <a:r>
              <a:rPr lang="zh-TW" altLang="en-US" sz="3600" dirty="0">
                <a:latin typeface="標楷體" panose="03000509000000000000" pitchFamily="65" charset="-120"/>
                <a:ea typeface="標楷體" panose="03000509000000000000" pitchFamily="65" charset="-120"/>
              </a:rPr>
              <a:t>班級</a:t>
            </a:r>
            <a:r>
              <a:rPr lang="en-US" altLang="zh-TW" sz="3600" dirty="0">
                <a:latin typeface="標楷體" panose="03000509000000000000" pitchFamily="65" charset="-120"/>
                <a:ea typeface="標楷體" panose="03000509000000000000" pitchFamily="65" charset="-120"/>
              </a:rPr>
              <a:t>(</a:t>
            </a:r>
            <a:r>
              <a:rPr lang="zh-TW" altLang="en-US" sz="3600" dirty="0">
                <a:latin typeface="標楷體" panose="03000509000000000000" pitchFamily="65" charset="-120"/>
                <a:ea typeface="標楷體" panose="03000509000000000000" pitchFamily="65" charset="-120"/>
              </a:rPr>
              <a:t>林</a:t>
            </a:r>
            <a:r>
              <a:rPr lang="en-US" altLang="zh-TW" sz="3600" dirty="0">
                <a:latin typeface="標楷體" panose="03000509000000000000" pitchFamily="65" charset="-120"/>
                <a:ea typeface="標楷體" panose="03000509000000000000" pitchFamily="65" charset="-120"/>
              </a:rPr>
              <a:t>OO_405860296_</a:t>
            </a:r>
            <a:r>
              <a:rPr lang="zh-TW" altLang="en-US" sz="3600" dirty="0">
                <a:latin typeface="標楷體" panose="03000509000000000000" pitchFamily="65" charset="-120"/>
                <a:ea typeface="標楷體" panose="03000509000000000000" pitchFamily="65" charset="-120"/>
              </a:rPr>
              <a:t>觀光</a:t>
            </a:r>
            <a:r>
              <a:rPr lang="en-US" altLang="zh-TW" sz="3600" dirty="0">
                <a:latin typeface="標楷體" panose="03000509000000000000" pitchFamily="65" charset="-120"/>
                <a:ea typeface="標楷體" panose="03000509000000000000" pitchFamily="65" charset="-120"/>
              </a:rPr>
              <a:t>2A)</a:t>
            </a:r>
          </a:p>
          <a:p>
            <a:pPr marL="0" lvl="1" indent="0">
              <a:spcBef>
                <a:spcPts val="1000"/>
              </a:spcBef>
              <a:buNone/>
            </a:pPr>
            <a:r>
              <a:rPr lang="zh-TW" altLang="en-US" sz="3600" dirty="0">
                <a:latin typeface="標楷體" panose="03000509000000000000" pitchFamily="65" charset="-120"/>
                <a:ea typeface="標楷體" panose="03000509000000000000" pitchFamily="65" charset="-120"/>
              </a:rPr>
              <a:t> </a:t>
            </a:r>
            <a:r>
              <a:rPr lang="en-US" altLang="zh-TW" sz="3600" dirty="0">
                <a:latin typeface="標楷體" panose="03000509000000000000" pitchFamily="65" charset="-120"/>
                <a:ea typeface="標楷體" panose="03000509000000000000" pitchFamily="65" charset="-120"/>
              </a:rPr>
              <a:t>1.</a:t>
            </a:r>
            <a:r>
              <a:rPr lang="zh-TW" altLang="en-US" sz="3600" dirty="0">
                <a:latin typeface="標楷體" panose="03000509000000000000" pitchFamily="65" charset="-120"/>
                <a:ea typeface="標楷體" panose="03000509000000000000" pitchFamily="65" charset="-120"/>
              </a:rPr>
              <a:t>發函調查表電子檔</a:t>
            </a:r>
            <a:endParaRPr lang="en-US" altLang="zh-TW" sz="3600" dirty="0">
              <a:latin typeface="標楷體" panose="03000509000000000000" pitchFamily="65" charset="-120"/>
              <a:ea typeface="標楷體" panose="03000509000000000000" pitchFamily="65" charset="-120"/>
            </a:endParaRPr>
          </a:p>
          <a:p>
            <a:pPr marL="0" lvl="1" indent="0">
              <a:spcBef>
                <a:spcPts val="1000"/>
              </a:spcBef>
              <a:buNone/>
            </a:pPr>
            <a:r>
              <a:rPr lang="zh-TW" altLang="en-US" sz="3600" dirty="0">
                <a:latin typeface="標楷體" panose="03000509000000000000" pitchFamily="65" charset="-120"/>
                <a:ea typeface="標楷體" panose="03000509000000000000" pitchFamily="65" charset="-120"/>
              </a:rPr>
              <a:t> </a:t>
            </a:r>
            <a:r>
              <a:rPr lang="en-US" altLang="zh-TW" sz="3600" dirty="0">
                <a:latin typeface="標楷體" panose="03000509000000000000" pitchFamily="65" charset="-120"/>
                <a:ea typeface="標楷體" panose="03000509000000000000" pitchFamily="65" charset="-120"/>
              </a:rPr>
              <a:t>2.</a:t>
            </a:r>
            <a:r>
              <a:rPr lang="zh-TW" altLang="en-US" sz="3600" dirty="0">
                <a:latin typeface="標楷體" panose="03000509000000000000" pitchFamily="65" charset="-120"/>
                <a:ea typeface="標楷體" panose="03000509000000000000" pitchFamily="65" charset="-120"/>
              </a:rPr>
              <a:t>護照掃描檔</a:t>
            </a:r>
            <a:r>
              <a:rPr lang="en-US" altLang="zh-TW" sz="3600" dirty="0">
                <a:latin typeface="標楷體" panose="03000509000000000000" pitchFamily="65" charset="-120"/>
                <a:ea typeface="標楷體" panose="03000509000000000000" pitchFamily="65" charset="-120"/>
              </a:rPr>
              <a:t>(</a:t>
            </a:r>
            <a:r>
              <a:rPr lang="zh-TW" altLang="en-US" sz="3600" dirty="0">
                <a:latin typeface="標楷體" panose="03000509000000000000" pitchFamily="65" charset="-120"/>
                <a:ea typeface="標楷體" panose="03000509000000000000" pitchFamily="65" charset="-120"/>
              </a:rPr>
              <a:t>有效期限要多於</a:t>
            </a:r>
            <a:r>
              <a:rPr lang="en-US" altLang="zh-TW" sz="3600" dirty="0">
                <a:latin typeface="標楷體" panose="03000509000000000000" pitchFamily="65" charset="-120"/>
                <a:ea typeface="標楷體" panose="03000509000000000000" pitchFamily="65" charset="-120"/>
              </a:rPr>
              <a:t>6</a:t>
            </a:r>
            <a:r>
              <a:rPr lang="zh-TW" altLang="en-US" sz="3600" dirty="0">
                <a:latin typeface="標楷體" panose="03000509000000000000" pitchFamily="65" charset="-120"/>
                <a:ea typeface="標楷體" panose="03000509000000000000" pitchFamily="65" charset="-120"/>
              </a:rPr>
              <a:t>個月</a:t>
            </a:r>
            <a:r>
              <a:rPr lang="en-US" altLang="zh-TW" sz="3600" dirty="0">
                <a:latin typeface="標楷體" panose="03000509000000000000" pitchFamily="65" charset="-120"/>
                <a:ea typeface="標楷體" panose="03000509000000000000" pitchFamily="65" charset="-120"/>
              </a:rPr>
              <a:t>)</a:t>
            </a:r>
          </a:p>
          <a:p>
            <a:pPr marL="0" lvl="1" indent="0">
              <a:spcBef>
                <a:spcPts val="1000"/>
              </a:spcBef>
              <a:buNone/>
            </a:pPr>
            <a:r>
              <a:rPr lang="zh-TW" altLang="en-US" sz="3600" dirty="0">
                <a:latin typeface="標楷體" panose="03000509000000000000" pitchFamily="65" charset="-120"/>
                <a:ea typeface="標楷體" panose="03000509000000000000" pitchFamily="65" charset="-120"/>
              </a:rPr>
              <a:t> </a:t>
            </a:r>
            <a:r>
              <a:rPr lang="en-US" altLang="zh-TW" sz="3600" dirty="0">
                <a:latin typeface="標楷體" panose="03000509000000000000" pitchFamily="65" charset="-120"/>
                <a:ea typeface="標楷體" panose="03000509000000000000" pitchFamily="65" charset="-120"/>
              </a:rPr>
              <a:t>3.</a:t>
            </a:r>
            <a:r>
              <a:rPr lang="zh-TW" altLang="en-US" sz="3600" dirty="0">
                <a:latin typeface="標楷體" panose="03000509000000000000" pitchFamily="65" charset="-120"/>
                <a:ea typeface="標楷體" panose="03000509000000000000" pitchFamily="65" charset="-120"/>
              </a:rPr>
              <a:t>身分證正反面掃描檔</a:t>
            </a:r>
            <a:endParaRPr lang="en-US" altLang="zh-TW" sz="3600" dirty="0">
              <a:latin typeface="標楷體" panose="03000509000000000000" pitchFamily="65" charset="-120"/>
              <a:ea typeface="標楷體" panose="03000509000000000000" pitchFamily="65" charset="-120"/>
            </a:endParaRPr>
          </a:p>
          <a:p>
            <a:pPr marL="228600" lvl="1">
              <a:spcBef>
                <a:spcPts val="1000"/>
              </a:spcBef>
            </a:pPr>
            <a:r>
              <a:rPr lang="zh-TW" altLang="en-US" sz="3600" dirty="0">
                <a:latin typeface="標楷體" panose="03000509000000000000" pitchFamily="65" charset="-120"/>
                <a:ea typeface="標楷體" panose="03000509000000000000" pitchFamily="65" charset="-120"/>
              </a:rPr>
              <a:t>由於是要發函給縣市政府的文件，所有格式、排版、內容、字型、字體大小都要符合規格。</a:t>
            </a:r>
            <a:endParaRPr lang="en-US" altLang="zh-TW" sz="36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2923222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Close-up of a calculator keypad">
            <a:extLst>
              <a:ext uri="{FF2B5EF4-FFF2-40B4-BE49-F238E27FC236}">
                <a16:creationId xmlns:a16="http://schemas.microsoft.com/office/drawing/2014/main" id="{CF258963-961F-1CB8-7549-3F6B8724E4D2}"/>
              </a:ext>
            </a:extLst>
          </p:cNvPr>
          <p:cNvPicPr>
            <a:picLocks noChangeAspect="1"/>
          </p:cNvPicPr>
          <p:nvPr/>
        </p:nvPicPr>
        <p:blipFill rotWithShape="1">
          <a:blip r:embed="rId2"/>
          <a:srcRect l="26413" r="33048" b="-1"/>
          <a:stretch/>
        </p:blipFill>
        <p:spPr>
          <a:xfrm>
            <a:off x="1" y="10"/>
            <a:ext cx="3495229" cy="6857990"/>
          </a:xfrm>
          <a:prstGeom prst="rect">
            <a:avLst/>
          </a:prstGeom>
          <a:effectLst/>
        </p:spPr>
      </p:pic>
      <p:sp>
        <p:nvSpPr>
          <p:cNvPr id="4" name="文字版面配置區 3">
            <a:extLst>
              <a:ext uri="{FF2B5EF4-FFF2-40B4-BE49-F238E27FC236}">
                <a16:creationId xmlns:a16="http://schemas.microsoft.com/office/drawing/2014/main" id="{141BFB95-7B61-471D-A9F6-0BE164BC4E57}"/>
              </a:ext>
            </a:extLst>
          </p:cNvPr>
          <p:cNvSpPr>
            <a:spLocks noGrp="1"/>
          </p:cNvSpPr>
          <p:nvPr>
            <p:ph type="body" idx="1"/>
          </p:nvPr>
        </p:nvSpPr>
        <p:spPr>
          <a:xfrm>
            <a:off x="3495229" y="391886"/>
            <a:ext cx="8696769" cy="6234691"/>
          </a:xfrm>
        </p:spPr>
        <p:txBody>
          <a:bodyPr>
            <a:normAutofit/>
          </a:bodyPr>
          <a:lstStyle/>
          <a:p>
            <a:pPr marL="0" indent="0">
              <a:buNone/>
            </a:pPr>
            <a:r>
              <a:rPr lang="en-US" altLang="zh-TW" sz="4800" dirty="0">
                <a:solidFill>
                  <a:srgbClr val="0070C0"/>
                </a:solidFill>
                <a:latin typeface="標楷體" panose="03000509000000000000" pitchFamily="65" charset="-120"/>
                <a:ea typeface="標楷體" panose="03000509000000000000" pitchFamily="65" charset="-120"/>
              </a:rPr>
              <a:t>Q&amp;A</a:t>
            </a:r>
            <a:r>
              <a:rPr lang="zh-TW" altLang="en-US" sz="4800" dirty="0">
                <a:solidFill>
                  <a:srgbClr val="0070C0"/>
                </a:solidFill>
                <a:latin typeface="標楷體" panose="03000509000000000000" pitchFamily="65" charset="-120"/>
                <a:ea typeface="標楷體" panose="03000509000000000000" pitchFamily="65" charset="-120"/>
              </a:rPr>
              <a:t>時間</a:t>
            </a:r>
            <a:endParaRPr lang="en-US" altLang="zh-TW" sz="4800" dirty="0">
              <a:solidFill>
                <a:srgbClr val="0070C0"/>
              </a:solidFill>
              <a:latin typeface="標楷體" panose="03000509000000000000" pitchFamily="65" charset="-120"/>
              <a:ea typeface="標楷體" panose="03000509000000000000" pitchFamily="65" charset="-120"/>
            </a:endParaRPr>
          </a:p>
          <a:p>
            <a:r>
              <a:rPr lang="en-US" altLang="zh-TW" sz="3600" dirty="0">
                <a:latin typeface="標楷體" panose="03000509000000000000" pitchFamily="65" charset="-120"/>
                <a:ea typeface="標楷體" panose="03000509000000000000" pitchFamily="65" charset="-120"/>
              </a:rPr>
              <a:t>3</a:t>
            </a:r>
            <a:r>
              <a:rPr lang="zh-TW" altLang="en-US" sz="3600" dirty="0">
                <a:latin typeface="標楷體" panose="03000509000000000000" pitchFamily="65" charset="-120"/>
                <a:ea typeface="標楷體" panose="03000509000000000000" pitchFamily="65" charset="-120"/>
              </a:rPr>
              <a:t>學分抵</a:t>
            </a:r>
            <a:r>
              <a:rPr lang="en-US" altLang="zh-TW" sz="3600" dirty="0">
                <a:latin typeface="標楷體" panose="03000509000000000000" pitchFamily="65" charset="-120"/>
                <a:ea typeface="標楷體" panose="03000509000000000000" pitchFamily="65" charset="-120"/>
              </a:rPr>
              <a:t>2</a:t>
            </a:r>
            <a:r>
              <a:rPr lang="zh-TW" altLang="en-US" sz="3600" dirty="0">
                <a:latin typeface="標楷體" panose="03000509000000000000" pitchFamily="65" charset="-120"/>
                <a:ea typeface="標楷體" panose="03000509000000000000" pitchFamily="65" charset="-120"/>
              </a:rPr>
              <a:t>學分 </a:t>
            </a:r>
            <a:r>
              <a:rPr lang="en-US" altLang="zh-TW" sz="3600" dirty="0">
                <a:latin typeface="標楷體" panose="03000509000000000000" pitchFamily="65" charset="-120"/>
                <a:ea typeface="標楷體" panose="03000509000000000000" pitchFamily="65" charset="-120"/>
              </a:rPr>
              <a:t>-&gt;</a:t>
            </a:r>
            <a:r>
              <a:rPr lang="zh-TW" altLang="en-US" sz="3600" dirty="0">
                <a:latin typeface="標楷體" panose="03000509000000000000" pitchFamily="65" charset="-120"/>
                <a:ea typeface="標楷體" panose="03000509000000000000" pitchFamily="65" charset="-120"/>
              </a:rPr>
              <a:t> </a:t>
            </a:r>
            <a:r>
              <a:rPr lang="en-US" altLang="zh-TW" sz="3600" dirty="0">
                <a:latin typeface="標楷體" panose="03000509000000000000" pitchFamily="65" charset="-120"/>
                <a:ea typeface="標楷體" panose="03000509000000000000" pitchFamily="65" charset="-120"/>
              </a:rPr>
              <a:t>OK</a:t>
            </a:r>
          </a:p>
          <a:p>
            <a:r>
              <a:rPr lang="en-US" altLang="zh-TW" sz="3600" dirty="0">
                <a:latin typeface="標楷體" panose="03000509000000000000" pitchFamily="65" charset="-120"/>
                <a:ea typeface="標楷體" panose="03000509000000000000" pitchFamily="65" charset="-120"/>
              </a:rPr>
              <a:t>2</a:t>
            </a:r>
            <a:r>
              <a:rPr lang="zh-TW" altLang="en-US" sz="3600" dirty="0">
                <a:latin typeface="標楷體" panose="03000509000000000000" pitchFamily="65" charset="-120"/>
                <a:ea typeface="標楷體" panose="03000509000000000000" pitchFamily="65" charset="-120"/>
              </a:rPr>
              <a:t>學分抵</a:t>
            </a:r>
            <a:r>
              <a:rPr lang="en-US" altLang="zh-TW" sz="3600" dirty="0">
                <a:latin typeface="標楷體" panose="03000509000000000000" pitchFamily="65" charset="-120"/>
                <a:ea typeface="標楷體" panose="03000509000000000000" pitchFamily="65" charset="-120"/>
              </a:rPr>
              <a:t>3</a:t>
            </a:r>
            <a:r>
              <a:rPr lang="zh-TW" altLang="en-US" sz="3600" dirty="0">
                <a:latin typeface="標楷體" panose="03000509000000000000" pitchFamily="65" charset="-120"/>
                <a:ea typeface="標楷體" panose="03000509000000000000" pitchFamily="65" charset="-120"/>
              </a:rPr>
              <a:t>學分 </a:t>
            </a:r>
            <a:r>
              <a:rPr lang="en-US" altLang="zh-TW" sz="3600" dirty="0">
                <a:latin typeface="標楷體" panose="03000509000000000000" pitchFamily="65" charset="-120"/>
                <a:ea typeface="標楷體" panose="03000509000000000000" pitchFamily="65" charset="-120"/>
              </a:rPr>
              <a:t>-&gt;</a:t>
            </a:r>
            <a:r>
              <a:rPr lang="zh-TW" altLang="en-US" sz="3600" dirty="0">
                <a:latin typeface="標楷體" panose="03000509000000000000" pitchFamily="65" charset="-120"/>
                <a:ea typeface="標楷體" panose="03000509000000000000" pitchFamily="65" charset="-120"/>
              </a:rPr>
              <a:t> </a:t>
            </a:r>
            <a:r>
              <a:rPr lang="en-US" altLang="zh-TW" sz="3600" dirty="0">
                <a:latin typeface="標楷體" panose="03000509000000000000" pitchFamily="65" charset="-120"/>
                <a:ea typeface="標楷體" panose="03000509000000000000" pitchFamily="65" charset="-120"/>
              </a:rPr>
              <a:t>NO</a:t>
            </a:r>
          </a:p>
          <a:p>
            <a:r>
              <a:rPr lang="en-US" altLang="zh-TW" sz="3600" dirty="0">
                <a:latin typeface="標楷體" panose="03000509000000000000" pitchFamily="65" charset="-120"/>
                <a:ea typeface="標楷體" panose="03000509000000000000" pitchFamily="65" charset="-120"/>
              </a:rPr>
              <a:t>2</a:t>
            </a:r>
            <a:r>
              <a:rPr lang="zh-TW" altLang="en-US" sz="3600" dirty="0">
                <a:latin typeface="標楷體" panose="03000509000000000000" pitchFamily="65" charset="-120"/>
                <a:ea typeface="標楷體" panose="03000509000000000000" pitchFamily="65" charset="-120"/>
              </a:rPr>
              <a:t>科</a:t>
            </a:r>
            <a:r>
              <a:rPr lang="en-US" altLang="zh-TW" sz="3600" dirty="0">
                <a:latin typeface="標楷體" panose="03000509000000000000" pitchFamily="65" charset="-120"/>
                <a:ea typeface="標楷體" panose="03000509000000000000" pitchFamily="65" charset="-120"/>
              </a:rPr>
              <a:t>2</a:t>
            </a:r>
            <a:r>
              <a:rPr lang="zh-TW" altLang="en-US" sz="3600" dirty="0">
                <a:latin typeface="標楷體" panose="03000509000000000000" pitchFamily="65" charset="-120"/>
                <a:ea typeface="標楷體" panose="03000509000000000000" pitchFamily="65" charset="-120"/>
              </a:rPr>
              <a:t>學分抵單科</a:t>
            </a:r>
            <a:r>
              <a:rPr lang="en-US" altLang="zh-TW" sz="3600" dirty="0">
                <a:latin typeface="標楷體" panose="03000509000000000000" pitchFamily="65" charset="-120"/>
                <a:ea typeface="標楷體" panose="03000509000000000000" pitchFamily="65" charset="-120"/>
              </a:rPr>
              <a:t>3</a:t>
            </a:r>
            <a:r>
              <a:rPr lang="zh-TW" altLang="en-US" sz="3600" dirty="0">
                <a:latin typeface="標楷體" panose="03000509000000000000" pitchFamily="65" charset="-120"/>
                <a:ea typeface="標楷體" panose="03000509000000000000" pitchFamily="65" charset="-120"/>
              </a:rPr>
              <a:t>學分 </a:t>
            </a:r>
            <a:r>
              <a:rPr lang="en-US" altLang="zh-TW" sz="3600" dirty="0">
                <a:latin typeface="標楷體" panose="03000509000000000000" pitchFamily="65" charset="-120"/>
                <a:ea typeface="標楷體" panose="03000509000000000000" pitchFamily="65" charset="-120"/>
              </a:rPr>
              <a:t>-&gt;</a:t>
            </a:r>
            <a:r>
              <a:rPr lang="zh-TW" altLang="en-US" sz="3600" dirty="0">
                <a:latin typeface="標楷體" panose="03000509000000000000" pitchFamily="65" charset="-120"/>
                <a:ea typeface="標楷體" panose="03000509000000000000" pitchFamily="65" charset="-120"/>
              </a:rPr>
              <a:t> </a:t>
            </a:r>
            <a:r>
              <a:rPr lang="en-US" altLang="zh-TW" sz="3600" dirty="0">
                <a:latin typeface="標楷體" panose="03000509000000000000" pitchFamily="65" charset="-120"/>
                <a:ea typeface="標楷體" panose="03000509000000000000" pitchFamily="65" charset="-120"/>
              </a:rPr>
              <a:t>OK</a:t>
            </a:r>
          </a:p>
          <a:p>
            <a:r>
              <a:rPr lang="zh-TW" altLang="en-US" sz="3600" dirty="0">
                <a:latin typeface="標楷體" panose="03000509000000000000" pitchFamily="65" charset="-120"/>
                <a:ea typeface="標楷體" panose="03000509000000000000" pitchFamily="65" charset="-120"/>
              </a:rPr>
              <a:t>實習一科可抵</a:t>
            </a:r>
            <a:r>
              <a:rPr lang="en-US" altLang="zh-TW" sz="3600" dirty="0">
                <a:latin typeface="標楷體" panose="03000509000000000000" pitchFamily="65" charset="-120"/>
                <a:ea typeface="標楷體" panose="03000509000000000000" pitchFamily="65" charset="-120"/>
              </a:rPr>
              <a:t>3</a:t>
            </a:r>
            <a:r>
              <a:rPr lang="zh-TW" altLang="en-US" sz="3600" dirty="0">
                <a:latin typeface="標楷體" panose="03000509000000000000" pitchFamily="65" charset="-120"/>
                <a:ea typeface="標楷體" panose="03000509000000000000" pitchFamily="65" charset="-120"/>
              </a:rPr>
              <a:t>個</a:t>
            </a:r>
            <a:r>
              <a:rPr lang="en-US" altLang="zh-TW" sz="3600" dirty="0">
                <a:latin typeface="標楷體" panose="03000509000000000000" pitchFamily="65" charset="-120"/>
                <a:ea typeface="標楷體" panose="03000509000000000000" pitchFamily="65" charset="-120"/>
              </a:rPr>
              <a:t>3</a:t>
            </a:r>
            <a:r>
              <a:rPr lang="zh-TW" altLang="en-US" sz="3600" dirty="0">
                <a:latin typeface="標楷體" panose="03000509000000000000" pitchFamily="65" charset="-120"/>
                <a:ea typeface="標楷體" panose="03000509000000000000" pitchFamily="65" charset="-120"/>
              </a:rPr>
              <a:t>學分的課</a:t>
            </a:r>
            <a:endParaRPr lang="en-US" altLang="zh-TW" sz="3600" dirty="0">
              <a:latin typeface="標楷體" panose="03000509000000000000" pitchFamily="65" charset="-120"/>
              <a:ea typeface="標楷體" panose="03000509000000000000" pitchFamily="65" charset="-120"/>
            </a:endParaRPr>
          </a:p>
          <a:p>
            <a:endParaRPr lang="en-US" altLang="zh-TW" sz="3600" dirty="0">
              <a:latin typeface="標楷體" panose="03000509000000000000" pitchFamily="65" charset="-120"/>
              <a:ea typeface="標楷體" panose="03000509000000000000" pitchFamily="65" charset="-120"/>
            </a:endParaRPr>
          </a:p>
          <a:p>
            <a:r>
              <a:rPr lang="zh-TW" altLang="en-US" sz="3600" dirty="0">
                <a:latin typeface="標楷體" panose="03000509000000000000" pitchFamily="65" charset="-120"/>
                <a:ea typeface="標楷體" panose="03000509000000000000" pitchFamily="65" charset="-120"/>
              </a:rPr>
              <a:t>已經修過的課不能當成採認科目</a:t>
            </a:r>
            <a:endParaRPr lang="en-US" altLang="zh-TW" sz="3600" dirty="0">
              <a:latin typeface="標楷體" panose="03000509000000000000" pitchFamily="65" charset="-120"/>
              <a:ea typeface="標楷體" panose="03000509000000000000" pitchFamily="65" charset="-120"/>
            </a:endParaRPr>
          </a:p>
        </p:txBody>
      </p:sp>
    </p:spTree>
    <p:extLst>
      <p:ext uri="{BB962C8B-B14F-4D97-AF65-F5344CB8AC3E}">
        <p14:creationId xmlns:p14="http://schemas.microsoft.com/office/powerpoint/2010/main" val="4092673912"/>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459</TotalTime>
  <Words>645</Words>
  <Application>Microsoft Office PowerPoint</Application>
  <PresentationFormat>寬螢幕</PresentationFormat>
  <Paragraphs>65</Paragraphs>
  <Slides>10</Slides>
  <Notes>0</Notes>
  <HiddenSlides>0</HiddenSlides>
  <MMClips>0</MMClips>
  <ScaleCrop>false</ScaleCrop>
  <HeadingPairs>
    <vt:vector size="6" baseType="variant">
      <vt:variant>
        <vt:lpstr>使用字型</vt:lpstr>
      </vt:variant>
      <vt:variant>
        <vt:i4>5</vt:i4>
      </vt:variant>
      <vt:variant>
        <vt:lpstr>佈景主題</vt:lpstr>
      </vt:variant>
      <vt:variant>
        <vt:i4>1</vt:i4>
      </vt:variant>
      <vt:variant>
        <vt:lpstr>投影片標題</vt:lpstr>
      </vt:variant>
      <vt:variant>
        <vt:i4>10</vt:i4>
      </vt:variant>
    </vt:vector>
  </HeadingPairs>
  <TitlesOfParts>
    <vt:vector size="16" baseType="lpstr">
      <vt:lpstr>新細明體</vt:lpstr>
      <vt:lpstr>標楷體</vt:lpstr>
      <vt:lpstr>Arial</vt:lpstr>
      <vt:lpstr>Calibri</vt:lpstr>
      <vt:lpstr>Calibri Light</vt:lpstr>
      <vt:lpstr>Office 佈景主題</vt:lpstr>
      <vt:lpstr>6/6 大三出國系統說明會</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施依萱</dc:creator>
  <cp:lastModifiedBy>林錦蓮</cp:lastModifiedBy>
  <cp:revision>73</cp:revision>
  <dcterms:created xsi:type="dcterms:W3CDTF">2023-05-27T22:43:08Z</dcterms:created>
  <dcterms:modified xsi:type="dcterms:W3CDTF">2023-06-06T07:56:35Z</dcterms:modified>
</cp:coreProperties>
</file>