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64" r:id="rId5"/>
    <p:sldId id="259" r:id="rId6"/>
    <p:sldId id="258" r:id="rId7"/>
    <p:sldId id="268" r:id="rId8"/>
    <p:sldId id="269" r:id="rId9"/>
    <p:sldId id="266" r:id="rId10"/>
    <p:sldId id="263" r:id="rId11"/>
    <p:sldId id="265" r:id="rId12"/>
    <p:sldId id="267" r:id="rId13"/>
    <p:sldId id="270" r:id="rId14"/>
  </p:sldIdLst>
  <p:sldSz cx="14630400" cy="8229600"/>
  <p:notesSz cx="8229600" cy="14630400"/>
  <p:embeddedFontLst>
    <p:embeddedFont>
      <p:font typeface="Instrument Sans Medium" panose="02020500000000000000" charset="0"/>
      <p:regular r:id="rId16"/>
    </p:embeddedFont>
    <p:embeddedFont>
      <p:font typeface="Instrument Sans Semi Bold" panose="02020500000000000000" charset="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65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6429-A9F3-5BD8-BB32-68DCFAAB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E47FD-D3F3-E709-903B-E8F0C511D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B6076-BB21-0374-9099-860099FCD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FF737-CBD5-1315-E4DB-E051E411A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E6CF-6F69-5F67-DC45-D8D839ABC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15BD9-E519-CB49-2F53-597BB83AF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758B-DBE9-E593-024A-519A28E57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F0B36-7A53-CAEF-61DB-FD54F2CDB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8A3F-CAE9-723F-9CA1-7A874CDC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E7966-5A79-2035-CB01-D2C6FBB49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EBE57-EBFC-C6BD-6497-35E4160DB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B6C12-EA93-6233-A959-893173720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0318-297D-FF18-0DBC-D606D07D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95DFA-BD37-D15D-B892-E86041F87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15BFD-9B97-ECBF-F505-62A47B255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EAED8-8BB7-9582-92F9-83105DB2D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3436-8545-6DA7-FD92-EDD6EF3A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A1C69-0AF1-0063-3B56-094DCCA3C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19297-C3AC-4979-971F-FCC2493C7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A37C-51E4-9358-34EB-7495C60C8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E0C7-88AC-5946-C6E8-AC987629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7210A-BC25-849A-4A94-7085ADAFD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1AE31-9C98-C556-6086-DC6542F1F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1DA6A-2E2E-20AD-DA39-27CFE86FC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tm.tku.edu.tw/Front/CourseInformation/CrossProgram/Page.aspx?id=U31ElsZQbus=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so.tku.edu.tw/aissinfo/emi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rms.cloud.microsoft/r/egBrzRKcTS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20" y="2246412"/>
            <a:ext cx="8869679" cy="1544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200" dirty="0">
                <a:solidFill>
                  <a:srgbClr val="091C53"/>
                </a:solidFill>
                <a:latin typeface="Instrument Sans Semi Bold" pitchFamily="34" charset="0"/>
              </a:rPr>
              <a:t>Academic Year 114</a:t>
            </a:r>
            <a:r>
              <a:rPr lang="en-US" altLang="zh-TW" sz="4200" dirty="0">
                <a:solidFill>
                  <a:srgbClr val="091C53"/>
                </a:solidFill>
                <a:latin typeface="Instrument Sans Semi Bold" pitchFamily="34" charset="0"/>
              </a:rPr>
              <a:t>-2</a:t>
            </a:r>
            <a:endParaRPr lang="en-US" sz="4200" dirty="0">
              <a:solidFill>
                <a:srgbClr val="091C53"/>
              </a:solidFill>
              <a:latin typeface="Instrument Sans Semi Bold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200" dirty="0">
                <a:solidFill>
                  <a:srgbClr val="091C53"/>
                </a:solidFill>
                <a:latin typeface="Instrument Sans Semi Bold" pitchFamily="34" charset="0"/>
              </a:rPr>
              <a:t>ITM Internship Application  Process</a:t>
            </a:r>
          </a:p>
        </p:txBody>
      </p:sp>
      <p:sp>
        <p:nvSpPr>
          <p:cNvPr id="4" name="Text 1"/>
          <p:cNvSpPr/>
          <p:nvPr/>
        </p:nvSpPr>
        <p:spPr>
          <a:xfrm>
            <a:off x="5845984" y="4174960"/>
            <a:ext cx="8676127" cy="1385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600" dirty="0"/>
              <a:t>The internship is a key learning phase for ITM students.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600" dirty="0"/>
              <a:t>It allows you to apply knowledge and gain valuable experience. This process will guide you from eligibility to performance evaluation. Please review each stage carefully to ensure successful completion.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6085BF7-9AEA-5130-30BA-2B1883BF164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8489" y="1352153"/>
            <a:ext cx="76403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Tourism Industry Internship Course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93790" y="252613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6090" y="2482829"/>
            <a:ext cx="10900905" cy="36185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 required credits in the second semester of the senior year.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</a:rPr>
              <a:t>Pass the internship Evaluation, and complete the internship sharing in class.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</a:rPr>
              <a:t>Submit all internship documents (contract, journals, evaluation form).</a:t>
            </a:r>
          </a:p>
          <a:p>
            <a:pPr>
              <a:lnSpc>
                <a:spcPts val="5850"/>
              </a:lnSpc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</a:rPr>
              <a:t>       Please submit these documents before you take the class!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Complete all the above to pass the course.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1C85-5866-6EEE-FEBB-15BC6575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5696CBC-F226-1537-6758-2A9B28A1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967B79F-D479-A0DC-E9CA-C0FFAE10B132}"/>
              </a:ext>
            </a:extLst>
          </p:cNvPr>
          <p:cNvSpPr/>
          <p:nvPr/>
        </p:nvSpPr>
        <p:spPr>
          <a:xfrm>
            <a:off x="781493" y="3309861"/>
            <a:ext cx="13475928" cy="638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Employment Credit Program (6-month internship)</a:t>
            </a:r>
            <a:endParaRPr lang="en-US" sz="4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7B82EE6-1DE9-285D-7DC5-F3ADDBEE44C6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AF81FE4-5D7B-FE79-AC20-9DA1C988D194}"/>
              </a:ext>
            </a:extLst>
          </p:cNvPr>
          <p:cNvGrpSpPr/>
          <p:nvPr/>
        </p:nvGrpSpPr>
        <p:grpSpPr>
          <a:xfrm>
            <a:off x="522256" y="4654261"/>
            <a:ext cx="6600274" cy="1672754"/>
            <a:chOff x="793790" y="4636532"/>
            <a:chExt cx="6408063" cy="1306949"/>
          </a:xfrm>
        </p:grpSpPr>
        <p:sp>
          <p:nvSpPr>
            <p:cNvPr id="4" name="Shape 1">
              <a:extLst>
                <a:ext uri="{FF2B5EF4-FFF2-40B4-BE49-F238E27FC236}">
                  <a16:creationId xmlns:a16="http://schemas.microsoft.com/office/drawing/2014/main" id="{4DB7A3F3-6918-1B89-52C4-A871EAB24287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2D72FE76-BEE2-1138-961C-3C0DCBCC7879}"/>
                </a:ext>
              </a:extLst>
            </p:cNvPr>
            <p:cNvSpPr/>
            <p:nvPr/>
          </p:nvSpPr>
          <p:spPr>
            <a:xfrm>
              <a:off x="968464" y="4710058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Eligibility Requirements  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1.Students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in the junior year(inclusive) or  above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2.Students with an overall score of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70 or above in their first and second years</a:t>
              </a:r>
              <a:endParaRPr lang="en-US" sz="2200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78AC6D8-DE45-BCB1-D388-F45329B59CAB}"/>
              </a:ext>
            </a:extLst>
          </p:cNvPr>
          <p:cNvGrpSpPr/>
          <p:nvPr/>
        </p:nvGrpSpPr>
        <p:grpSpPr>
          <a:xfrm>
            <a:off x="527691" y="6375980"/>
            <a:ext cx="6534702" cy="10221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4858EB4D-390D-E220-C906-19DC64DF9613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6AAB51D7-6DD9-FCCD-C1CC-7FD1B060F77A}"/>
                </a:ext>
              </a:extLst>
            </p:cNvPr>
            <p:cNvSpPr/>
            <p:nvPr/>
          </p:nvSpPr>
          <p:spPr>
            <a:xfrm>
              <a:off x="963134" y="4795487"/>
              <a:ext cx="4778526" cy="98903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For more details, please refer to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the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department's official website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CFF7700-8780-68EB-9CB4-592923A44FE3}"/>
              </a:ext>
            </a:extLst>
          </p:cNvPr>
          <p:cNvGrpSpPr/>
          <p:nvPr/>
        </p:nvGrpSpPr>
        <p:grpSpPr>
          <a:xfrm>
            <a:off x="7148601" y="4670875"/>
            <a:ext cx="7395316" cy="2824174"/>
            <a:chOff x="7428547" y="4646890"/>
            <a:chExt cx="7201853" cy="1306949"/>
          </a:xfrm>
        </p:grpSpPr>
        <p:sp>
          <p:nvSpPr>
            <p:cNvPr id="23" name="Shape 1">
              <a:extLst>
                <a:ext uri="{FF2B5EF4-FFF2-40B4-BE49-F238E27FC236}">
                  <a16:creationId xmlns:a16="http://schemas.microsoft.com/office/drawing/2014/main" id="{CC0823B5-443F-F7D2-28DF-F35FAEBEF081}"/>
                </a:ext>
              </a:extLst>
            </p:cNvPr>
            <p:cNvSpPr/>
            <p:nvPr/>
          </p:nvSpPr>
          <p:spPr>
            <a:xfrm>
              <a:off x="7428547" y="4646890"/>
              <a:ext cx="720185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8B855174-0235-F67F-A35F-8BF133EA976C}"/>
                </a:ext>
              </a:extLst>
            </p:cNvPr>
            <p:cNvSpPr/>
            <p:nvPr/>
          </p:nvSpPr>
          <p:spPr>
            <a:xfrm>
              <a:off x="7661659" y="4778993"/>
              <a:ext cx="6884520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Timeline: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Submit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application in 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October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 interview &amp;confirm placement in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November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Submit the list to Academic Affairs in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December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73009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8DEC0B-5931-39E9-CFFE-9F699DA27CD9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B3E770B-2EEE-24DE-F27B-05195C72EF4C}"/>
              </a:ext>
            </a:extLst>
          </p:cNvPr>
          <p:cNvSpPr/>
          <p:nvPr/>
        </p:nvSpPr>
        <p:spPr>
          <a:xfrm>
            <a:off x="211899" y="58302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Q&amp;A</a:t>
            </a:r>
            <a:endParaRPr lang="en-US" sz="58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A23801F-877C-2395-8769-34C4980A3D9E}"/>
              </a:ext>
            </a:extLst>
          </p:cNvPr>
          <p:cNvSpPr/>
          <p:nvPr/>
        </p:nvSpPr>
        <p:spPr>
          <a:xfrm>
            <a:off x="246227" y="1543744"/>
            <a:ext cx="14137946" cy="5927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Can I find an internship on my own 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No, you can't get approval immediately like we used to do. You’ll need to go through the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         internal review process, which takes at least six months to a year.</a:t>
            </a:r>
          </a:p>
          <a:p>
            <a:pPr marL="0" indent="0">
              <a:buNone/>
            </a:pPr>
            <a:endParaRPr lang="en-US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2.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Can I apply for the Employment Credit Program after completing an overseas internship?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Yes, you can. As long as you submit the required documents within the specified timeline.</a:t>
            </a:r>
          </a:p>
          <a:p>
            <a:pPr marL="0" indent="0">
              <a:buNone/>
            </a:pPr>
            <a:endParaRPr lang="en-US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3.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Do I submit paper or electronic copies of internship documents?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Submit </a:t>
            </a:r>
            <a:r>
              <a:rPr lang="en-US" altLang="zh-TW" sz="2400" b="1" dirty="0">
                <a:solidFill>
                  <a:srgbClr val="1E3063"/>
                </a:solidFill>
                <a:latin typeface="Instrument Sans Semi Bold" pitchFamily="34" charset="0"/>
              </a:rPr>
              <a:t>paper copies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and provide electronic files of the journal photos.</a:t>
            </a:r>
          </a:p>
          <a:p>
            <a:pPr marL="0" indent="0">
              <a:buNone/>
            </a:pPr>
            <a:endParaRPr lang="en-US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r>
              <a:rPr lang="en-US" sz="2400" dirty="0">
                <a:solidFill>
                  <a:srgbClr val="1E3063"/>
                </a:solidFill>
                <a:latin typeface="Instrument Sans Semi Bold" pitchFamily="34" charset="0"/>
              </a:rPr>
              <a:t>4. Q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Instrument Sans Semi Bold" pitchFamily="34" charset="0"/>
              </a:rPr>
              <a:t>: 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Is the tourism industry internship course considered complete after finishing 200 hours of </a:t>
            </a:r>
          </a:p>
          <a:p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            internship?</a:t>
            </a:r>
          </a:p>
          <a:p>
            <a:r>
              <a:rPr lang="en-US" sz="2400" dirty="0">
                <a:latin typeface="Instrument Sans Semi Bold" panose="02020500000000000000" charset="0"/>
              </a:rPr>
              <a:t>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A : 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No, the Tourism Industry Internship is a required senior-year course. It is only considered </a:t>
            </a:r>
          </a:p>
          <a:p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            complete after finishing the internship, submitting all required documents, and attending </a:t>
            </a:r>
          </a:p>
          <a:p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           the course.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6BDBF0C-8BD2-EDE4-7E47-E5B6DFACA9A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CE76270-22DC-9A1F-3CDB-7E4AF4112429}"/>
              </a:ext>
            </a:extLst>
          </p:cNvPr>
          <p:cNvSpPr/>
          <p:nvPr/>
        </p:nvSpPr>
        <p:spPr>
          <a:xfrm>
            <a:off x="3524559" y="3740586"/>
            <a:ext cx="758128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Thank you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！</a:t>
            </a:r>
            <a:endParaRPr lang="en-US" sz="5850" dirty="0"/>
          </a:p>
        </p:txBody>
      </p:sp>
    </p:spTree>
    <p:extLst>
      <p:ext uri="{BB962C8B-B14F-4D97-AF65-F5344CB8AC3E}">
        <p14:creationId xmlns:p14="http://schemas.microsoft.com/office/powerpoint/2010/main" val="33482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19" y="413780"/>
            <a:ext cx="8594107" cy="783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200" dirty="0"/>
              <a:t> Collaborative Internship Organizations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36" y="3650451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495674" y="2653410"/>
            <a:ext cx="6264737" cy="4128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維多利亞酒店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Grand Victoria 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八里福朋喜來登酒店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Four Points by Sheraton Taipei Bali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大倉久和大飯店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The Okura Prestige Taipei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花蓮潔西艾美酒店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Le Meridien Hualien Resort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台北文華東方酒店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Mandarin Oriental, Taipei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台北萬豪酒店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Taipei Marriott 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煙波大飯店股份有限公司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-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宜蘭館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Lakeshore Hotel Yilan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煙波大飯店股份有限公司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-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新竹都會館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Lakeshore Hotel Hsinchu Metropolitan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國泰萬怡酒店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Courtyard by Marriott Taipei Downtown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台北市林萬麗酒店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Renaissance Taipei </a:t>
            </a:r>
            <a:r>
              <a:rPr lang="en-US" altLang="zh-TW" sz="1600" dirty="0" err="1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Shihlin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Hotel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台北君悅酒店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Grand Hyatt Taipei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台北寒舍艾美酒店 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Le Meridien Taipei </a:t>
            </a:r>
            <a:b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</a:b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EA56EE4-A536-FEE5-ED7C-CBD829D80681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7A52D492-BA64-17A5-CA01-C797A700ADF3}"/>
              </a:ext>
            </a:extLst>
          </p:cNvPr>
          <p:cNvSpPr/>
          <p:nvPr/>
        </p:nvSpPr>
        <p:spPr>
          <a:xfrm>
            <a:off x="7495674" y="2241930"/>
            <a:ext cx="30063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Hospitality Industry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EB65-96F6-039E-2887-8D5AAA06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338902C-FC57-422F-B530-7BABD409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4F8371E-92AB-7E8C-38C6-957D1E147B0F}"/>
              </a:ext>
            </a:extLst>
          </p:cNvPr>
          <p:cNvSpPr/>
          <p:nvPr/>
        </p:nvSpPr>
        <p:spPr>
          <a:xfrm>
            <a:off x="5831227" y="673522"/>
            <a:ext cx="82249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200" dirty="0"/>
              <a:t>Collaborative Internship Organizations</a:t>
            </a:r>
            <a:endParaRPr lang="en-US" sz="420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79740205-3E9F-5FDC-F1BD-FF19D70B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42757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9827723D-51AC-9CE3-6577-AF4CE5DAF068}"/>
              </a:ext>
            </a:extLst>
          </p:cNvPr>
          <p:cNvSpPr/>
          <p:nvPr/>
        </p:nvSpPr>
        <p:spPr>
          <a:xfrm>
            <a:off x="7716322" y="15885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Travel Agencies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C398837-13C4-E582-A31E-C4B7E313B332}"/>
              </a:ext>
            </a:extLst>
          </p:cNvPr>
          <p:cNvSpPr/>
          <p:nvPr/>
        </p:nvSpPr>
        <p:spPr>
          <a:xfrm>
            <a:off x="7716322" y="1942890"/>
            <a:ext cx="6082189" cy="454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鳳凰國際旅行社股份有限公司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(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半年全時全職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Phoenix Tours International, Inc. (Full-time, 6 months)</a:t>
            </a:r>
            <a:endParaRPr lang="fr-FR" altLang="zh-TW" sz="1600" dirty="0">
              <a:solidFill>
                <a:srgbClr val="1E3063"/>
              </a:solidFill>
              <a:latin typeface="Instrument Sans Medium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上順旅行社 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Top Tour Travel Agency Co., Ltd.</a:t>
            </a:r>
            <a:endParaRPr lang="en-US" sz="1600" dirty="0">
              <a:solidFill>
                <a:srgbClr val="1E3063"/>
              </a:solidFill>
              <a:latin typeface="Instrument Sans Medium" pitchFamily="34" charset="0"/>
            </a:endParaRPr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66C96F51-DF9B-F61A-C389-B70E7E0CD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811457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921AE605-EB39-7958-8F60-C7E412BDB1AA}"/>
              </a:ext>
            </a:extLst>
          </p:cNvPr>
          <p:cNvSpPr/>
          <p:nvPr/>
        </p:nvSpPr>
        <p:spPr>
          <a:xfrm>
            <a:off x="7716322" y="3232676"/>
            <a:ext cx="3314631" cy="33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Convention &amp; Exhibition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86862B36-26A5-6B1B-42C7-EA245A49F184}"/>
              </a:ext>
            </a:extLst>
          </p:cNvPr>
          <p:cNvSpPr/>
          <p:nvPr/>
        </p:nvSpPr>
        <p:spPr>
          <a:xfrm>
            <a:off x="7716322" y="360364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世貿南港展覽館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半年</a:t>
            </a: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全時全職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  <a:r>
              <a:rPr lang="en-US" altLang="zh-TW" sz="1600" dirty="0"/>
              <a:t> </a:t>
            </a:r>
          </a:p>
          <a:p>
            <a:pPr>
              <a:lnSpc>
                <a:spcPts val="2850"/>
              </a:lnSpc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Taipei </a:t>
            </a:r>
            <a:r>
              <a:rPr lang="en-US" altLang="zh-TW" sz="1600" dirty="0" err="1">
                <a:solidFill>
                  <a:srgbClr val="1E3063"/>
                </a:solidFill>
                <a:latin typeface="Instrument Sans Medium" pitchFamily="34" charset="0"/>
              </a:rPr>
              <a:t>Nangang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 Exhibition Center (Full-time, 6 months)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人才天下有限公司  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HWH Executive Consultant Limited</a:t>
            </a:r>
            <a:endParaRPr lang="en-US" sz="160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0C583159-0224-2F10-3D69-07787FB0D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369769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B24CFB90-C656-5E40-F309-06D03D829084}"/>
              </a:ext>
            </a:extLst>
          </p:cNvPr>
          <p:cNvSpPr/>
          <p:nvPr/>
        </p:nvSpPr>
        <p:spPr>
          <a:xfrm>
            <a:off x="7754422" y="50154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Aviation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C9BD19F5-F9AE-7EAF-4419-7FFB34D67C04}"/>
              </a:ext>
            </a:extLst>
          </p:cNvPr>
          <p:cNvSpPr/>
          <p:nvPr/>
        </p:nvSpPr>
        <p:spPr>
          <a:xfrm>
            <a:off x="7754422" y="5369769"/>
            <a:ext cx="6082189" cy="174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環亞機場貴賓室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半年</a:t>
            </a: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全時全職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 </a:t>
            </a:r>
            <a:endParaRPr lang="en-US" altLang="zh-TW" sz="160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Plaza Premium Lounge 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(Full-time, 6 months)</a:t>
            </a:r>
            <a:b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</a:b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內政部移民署國境事務大隊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-</a:t>
            </a: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桃園機場 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特殊合作最少須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5</a:t>
            </a: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人同梯報名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National Immigration Agency, Border Affairs Corps – 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Taoyuan International Airport 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(Special program; minimum group enrollment of 5 participants required)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長榮航空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半年</a:t>
            </a: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全時全職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  <a:r>
              <a:rPr lang="zh-TW" alt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</a:rPr>
              <a:t>EVA Air (Full-time, 6 month)</a:t>
            </a:r>
            <a:endParaRPr lang="en-US" altLang="zh-TW" sz="160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3DE03C-70DD-3AFB-461C-185ACFA9D55C}"/>
              </a:ext>
            </a:extLst>
          </p:cNvPr>
          <p:cNvSpPr/>
          <p:nvPr/>
        </p:nvSpPr>
        <p:spPr>
          <a:xfrm>
            <a:off x="12837695" y="7471064"/>
            <a:ext cx="1792705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3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01D3-BB42-3367-090C-EA935F69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23E5B8E-2912-907E-8653-C6992E3E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E513B4A-8E0E-8344-B4D7-A7126EE40F17}"/>
              </a:ext>
            </a:extLst>
          </p:cNvPr>
          <p:cNvSpPr/>
          <p:nvPr/>
        </p:nvSpPr>
        <p:spPr>
          <a:xfrm>
            <a:off x="781492" y="3398604"/>
            <a:ext cx="11611033" cy="716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How to get Internship Credits?(Select one)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2ADC74-E8DD-E2C8-9DFD-D3EFF9C5041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9A3A9FD-85FF-E7AF-6446-E4CFE3D56015}"/>
              </a:ext>
            </a:extLst>
          </p:cNvPr>
          <p:cNvGrpSpPr/>
          <p:nvPr/>
        </p:nvGrpSpPr>
        <p:grpSpPr>
          <a:xfrm>
            <a:off x="296922" y="4510694"/>
            <a:ext cx="6521410" cy="1426595"/>
            <a:chOff x="793790" y="4646891"/>
            <a:chExt cx="6408063" cy="13069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48EA435A-6D05-CCB3-8870-BB5B054C481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4" name="Shape 1">
                <a:extLst>
                  <a:ext uri="{FF2B5EF4-FFF2-40B4-BE49-F238E27FC236}">
                    <a16:creationId xmlns:a16="http://schemas.microsoft.com/office/drawing/2014/main" id="{E5CAD314-5579-4ED5-0847-B1E0DBA6AFE1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" name="Text 2">
                <a:extLst>
                  <a:ext uri="{FF2B5EF4-FFF2-40B4-BE49-F238E27FC236}">
                    <a16:creationId xmlns:a16="http://schemas.microsoft.com/office/drawing/2014/main" id="{BFE6BDAC-4FDD-230E-1970-8D9A4C859849}"/>
                  </a:ext>
                </a:extLst>
              </p:cNvPr>
              <p:cNvSpPr/>
              <p:nvPr/>
            </p:nvSpPr>
            <p:spPr>
              <a:xfrm>
                <a:off x="1020604" y="4808231"/>
                <a:ext cx="5693017" cy="35432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Completed 200  hours  domestic internship</a:t>
                </a:r>
                <a:endParaRPr lang="en-US" sz="2200" dirty="0"/>
              </a:p>
            </p:txBody>
          </p:sp>
        </p:grpSp>
        <p:sp>
          <p:nvSpPr>
            <p:cNvPr id="18" name="Text 2">
              <a:extLst>
                <a:ext uri="{FF2B5EF4-FFF2-40B4-BE49-F238E27FC236}">
                  <a16:creationId xmlns:a16="http://schemas.microsoft.com/office/drawing/2014/main" id="{9B0362AC-D737-307A-D0B6-4028FFD4E731}"/>
                </a:ext>
              </a:extLst>
            </p:cNvPr>
            <p:cNvSpPr/>
            <p:nvPr/>
          </p:nvSpPr>
          <p:spPr>
            <a:xfrm>
              <a:off x="996839" y="5203731"/>
              <a:ext cx="6078147" cy="65909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Completed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the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course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“Tourism Industry Internship”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(3-credit required course) </a:t>
              </a:r>
              <a:endParaRPr lang="en-US" sz="2200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5E52D2A-2458-8578-D11A-F0BC507CBD50}"/>
              </a:ext>
            </a:extLst>
          </p:cNvPr>
          <p:cNvGrpSpPr/>
          <p:nvPr/>
        </p:nvGrpSpPr>
        <p:grpSpPr>
          <a:xfrm>
            <a:off x="7368387" y="4450535"/>
            <a:ext cx="7045442" cy="1426595"/>
            <a:chOff x="733630" y="4646891"/>
            <a:chExt cx="7045442" cy="1426595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A896787C-A372-5DC2-C560-80330BAE2EF5}"/>
                </a:ext>
              </a:extLst>
            </p:cNvPr>
            <p:cNvGrpSpPr/>
            <p:nvPr/>
          </p:nvGrpSpPr>
          <p:grpSpPr>
            <a:xfrm>
              <a:off x="733630" y="4646891"/>
              <a:ext cx="7045442" cy="1426595"/>
              <a:chOff x="733630" y="4636532"/>
              <a:chExt cx="7045442" cy="1426595"/>
            </a:xfrm>
          </p:grpSpPr>
          <p:sp>
            <p:nvSpPr>
              <p:cNvPr id="23" name="Shape 1">
                <a:extLst>
                  <a:ext uri="{FF2B5EF4-FFF2-40B4-BE49-F238E27FC236}">
                    <a16:creationId xmlns:a16="http://schemas.microsoft.com/office/drawing/2014/main" id="{2C38AC82-2E69-B0B3-66B9-3431C8C7CD59}"/>
                  </a:ext>
                </a:extLst>
              </p:cNvPr>
              <p:cNvSpPr/>
              <p:nvPr/>
            </p:nvSpPr>
            <p:spPr>
              <a:xfrm>
                <a:off x="733630" y="4636532"/>
                <a:ext cx="7045442" cy="1426595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Text 2">
                <a:extLst>
                  <a:ext uri="{FF2B5EF4-FFF2-40B4-BE49-F238E27FC236}">
                    <a16:creationId xmlns:a16="http://schemas.microsoft.com/office/drawing/2014/main" id="{837A57CE-F64F-7231-530B-55F792A2CF63}"/>
                  </a:ext>
                </a:extLst>
              </p:cNvPr>
              <p:cNvSpPr/>
              <p:nvPr/>
            </p:nvSpPr>
            <p:spPr>
              <a:xfrm>
                <a:off x="900283" y="4851313"/>
                <a:ext cx="6614093" cy="38100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Completed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overseas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internship with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a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passing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grade</a:t>
                </a:r>
                <a:endParaRPr lang="en-US" sz="2200" dirty="0"/>
              </a:p>
            </p:txBody>
          </p:sp>
        </p:grpSp>
        <p:sp>
          <p:nvSpPr>
            <p:cNvPr id="22" name="Text 2">
              <a:extLst>
                <a:ext uri="{FF2B5EF4-FFF2-40B4-BE49-F238E27FC236}">
                  <a16:creationId xmlns:a16="http://schemas.microsoft.com/office/drawing/2014/main" id="{B0400C89-8A12-621A-C3AC-5C2979C096E5}"/>
                </a:ext>
              </a:extLst>
            </p:cNvPr>
            <p:cNvSpPr/>
            <p:nvPr/>
          </p:nvSpPr>
          <p:spPr>
            <a:xfrm>
              <a:off x="900283" y="5267742"/>
              <a:ext cx="6094929" cy="6733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Completed credit  recognition for the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“Tourism  Industry Internship”   course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B4B571-9B38-9095-E7AA-457CA67DB065}"/>
              </a:ext>
            </a:extLst>
          </p:cNvPr>
          <p:cNvGrpSpPr/>
          <p:nvPr/>
        </p:nvGrpSpPr>
        <p:grpSpPr>
          <a:xfrm>
            <a:off x="793790" y="6038675"/>
            <a:ext cx="13355343" cy="1333040"/>
            <a:chOff x="793790" y="4636532"/>
            <a:chExt cx="6408063" cy="1306949"/>
          </a:xfrm>
        </p:grpSpPr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4595DCF3-504C-1CA3-EA6A-C07000E77660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9A512876-F0EC-5F9C-B32B-D44A11071E6E}"/>
                </a:ext>
              </a:extLst>
            </p:cNvPr>
            <p:cNvSpPr/>
            <p:nvPr/>
          </p:nvSpPr>
          <p:spPr>
            <a:xfrm>
              <a:off x="904543" y="5100092"/>
              <a:ext cx="5852796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chemeClr val="accent1">
                      <a:lumMod val="50000"/>
                    </a:schemeClr>
                  </a:solidFill>
                  <a:latin typeface="Instrument Sans Medium" panose="02020500000000000000" charset="0"/>
                </a:rPr>
                <a:t>Participated in the Employment Credit Program and completed a full-time and six-month internship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4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069" y="2833035"/>
            <a:ext cx="6950131" cy="665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800" dirty="0">
                <a:solidFill>
                  <a:srgbClr val="091C53"/>
                </a:solidFill>
                <a:latin typeface="Instrument Sans Semi Bold" pitchFamily="34" charset="0"/>
              </a:rPr>
              <a:t>Internship</a:t>
            </a:r>
            <a:r>
              <a:rPr lang="zh-TW" altLang="en-US" sz="3800" dirty="0">
                <a:solidFill>
                  <a:srgbClr val="091C53"/>
                </a:solidFill>
                <a:latin typeface="Instrument Sans Semi Bold" pitchFamily="34" charset="0"/>
              </a:rPr>
              <a:t> </a:t>
            </a: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</a:rPr>
              <a:t>Application</a:t>
            </a:r>
            <a:r>
              <a:rPr lang="zh-TW" altLang="en-US" sz="3800" dirty="0">
                <a:solidFill>
                  <a:srgbClr val="091C53"/>
                </a:solidFill>
                <a:latin typeface="Instrument Sans Semi Bold" pitchFamily="34" charset="0"/>
              </a:rPr>
              <a:t> </a:t>
            </a: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</a:rPr>
              <a:t>Process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573879" y="4261110"/>
            <a:ext cx="4754330" cy="553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Medium" panose="02020500000000000000" charset="0"/>
                <a:ea typeface="Instrument Sans Semi Bold" pitchFamily="34" charset="-122"/>
                <a:cs typeface="Instrument Sans Semi Bold" pitchFamily="34" charset="-120"/>
              </a:rPr>
              <a:t>1.Submit internship application online </a:t>
            </a:r>
            <a:endParaRPr lang="en-US" altLang="zh-TW" sz="2200" dirty="0">
              <a:latin typeface="Instrument Sans Medium" panose="02020500000000000000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54" y="42611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57106" y="3971860"/>
            <a:ext cx="4141487" cy="75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2.Application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verification </a:t>
            </a:r>
          </a:p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and  placement coordination</a:t>
            </a:r>
            <a:endParaRPr lang="en-US" altLang="zh-TW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727" y="464961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107913" y="6398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3.Results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announcement</a:t>
            </a:r>
            <a:endParaRPr lang="en-US" altLang="zh-TW" sz="2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4226" y="687548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16842" y="6398638"/>
            <a:ext cx="4345773" cy="107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4.Contract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signing prior to </a:t>
            </a:r>
          </a:p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internship commencement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endParaRPr lang="en-US" altLang="zh-TW" sz="22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353" y="6529369"/>
            <a:ext cx="339328" cy="3393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136A6F5-7FF5-122F-E7A6-556F692BC5C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9862FFAC-F0F5-0675-8849-9A79D2EC4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0141"/>
            <a:ext cx="14630400" cy="2952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944140" y="1685092"/>
            <a:ext cx="30480" cy="5908238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Shape 2"/>
          <p:cNvSpPr/>
          <p:nvPr/>
        </p:nvSpPr>
        <p:spPr>
          <a:xfrm>
            <a:off x="6168811" y="2180152"/>
            <a:ext cx="542318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3"/>
          <p:cNvSpPr/>
          <p:nvPr/>
        </p:nvSpPr>
        <p:spPr>
          <a:xfrm>
            <a:off x="5688989" y="194024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059" y="1982748"/>
            <a:ext cx="340162" cy="425291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168811" y="3713917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7"/>
          <p:cNvSpPr/>
          <p:nvPr/>
        </p:nvSpPr>
        <p:spPr>
          <a:xfrm>
            <a:off x="5688989" y="347400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059" y="3516511"/>
            <a:ext cx="340162" cy="425291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6168811" y="5247677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Shape 11"/>
          <p:cNvSpPr/>
          <p:nvPr/>
        </p:nvSpPr>
        <p:spPr>
          <a:xfrm>
            <a:off x="5688989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059" y="5050274"/>
            <a:ext cx="340162" cy="425291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6168811" y="6781442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Shape 15"/>
          <p:cNvSpPr/>
          <p:nvPr/>
        </p:nvSpPr>
        <p:spPr>
          <a:xfrm>
            <a:off x="5774059" y="652629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059" y="6584037"/>
            <a:ext cx="340162" cy="42529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7842C28-88A1-3336-22A5-69E23A41560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20587200-3DD3-046A-8BBC-93C980DDA8B9}"/>
              </a:ext>
            </a:extLst>
          </p:cNvPr>
          <p:cNvGrpSpPr/>
          <p:nvPr/>
        </p:nvGrpSpPr>
        <p:grpSpPr>
          <a:xfrm>
            <a:off x="10746296" y="1078103"/>
            <a:ext cx="3910572" cy="6324499"/>
            <a:chOff x="6711129" y="1074122"/>
            <a:chExt cx="3910572" cy="6324499"/>
          </a:xfrm>
        </p:grpSpPr>
        <p:sp>
          <p:nvSpPr>
            <p:cNvPr id="8" name="Text 4"/>
            <p:cNvSpPr/>
            <p:nvPr/>
          </p:nvSpPr>
          <p:spPr>
            <a:xfrm>
              <a:off x="6739251" y="1959770"/>
              <a:ext cx="3502606" cy="4235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Submit internship application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 form online   </a:t>
              </a:r>
              <a:endParaRPr lang="en-US" sz="20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6753501" y="2654169"/>
              <a:ext cx="3545511" cy="4235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600" dirty="0">
                  <a:solidFill>
                    <a:srgbClr val="1E3063"/>
                  </a:solidFill>
                  <a:latin typeface="Instrument Sans Medium" pitchFamily="34" charset="0"/>
                </a:rPr>
                <a:t>Application</a:t>
              </a:r>
              <a:r>
                <a:rPr lang="zh-TW" altLang="en-US" sz="16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deadline</a:t>
              </a:r>
              <a:r>
                <a:rPr lang="en-US" altLang="zh-TW" sz="1600" dirty="0">
                  <a:solidFill>
                    <a:srgbClr val="1E3063"/>
                  </a:solidFill>
                  <a:latin typeface="Instrument Sans Medium" pitchFamily="34" charset="0"/>
                </a:rPr>
                <a:t>:</a:t>
              </a:r>
              <a:r>
                <a:rPr lang="zh-TW" altLang="en-US" sz="16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latin typeface="Instrument Sans Medium" pitchFamily="34" charset="0"/>
                </a:rPr>
                <a:t>Nov. 30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8"/>
            <p:cNvSpPr/>
            <p:nvPr/>
          </p:nvSpPr>
          <p:spPr>
            <a:xfrm>
              <a:off x="6777751" y="3397880"/>
              <a:ext cx="3843950" cy="62066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verification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and Placement coordination   </a:t>
              </a:r>
              <a:endParaRPr lang="en-US" sz="2000" dirty="0"/>
            </a:p>
          </p:txBody>
        </p:sp>
        <p:sp>
          <p:nvSpPr>
            <p:cNvPr id="14" name="Text 9"/>
            <p:cNvSpPr/>
            <p:nvPr/>
          </p:nvSpPr>
          <p:spPr>
            <a:xfrm>
              <a:off x="6777751" y="4114800"/>
              <a:ext cx="35212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Operation period: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Early December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 12"/>
            <p:cNvSpPr/>
            <p:nvPr/>
          </p:nvSpPr>
          <p:spPr>
            <a:xfrm>
              <a:off x="6811674" y="5050274"/>
              <a:ext cx="302470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Result Announcement</a:t>
              </a:r>
              <a:endParaRPr lang="en-US" sz="2000" dirty="0"/>
            </a:p>
          </p:txBody>
        </p:sp>
        <p:sp>
          <p:nvSpPr>
            <p:cNvPr id="19" name="Text 13"/>
            <p:cNvSpPr/>
            <p:nvPr/>
          </p:nvSpPr>
          <p:spPr>
            <a:xfrm>
              <a:off x="6811674" y="5427527"/>
              <a:ext cx="2829156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Late  December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16"/>
            <p:cNvSpPr/>
            <p:nvPr/>
          </p:nvSpPr>
          <p:spPr>
            <a:xfrm>
              <a:off x="6772830" y="6568267"/>
              <a:ext cx="319484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Complete contract  signing</a:t>
              </a:r>
              <a:endParaRPr lang="en-US" sz="2000" dirty="0"/>
            </a:p>
          </p:txBody>
        </p:sp>
        <p:sp>
          <p:nvSpPr>
            <p:cNvPr id="24" name="Text 17"/>
            <p:cNvSpPr/>
            <p:nvPr/>
          </p:nvSpPr>
          <p:spPr>
            <a:xfrm>
              <a:off x="6806444" y="6931170"/>
              <a:ext cx="2847812" cy="46745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Before January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4">
              <a:extLst>
                <a:ext uri="{FF2B5EF4-FFF2-40B4-BE49-F238E27FC236}">
                  <a16:creationId xmlns:a16="http://schemas.microsoft.com/office/drawing/2014/main" id="{87AEF185-490E-9E6F-B1E0-40A78F9DCBE1}"/>
                </a:ext>
              </a:extLst>
            </p:cNvPr>
            <p:cNvSpPr/>
            <p:nvPr/>
          </p:nvSpPr>
          <p:spPr>
            <a:xfrm>
              <a:off x="6711129" y="1074122"/>
              <a:ext cx="3376125" cy="70877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Apply for Winter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vacation,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endParaRPr lang="en-US" altLang="zh-TW" sz="2200" b="1" dirty="0">
                <a:solidFill>
                  <a:srgbClr val="FF0000"/>
                </a:solidFill>
                <a:latin typeface="Instrument Sans Semi Bold" pitchFamily="34" charset="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2nd semester internship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15F53560-7E23-41FD-B275-8A975558967C}"/>
              </a:ext>
            </a:extLst>
          </p:cNvPr>
          <p:cNvSpPr/>
          <p:nvPr/>
        </p:nvSpPr>
        <p:spPr>
          <a:xfrm rot="16728470">
            <a:off x="5877378" y="712546"/>
            <a:ext cx="614178" cy="950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Text 0">
            <a:extLst>
              <a:ext uri="{FF2B5EF4-FFF2-40B4-BE49-F238E27FC236}">
                <a16:creationId xmlns:a16="http://schemas.microsoft.com/office/drawing/2014/main" id="{234583A5-BDF0-2DBC-77BB-3D8CBF83F6A0}"/>
              </a:ext>
            </a:extLst>
          </p:cNvPr>
          <p:cNvSpPr/>
          <p:nvPr/>
        </p:nvSpPr>
        <p:spPr>
          <a:xfrm>
            <a:off x="5517460" y="200566"/>
            <a:ext cx="7949158" cy="667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Application timeline and document readiness </a:t>
            </a:r>
            <a:endParaRPr lang="en-US" sz="30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02059F1-6687-775E-502F-EA1561CAC361}"/>
              </a:ext>
            </a:extLst>
          </p:cNvPr>
          <p:cNvGrpSpPr/>
          <p:nvPr/>
        </p:nvGrpSpPr>
        <p:grpSpPr>
          <a:xfrm>
            <a:off x="6706260" y="1082709"/>
            <a:ext cx="3946268" cy="6315911"/>
            <a:chOff x="10674856" y="1082709"/>
            <a:chExt cx="3946268" cy="6315911"/>
          </a:xfrm>
        </p:grpSpPr>
        <p:sp>
          <p:nvSpPr>
            <p:cNvPr id="26" name="Text 4">
              <a:extLst>
                <a:ext uri="{FF2B5EF4-FFF2-40B4-BE49-F238E27FC236}">
                  <a16:creationId xmlns:a16="http://schemas.microsoft.com/office/drawing/2014/main" id="{00DE27DA-1A38-8880-795F-A9F68677F8A6}"/>
                </a:ext>
              </a:extLst>
            </p:cNvPr>
            <p:cNvSpPr/>
            <p:nvPr/>
          </p:nvSpPr>
          <p:spPr>
            <a:xfrm>
              <a:off x="10674856" y="1082709"/>
              <a:ext cx="3494088" cy="66326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Apply for Summer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vacation,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First semester internship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2B55FCDD-F097-9C1C-5F02-A1861E5C6811}"/>
                </a:ext>
              </a:extLst>
            </p:cNvPr>
            <p:cNvSpPr/>
            <p:nvPr/>
          </p:nvSpPr>
          <p:spPr>
            <a:xfrm>
              <a:off x="10762454" y="1973059"/>
              <a:ext cx="3558107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Submit internship application </a:t>
              </a:r>
            </a:p>
            <a:p>
              <a:pPr>
                <a:lnSpc>
                  <a:spcPts val="2750"/>
                </a:lnSpc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form online   </a:t>
              </a:r>
              <a:endParaRPr lang="en-US" altLang="zh-TW" sz="2000" dirty="0"/>
            </a:p>
            <a:p>
              <a:pPr marL="0" indent="0" algn="l">
                <a:lnSpc>
                  <a:spcPts val="2750"/>
                </a:lnSpc>
                <a:buNone/>
              </a:pPr>
              <a:endParaRPr lang="en-US" sz="2000" dirty="0"/>
            </a:p>
          </p:txBody>
        </p: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4A0A3314-88D4-2AF8-73D8-0F0896A86D5A}"/>
                </a:ext>
              </a:extLst>
            </p:cNvPr>
            <p:cNvSpPr/>
            <p:nvPr/>
          </p:nvSpPr>
          <p:spPr>
            <a:xfrm>
              <a:off x="10822908" y="2626709"/>
              <a:ext cx="3437201" cy="4481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Application deadline: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May 31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44843476-F30C-C9BD-2366-EA7178CD49F6}"/>
                </a:ext>
              </a:extLst>
            </p:cNvPr>
            <p:cNvSpPr/>
            <p:nvPr/>
          </p:nvSpPr>
          <p:spPr>
            <a:xfrm>
              <a:off x="10817517" y="5427527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Late June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8">
              <a:extLst>
                <a:ext uri="{FF2B5EF4-FFF2-40B4-BE49-F238E27FC236}">
                  <a16:creationId xmlns:a16="http://schemas.microsoft.com/office/drawing/2014/main" id="{0C568522-72E1-EEE5-82AF-0C0FCB1BEDBB}"/>
                </a:ext>
              </a:extLst>
            </p:cNvPr>
            <p:cNvSpPr/>
            <p:nvPr/>
          </p:nvSpPr>
          <p:spPr>
            <a:xfrm>
              <a:off x="10777174" y="3398096"/>
              <a:ext cx="3843950" cy="62066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verification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and Placement coordination   </a:t>
              </a:r>
              <a:endParaRPr lang="en-US" sz="2000" dirty="0"/>
            </a:p>
          </p:txBody>
        </p:sp>
        <p:sp>
          <p:nvSpPr>
            <p:cNvPr id="39" name="Text 9">
              <a:extLst>
                <a:ext uri="{FF2B5EF4-FFF2-40B4-BE49-F238E27FC236}">
                  <a16:creationId xmlns:a16="http://schemas.microsoft.com/office/drawing/2014/main" id="{6022E85A-CE4A-A58C-3901-F69BDCF181E3}"/>
                </a:ext>
              </a:extLst>
            </p:cNvPr>
            <p:cNvSpPr/>
            <p:nvPr/>
          </p:nvSpPr>
          <p:spPr>
            <a:xfrm>
              <a:off x="10822908" y="4108406"/>
              <a:ext cx="35212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Operation period: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Early June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12">
              <a:extLst>
                <a:ext uri="{FF2B5EF4-FFF2-40B4-BE49-F238E27FC236}">
                  <a16:creationId xmlns:a16="http://schemas.microsoft.com/office/drawing/2014/main" id="{3BA970BF-6EB6-CE2C-EB14-267117A500B3}"/>
                </a:ext>
              </a:extLst>
            </p:cNvPr>
            <p:cNvSpPr/>
            <p:nvPr/>
          </p:nvSpPr>
          <p:spPr>
            <a:xfrm>
              <a:off x="10762454" y="5086097"/>
              <a:ext cx="302470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Result Announcement</a:t>
              </a:r>
              <a:endParaRPr lang="en-US" sz="2000" dirty="0"/>
            </a:p>
          </p:txBody>
        </p:sp>
        <p:sp>
          <p:nvSpPr>
            <p:cNvPr id="41" name="Text 16">
              <a:extLst>
                <a:ext uri="{FF2B5EF4-FFF2-40B4-BE49-F238E27FC236}">
                  <a16:creationId xmlns:a16="http://schemas.microsoft.com/office/drawing/2014/main" id="{6EC09C58-0F59-5D09-C804-BE0E95AB7953}"/>
                </a:ext>
              </a:extLst>
            </p:cNvPr>
            <p:cNvSpPr/>
            <p:nvPr/>
          </p:nvSpPr>
          <p:spPr>
            <a:xfrm>
              <a:off x="10677383" y="6568266"/>
              <a:ext cx="319484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Complete contract  signing</a:t>
              </a:r>
              <a:endParaRPr lang="en-US" sz="2000" dirty="0"/>
            </a:p>
          </p:txBody>
        </p:sp>
        <p:sp>
          <p:nvSpPr>
            <p:cNvPr id="3" name="Text 17">
              <a:extLst>
                <a:ext uri="{FF2B5EF4-FFF2-40B4-BE49-F238E27FC236}">
                  <a16:creationId xmlns:a16="http://schemas.microsoft.com/office/drawing/2014/main" id="{0EB28543-DD45-33E0-B86F-1D0F1DEF6B4C}"/>
                </a:ext>
              </a:extLst>
            </p:cNvPr>
            <p:cNvSpPr/>
            <p:nvPr/>
          </p:nvSpPr>
          <p:spPr>
            <a:xfrm>
              <a:off x="10805177" y="6931169"/>
              <a:ext cx="2847812" cy="46745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Before July 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6B60-F061-0996-3FFD-213599AF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E3D1320-AF33-31F1-F8A1-D41E2F66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4DCC6DF-A8F4-FB53-6F4D-1E871E5EE258}"/>
              </a:ext>
            </a:extLst>
          </p:cNvPr>
          <p:cNvSpPr/>
          <p:nvPr/>
        </p:nvSpPr>
        <p:spPr>
          <a:xfrm>
            <a:off x="793789" y="3291260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Documents to prepare in advance for internship application</a:t>
            </a:r>
            <a:endParaRPr lang="en-US" sz="3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B242E9-6648-A2AF-598A-BD4B98D207D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2CF46997-73A7-43FE-C5E5-5AA933DE783C}"/>
              </a:ext>
            </a:extLst>
          </p:cNvPr>
          <p:cNvGrpSpPr/>
          <p:nvPr/>
        </p:nvGrpSpPr>
        <p:grpSpPr>
          <a:xfrm>
            <a:off x="793789" y="4291446"/>
            <a:ext cx="13042821" cy="31598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89398FB7-B57F-1AB1-7333-E744F21CD679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EE04FE98-F04C-C6B0-A7FC-BFC33C229EF2}"/>
                </a:ext>
              </a:extLst>
            </p:cNvPr>
            <p:cNvSpPr/>
            <p:nvPr/>
          </p:nvSpPr>
          <p:spPr>
            <a:xfrm>
              <a:off x="1020604" y="4731083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1.One ID photo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2.One autobiography 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3.</a:t>
              </a:r>
              <a:r>
                <a:rPr lang="fr-FR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Grades of </a:t>
              </a:r>
              <a:r>
                <a:rPr lang="fr-FR" altLang="zh-TW" sz="2200" dirty="0" err="1">
                  <a:solidFill>
                    <a:srgbClr val="1E3063"/>
                  </a:solidFill>
                  <a:latin typeface="Instrument Sans Semi Bold" pitchFamily="34" charset="0"/>
                </a:rPr>
                <a:t>each</a:t>
              </a:r>
              <a:r>
                <a:rPr lang="fr-FR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fr-FR" altLang="zh-TW" sz="2200" dirty="0" err="1">
                  <a:solidFill>
                    <a:srgbClr val="1E3063"/>
                  </a:solidFill>
                  <a:latin typeface="Instrument Sans Semi Bold" pitchFamily="34" charset="0"/>
                </a:rPr>
                <a:t>semester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(Please check the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hlinkClick r:id="rId4"/>
                </a:rPr>
                <a:t>School Administrative Information System 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and attach a screenshot) 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4.International student needs to prepare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ARC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and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work permit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91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C09B2-00A6-4ECA-9595-F69D24FC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3C05B77-2115-B135-0232-67571CAD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1CF6682-DFFB-BC28-CC93-ABC0066573D6}"/>
              </a:ext>
            </a:extLst>
          </p:cNvPr>
          <p:cNvSpPr/>
          <p:nvPr/>
        </p:nvSpPr>
        <p:spPr>
          <a:xfrm>
            <a:off x="517059" y="3018652"/>
            <a:ext cx="7914204" cy="823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</a:t>
            </a:r>
            <a:r>
              <a:rPr lang="fr-FR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nternship Application Online Link</a:t>
            </a:r>
            <a:endParaRPr lang="en-US" sz="3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DFDDB8-CE3B-8FEE-339B-E9655D3DA51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74AD97D-6663-D527-758B-7A2E8895320A}"/>
              </a:ext>
            </a:extLst>
          </p:cNvPr>
          <p:cNvGrpSpPr/>
          <p:nvPr/>
        </p:nvGrpSpPr>
        <p:grpSpPr>
          <a:xfrm>
            <a:off x="517060" y="3842193"/>
            <a:ext cx="8417390" cy="4274527"/>
            <a:chOff x="793790" y="4636532"/>
            <a:chExt cx="6408063" cy="1344665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EB93FA6A-21E4-E8B9-2A41-1CAC718E1E86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3CC59181-822D-B77B-291E-AB6D546FC811}"/>
                </a:ext>
              </a:extLst>
            </p:cNvPr>
            <p:cNvSpPr/>
            <p:nvPr/>
          </p:nvSpPr>
          <p:spPr>
            <a:xfrm>
              <a:off x="922887" y="4835263"/>
              <a:ext cx="6024994" cy="114593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Period for applying Summer vacation and 1</a:t>
              </a:r>
              <a:r>
                <a:rPr lang="en-US" altLang="zh-TW" sz="2200" baseline="30000" dirty="0">
                  <a:solidFill>
                    <a:srgbClr val="1E3063"/>
                  </a:solidFill>
                  <a:latin typeface="Instrument Sans Semi Bold" pitchFamily="34" charset="0"/>
                </a:rPr>
                <a:t>st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semester internship</a:t>
              </a:r>
              <a:endParaRPr lang="en-US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System open: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April 22 to May 31,  23:45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400" dirty="0">
                <a:solidFill>
                  <a:srgbClr val="FF0000"/>
                </a:solidFill>
                <a:latin typeface="Instrument Sans Medium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Period for applying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Winter vacation and 2</a:t>
              </a:r>
              <a:r>
                <a:rPr lang="en-US" altLang="zh-TW" sz="2200" baseline="30000" dirty="0">
                  <a:solidFill>
                    <a:srgbClr val="1E3063"/>
                  </a:solidFill>
                  <a:latin typeface="Instrument Sans Semi Bold" pitchFamily="34" charset="0"/>
                </a:rPr>
                <a:t>nd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 semester internship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System open: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Oct. 31, to Nov. 30, 23:45</a:t>
              </a:r>
              <a:endParaRPr lang="en-US" altLang="zh-TW" sz="2200" dirty="0"/>
            </a:p>
            <a:p>
              <a:pPr marL="0" indent="0" algn="l">
                <a:lnSpc>
                  <a:spcPct val="150000"/>
                </a:lnSpc>
                <a:buNone/>
              </a:pPr>
              <a:endParaRPr lang="en-US" sz="2200" dirty="0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B8E85670-416C-D232-48D5-3BAB1CCFE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218" y="3332018"/>
            <a:ext cx="4429990" cy="442999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52C6FCA3-FF7F-248D-5BC8-ECC1EF30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52" y="3947497"/>
            <a:ext cx="7914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114(2) 淡江大學國際觀光管理學系實習履歷表暨志願表 Internship Resume and Preference Order Form of ITM   – 填寫表單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627E00-9D7D-14D4-1A83-9D9110FF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87" y="5812665"/>
            <a:ext cx="80251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114(2) 淡江大學國際觀光管理學系實習履歷表暨志願表 Internship Resume and Preference Order Form of ITM   – 填寫表單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0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0BC4-5C21-BCC4-53B6-6D8E189E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F944CA4-80D1-D33B-79BF-3B0A07D2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E44205E-B492-5880-E25B-068D50E6D88B}"/>
              </a:ext>
            </a:extLst>
          </p:cNvPr>
          <p:cNvSpPr/>
          <p:nvPr/>
        </p:nvSpPr>
        <p:spPr>
          <a:xfrm>
            <a:off x="5630484" y="856504"/>
            <a:ext cx="8783347" cy="817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5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Internship responsibilities and obligations</a:t>
            </a:r>
            <a:endParaRPr lang="en-US" sz="3500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46333219-818E-E857-0A50-BA5531EA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90" y="1930202"/>
            <a:ext cx="1134070" cy="1360884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52236AC-6A52-B8D3-6453-3D7A70CBC056}"/>
              </a:ext>
            </a:extLst>
          </p:cNvPr>
          <p:cNvSpPr/>
          <p:nvPr/>
        </p:nvSpPr>
        <p:spPr>
          <a:xfrm>
            <a:off x="7513122" y="21062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Abide by the rules</a:t>
            </a:r>
            <a:endParaRPr lang="en-US" sz="22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38570C7-BA6F-2598-A795-6C106FD4D3A6}"/>
              </a:ext>
            </a:extLst>
          </p:cNvPr>
          <p:cNvSpPr/>
          <p:nvPr/>
        </p:nvSpPr>
        <p:spPr>
          <a:xfrm>
            <a:off x="7513122" y="251241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Strictly adhere to working hours, dress code, and confidentiality agreements.</a:t>
            </a:r>
            <a:endParaRPr lang="en-US" sz="150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B219AAD5-7638-0F60-FB6A-CFAFDBA16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390" y="3291086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69B67569-5C2C-D293-DE80-9890F458D501}"/>
              </a:ext>
            </a:extLst>
          </p:cNvPr>
          <p:cNvSpPr/>
          <p:nvPr/>
        </p:nvSpPr>
        <p:spPr>
          <a:xfrm>
            <a:off x="7513122" y="3352798"/>
            <a:ext cx="43867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</a:rPr>
              <a:t>Complete the internship Journals 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34C5036-8E11-8865-C6DA-BEF0E970ADE8}"/>
              </a:ext>
            </a:extLst>
          </p:cNvPr>
          <p:cNvSpPr/>
          <p:nvPr/>
        </p:nvSpPr>
        <p:spPr>
          <a:xfrm>
            <a:off x="7513122" y="3734929"/>
            <a:ext cx="6304478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Write 4 internship Journals, each in English with 500 words and at least 1 photo.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Distribute your learning evenly across the Journals.</a:t>
            </a:r>
            <a:endParaRPr lang="en-US" sz="1500" dirty="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504A9D02-5498-5FE5-A02D-27691B60D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390" y="4651970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FDBED181-1EB1-3736-E930-E3D06998749C}"/>
              </a:ext>
            </a:extLst>
          </p:cNvPr>
          <p:cNvSpPr/>
          <p:nvPr/>
        </p:nvSpPr>
        <p:spPr>
          <a:xfrm>
            <a:off x="7513122" y="48279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Report an issue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2E10D263-C291-00DA-20FC-B8AAF4D63779}"/>
              </a:ext>
            </a:extLst>
          </p:cNvPr>
          <p:cNvSpPr/>
          <p:nvPr/>
        </p:nvSpPr>
        <p:spPr>
          <a:xfrm>
            <a:off x="7513122" y="519808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Maintain</a:t>
            </a:r>
            <a:r>
              <a:rPr lang="zh-TW" alt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contact with the teacher and report any difficulties in adjusting.</a:t>
            </a:r>
            <a:endParaRPr lang="en-US" sz="150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63ADA874-7484-986B-D4FC-B146684AF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390" y="6012855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F1E572EF-DB37-8896-EE27-CDB066A56072}"/>
              </a:ext>
            </a:extLst>
          </p:cNvPr>
          <p:cNvSpPr/>
          <p:nvPr/>
        </p:nvSpPr>
        <p:spPr>
          <a:xfrm>
            <a:off x="7513122" y="6068548"/>
            <a:ext cx="39162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fr-FR" altLang="zh-TW" sz="2200" dirty="0" err="1">
                <a:solidFill>
                  <a:srgbClr val="1E3063"/>
                </a:solidFill>
                <a:latin typeface="Instrument Sans Semi Bold" pitchFamily="34" charset="0"/>
              </a:rPr>
              <a:t>Submit</a:t>
            </a:r>
            <a:r>
              <a:rPr lang="fr-FR" altLang="zh-TW" sz="2200" dirty="0">
                <a:solidFill>
                  <a:srgbClr val="1E3063"/>
                </a:solidFill>
                <a:latin typeface="Instrument Sans Semi Bold" pitchFamily="34" charset="0"/>
              </a:rPr>
              <a:t> the Evaluation </a:t>
            </a:r>
            <a:r>
              <a:rPr lang="fr-FR" altLang="zh-TW" sz="2200" dirty="0" err="1">
                <a:solidFill>
                  <a:srgbClr val="1E3063"/>
                </a:solidFill>
                <a:latin typeface="Instrument Sans Semi Bold" pitchFamily="34" charset="0"/>
              </a:rPr>
              <a:t>form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F4581DDE-9B6F-7DEE-B310-9C4060E2DE74}"/>
              </a:ext>
            </a:extLst>
          </p:cNvPr>
          <p:cNvSpPr/>
          <p:nvPr/>
        </p:nvSpPr>
        <p:spPr>
          <a:xfrm>
            <a:off x="7513122" y="6558967"/>
            <a:ext cx="6202210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Please have your supervisor fill out the Evaluation form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and submit it back to the school at the end of the internship.</a:t>
            </a:r>
            <a:endParaRPr lang="en-US" sz="15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EBC26F-D532-E22C-DA28-07D3FBF551A8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7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1056</Words>
  <Application>Microsoft Office PowerPoint</Application>
  <PresentationFormat>自訂</PresentationFormat>
  <Paragraphs>145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Arial</vt:lpstr>
      <vt:lpstr>Instrument Sans Semi Bold</vt:lpstr>
      <vt:lpstr>Instrument Sans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葉寧馨</cp:lastModifiedBy>
  <cp:revision>109</cp:revision>
  <dcterms:created xsi:type="dcterms:W3CDTF">2025-04-16T07:18:44Z</dcterms:created>
  <dcterms:modified xsi:type="dcterms:W3CDTF">2026-04-22T08:57:03Z</dcterms:modified>
</cp:coreProperties>
</file>