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71" r:id="rId4"/>
    <p:sldId id="264" r:id="rId5"/>
    <p:sldId id="259" r:id="rId6"/>
    <p:sldId id="258" r:id="rId7"/>
    <p:sldId id="268" r:id="rId8"/>
    <p:sldId id="269" r:id="rId9"/>
    <p:sldId id="266" r:id="rId10"/>
    <p:sldId id="263" r:id="rId11"/>
    <p:sldId id="265" r:id="rId12"/>
    <p:sldId id="267" r:id="rId13"/>
    <p:sldId id="270" r:id="rId14"/>
  </p:sldIdLst>
  <p:sldSz cx="14630400" cy="8229600"/>
  <p:notesSz cx="9929813" cy="6797675"/>
  <p:embeddedFontLst>
    <p:embeddedFont>
      <p:font typeface="Instrument Sans Medium" panose="02020500000000000000" charset="0"/>
      <p:regular r:id="rId16"/>
    </p:embeddedFont>
    <p:embeddedFont>
      <p:font typeface="Instrument Sans Semi Bold" panose="02020500000000000000" charset="0"/>
      <p:regular r:id="rId17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2" d="100"/>
          <a:sy n="92" d="100"/>
        </p:scale>
        <p:origin x="5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9656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907" tIns="33453" rIns="66907" bIns="3345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907" tIns="33453" rIns="66907" bIns="33453"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907" tIns="33453" rIns="66907" bIns="3345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907" tIns="33453" rIns="66907" bIns="33453"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96429-A9F3-5BD8-BB32-68DCFAAB8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3E47FD-D3F3-E709-903B-E8F0C511D8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DB6076-BB21-0374-9099-860099FCD9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6907" tIns="33453" rIns="66907" bIns="33453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1FF737-CBD5-1315-E4DB-E051E411A0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6907" tIns="33453" rIns="66907" bIns="33453"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60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907" tIns="33453" rIns="66907" bIns="3345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907" tIns="33453" rIns="66907" bIns="33453"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3E6CF-6F69-5F67-DC45-D8D839ABC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615BD9-E519-CB49-2F53-597BB83AF5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93758B-DBE9-E593-024A-519A28E57B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6907" tIns="33453" rIns="66907" bIns="33453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F0B36-7A53-CAEF-61DB-FD54F2CDBC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6907" tIns="33453" rIns="66907" bIns="33453"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28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78A3F-CAE9-723F-9CA1-7A874CDC4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BE7966-5A79-2035-CB01-D2C6FBB49A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8EBE57-EBFC-C6BD-6497-35E4160DBB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6907" tIns="33453" rIns="66907" bIns="33453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B6C12-EA93-6233-A959-893173720C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6907" tIns="33453" rIns="66907" bIns="33453"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64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907" tIns="33453" rIns="66907" bIns="3345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907" tIns="33453" rIns="66907" bIns="33453"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907" tIns="33453" rIns="66907" bIns="3345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907" tIns="33453" rIns="66907" bIns="33453"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F0318-297D-FF18-0DBC-D606D07DC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795DFA-BD37-D15D-B892-E86041F879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315BFD-9B97-ECBF-F505-62A47B255D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6907" tIns="33453" rIns="66907" bIns="33453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EAED8-8BB7-9582-92F9-83105DB2D7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6907" tIns="33453" rIns="66907" bIns="33453"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75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23436-8545-6DA7-FD92-EDD6EF3AB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CA1C69-0AF1-0063-3B56-094DCCA3CE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119297-C3AC-4979-971F-FCC2493C79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6907" tIns="33453" rIns="66907" bIns="33453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5A37C-51E4-9358-34EB-7495C60C81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6907" tIns="33453" rIns="66907" bIns="33453"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11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DE0C7-88AC-5946-C6E8-AC987629F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C7210A-BC25-849A-4A94-7085ADAFD0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11AE31-9C98-C556-6086-DC6542F1FE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6907" tIns="33453" rIns="66907" bIns="33453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1DA6A-2E2E-20AD-DA39-27CFE86FCC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6907" tIns="33453" rIns="66907" bIns="33453"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46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zh-TW" altLang="en-US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zh-TW" altLang="en-US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zh-TW" altLang="en-US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zh-TW" altLang="en-US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zh-TW" altLang="en-US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zh-TW" altLang="en-US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itm.tku.edu.tw/Front/CourseInformation/CrossProgram/Page.aspx?id=U31ElsZQbus=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so.tku.edu.tw/aissinfo/emis/TMW0000.asp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forms.cloud.microsoft/r/egBrzRKcTS" TargetMode="Externa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89" y="1735283"/>
            <a:ext cx="7556421" cy="13843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altLang="zh-TW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114</a:t>
            </a:r>
            <a:r>
              <a:rPr lang="zh-TW" alt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學年度第二學期</a:t>
            </a:r>
            <a:r>
              <a:rPr lang="en-US" sz="4450" dirty="0" err="1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觀光系實習</a:t>
            </a:r>
            <a:endParaRPr lang="en-US" sz="4450" dirty="0">
              <a:solidFill>
                <a:srgbClr val="091C53"/>
              </a:solidFill>
              <a:latin typeface="Instrument Sans Semi Bold" pitchFamily="34" charset="0"/>
              <a:ea typeface="Instrument Sans Semi Bold" pitchFamily="34" charset="-122"/>
              <a:cs typeface="Instrument Sans Semi Bold" pitchFamily="34" charset="-120"/>
            </a:endParaRPr>
          </a:p>
          <a:p>
            <a:pPr marL="0" indent="0" algn="ctr">
              <a:lnSpc>
                <a:spcPts val="5550"/>
              </a:lnSpc>
              <a:buNone/>
            </a:pPr>
            <a:r>
              <a:rPr lang="en-US" sz="4450" dirty="0" err="1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申請</a:t>
            </a:r>
            <a:r>
              <a:rPr lang="zh-TW" alt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簡報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459837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實習是觀光系學生重要的學習階段。透過實務體驗，你能學以致用並累積寶貴經驗。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4440793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本流程將引導你從資格確認到成果評估的完整實習過程。請詳閱各階段要點，確保順利完成。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6280190" y="5438656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6085BF7-9AEA-5130-30BA-2B1883BF164E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363843"/>
            <a:ext cx="473417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zh-TW" alt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觀光產業</a:t>
            </a:r>
            <a:r>
              <a:rPr lang="en-US" sz="4450" dirty="0" err="1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實習</a:t>
            </a:r>
            <a:r>
              <a:rPr lang="zh-TW" alt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課程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526131"/>
            <a:ext cx="360807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793790" y="2538476"/>
            <a:ext cx="6862357" cy="38727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585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大四下學期</a:t>
            </a:r>
            <a:r>
              <a:rPr lang="zh-TW" altLang="en-US" sz="2400" b="1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必修</a:t>
            </a:r>
            <a:r>
              <a:rPr lang="en-US" altLang="zh-TW" sz="24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3</a:t>
            </a:r>
            <a:r>
              <a:rPr lang="zh-TW" altLang="en-US" sz="24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學分</a:t>
            </a:r>
            <a:endParaRPr lang="en-US" altLang="zh-TW" sz="2400" dirty="0">
              <a:solidFill>
                <a:srgbClr val="1E3063"/>
              </a:solidFill>
              <a:latin typeface="Instrument Sans Semi Bold" pitchFamily="34" charset="0"/>
              <a:ea typeface="Instrument Sans Semi Bold" pitchFamily="34" charset="-122"/>
              <a:cs typeface="Instrument Sans Semi Bold" pitchFamily="34" charset="-120"/>
            </a:endParaRPr>
          </a:p>
          <a:p>
            <a:pPr marL="342900" indent="-342900">
              <a:lnSpc>
                <a:spcPts val="585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rgbClr val="1E3063"/>
                </a:solidFill>
                <a:latin typeface="Instrument Sans Semi Bold" pitchFamily="34" charset="0"/>
              </a:rPr>
              <a:t>實習考核成績及格，課上完成實習分享</a:t>
            </a:r>
            <a:endParaRPr lang="en-US" altLang="zh-TW" sz="2400" dirty="0">
              <a:solidFill>
                <a:srgbClr val="1E3063"/>
              </a:solidFill>
              <a:latin typeface="Instrument Sans Semi Bold" pitchFamily="34" charset="0"/>
            </a:endParaRPr>
          </a:p>
          <a:p>
            <a:pPr marL="342900" indent="-342900">
              <a:lnSpc>
                <a:spcPts val="585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rgbClr val="1E3063"/>
                </a:solidFill>
                <a:latin typeface="Instrument Sans Semi Bold" pitchFamily="34" charset="0"/>
              </a:rPr>
              <a:t>完成實習所有文件繳交 </a:t>
            </a:r>
            <a:r>
              <a:rPr lang="en-US" altLang="zh-TW" sz="2400" dirty="0">
                <a:solidFill>
                  <a:srgbClr val="1E3063"/>
                </a:solidFill>
                <a:latin typeface="Instrument Sans Semi Bold" pitchFamily="34" charset="0"/>
              </a:rPr>
              <a:t>(</a:t>
            </a:r>
            <a:r>
              <a:rPr lang="zh-TW" altLang="en-US" sz="2400" b="1" dirty="0">
                <a:solidFill>
                  <a:srgbClr val="1E3063"/>
                </a:solidFill>
                <a:latin typeface="Instrument Sans Semi Bold" pitchFamily="34" charset="0"/>
              </a:rPr>
              <a:t>合約書、日誌、考評表</a:t>
            </a:r>
            <a:r>
              <a:rPr lang="en-US" altLang="zh-TW" sz="2400" b="1" dirty="0">
                <a:solidFill>
                  <a:srgbClr val="1E3063"/>
                </a:solidFill>
                <a:latin typeface="Instrument Sans Semi Bold" pitchFamily="34" charset="0"/>
              </a:rPr>
              <a:t>)</a:t>
            </a:r>
          </a:p>
          <a:p>
            <a:pPr>
              <a:lnSpc>
                <a:spcPts val="5850"/>
              </a:lnSpc>
            </a:pPr>
            <a:r>
              <a:rPr lang="zh-TW" altLang="en-US" sz="2400" b="1" dirty="0">
                <a:solidFill>
                  <a:srgbClr val="1E3063"/>
                </a:solidFill>
                <a:latin typeface="Instrument Sans Semi Bold" pitchFamily="34" charset="0"/>
              </a:rPr>
              <a:t>      請在上課前繳交完畢</a:t>
            </a:r>
            <a:r>
              <a:rPr lang="en-US" altLang="zh-TW" sz="2400" b="1" dirty="0">
                <a:solidFill>
                  <a:srgbClr val="1E3063"/>
                </a:solidFill>
                <a:latin typeface="Instrument Sans Semi Bold" pitchFamily="34" charset="0"/>
              </a:rPr>
              <a:t>!</a:t>
            </a:r>
          </a:p>
          <a:p>
            <a:pPr marL="342900" indent="-342900">
              <a:lnSpc>
                <a:spcPts val="585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accent1">
                    <a:lumMod val="50000"/>
                  </a:schemeClr>
                </a:solidFill>
              </a:rPr>
              <a:t>以上皆完成即通過課程</a:t>
            </a:r>
            <a:endParaRPr lang="en-US" altLang="zh-TW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11C85-5866-6EEE-FEBB-15BC65753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F5696CBC-F226-1537-6758-2A9B28A19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7692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4967B79F-D479-A0DC-E9CA-C0FFAE10B132}"/>
              </a:ext>
            </a:extLst>
          </p:cNvPr>
          <p:cNvSpPr/>
          <p:nvPr/>
        </p:nvSpPr>
        <p:spPr>
          <a:xfrm>
            <a:off x="781493" y="3249700"/>
            <a:ext cx="747928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zh-TW" alt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就業學分學程推廣 </a:t>
            </a:r>
            <a:r>
              <a:rPr lang="en-US" altLang="zh-TW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(</a:t>
            </a:r>
            <a:r>
              <a:rPr lang="zh-TW" alt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半年全時全職實習</a:t>
            </a:r>
            <a:r>
              <a:rPr lang="en-US" altLang="zh-TW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)</a:t>
            </a:r>
            <a:endParaRPr lang="en-US" sz="445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7B82EE6-1DE9-285D-7DC5-F3ADDBEE44C6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3AF81FE4-5D7B-FE79-AC20-9DA1C988D194}"/>
              </a:ext>
            </a:extLst>
          </p:cNvPr>
          <p:cNvGrpSpPr/>
          <p:nvPr/>
        </p:nvGrpSpPr>
        <p:grpSpPr>
          <a:xfrm>
            <a:off x="793790" y="4646891"/>
            <a:ext cx="6408063" cy="1306949"/>
            <a:chOff x="793790" y="4636532"/>
            <a:chExt cx="6408063" cy="1306949"/>
          </a:xfrm>
        </p:grpSpPr>
        <p:sp>
          <p:nvSpPr>
            <p:cNvPr id="4" name="Shape 1">
              <a:extLst>
                <a:ext uri="{FF2B5EF4-FFF2-40B4-BE49-F238E27FC236}">
                  <a16:creationId xmlns:a16="http://schemas.microsoft.com/office/drawing/2014/main" id="{4DB7A3F3-6918-1B89-52C4-A871EAB24287}"/>
                </a:ext>
              </a:extLst>
            </p:cNvPr>
            <p:cNvSpPr/>
            <p:nvPr/>
          </p:nvSpPr>
          <p:spPr>
            <a:xfrm>
              <a:off x="793790" y="4636532"/>
              <a:ext cx="6408063" cy="1306949"/>
            </a:xfrm>
            <a:prstGeom prst="roundRect">
              <a:avLst>
                <a:gd name="adj" fmla="val 15620"/>
              </a:avLst>
            </a:prstGeom>
            <a:solidFill>
              <a:srgbClr val="CEE6FD"/>
            </a:solidFill>
            <a:ln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" name="Text 2">
              <a:extLst>
                <a:ext uri="{FF2B5EF4-FFF2-40B4-BE49-F238E27FC236}">
                  <a16:creationId xmlns:a16="http://schemas.microsoft.com/office/drawing/2014/main" id="{2D72FE76-BEE2-1138-961C-3C0DCBCC7879}"/>
                </a:ext>
              </a:extLst>
            </p:cNvPr>
            <p:cNvSpPr/>
            <p:nvPr/>
          </p:nvSpPr>
          <p:spPr>
            <a:xfrm>
              <a:off x="1020604" y="4768634"/>
              <a:ext cx="6005608" cy="104274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申請條件</a:t>
              </a:r>
              <a:endParaRPr lang="en-US" altLang="zh-TW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endParaRP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1.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大三</a:t>
              </a: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(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含</a:t>
              </a: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)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以上學生</a:t>
              </a:r>
              <a:endParaRPr lang="en-US" altLang="zh-TW" sz="2200" dirty="0">
                <a:solidFill>
                  <a:srgbClr val="1E3063"/>
                </a:solidFill>
                <a:latin typeface="Instrument Sans Semi Bold" pitchFamily="34" charset="0"/>
              </a:endParaRP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2.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大一及大二學業成績總平均達</a:t>
              </a: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70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分</a:t>
              </a: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(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含</a:t>
              </a: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)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以上者</a:t>
              </a:r>
              <a:endParaRPr lang="en-US" sz="2200" dirty="0"/>
            </a:p>
          </p:txBody>
        </p:sp>
      </p:grp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578AC6D8-DE45-BCB1-D388-F45329B59CAB}"/>
              </a:ext>
            </a:extLst>
          </p:cNvPr>
          <p:cNvGrpSpPr/>
          <p:nvPr/>
        </p:nvGrpSpPr>
        <p:grpSpPr>
          <a:xfrm>
            <a:off x="793789" y="6144334"/>
            <a:ext cx="6408063" cy="1306949"/>
            <a:chOff x="793790" y="4636532"/>
            <a:chExt cx="6408063" cy="1306949"/>
          </a:xfrm>
        </p:grpSpPr>
        <p:sp>
          <p:nvSpPr>
            <p:cNvPr id="28" name="Shape 1">
              <a:extLst>
                <a:ext uri="{FF2B5EF4-FFF2-40B4-BE49-F238E27FC236}">
                  <a16:creationId xmlns:a16="http://schemas.microsoft.com/office/drawing/2014/main" id="{4858EB4D-390D-E220-C906-19DC64DF9613}"/>
                </a:ext>
              </a:extLst>
            </p:cNvPr>
            <p:cNvSpPr/>
            <p:nvPr/>
          </p:nvSpPr>
          <p:spPr>
            <a:xfrm>
              <a:off x="793790" y="4636532"/>
              <a:ext cx="6408063" cy="1306949"/>
            </a:xfrm>
            <a:prstGeom prst="roundRect">
              <a:avLst>
                <a:gd name="adj" fmla="val 15620"/>
              </a:avLst>
            </a:prstGeom>
            <a:solidFill>
              <a:srgbClr val="CEE6FD"/>
            </a:solidFill>
            <a:ln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" name="Text 2">
              <a:extLst>
                <a:ext uri="{FF2B5EF4-FFF2-40B4-BE49-F238E27FC236}">
                  <a16:creationId xmlns:a16="http://schemas.microsoft.com/office/drawing/2014/main" id="{6AAB51D7-6DD9-FCCD-C1CC-7FD1B060F77A}"/>
                </a:ext>
              </a:extLst>
            </p:cNvPr>
            <p:cNvSpPr/>
            <p:nvPr/>
          </p:nvSpPr>
          <p:spPr>
            <a:xfrm>
              <a:off x="963134" y="5112841"/>
              <a:ext cx="2835235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zh-TW" altLang="en-US" sz="2400" b="1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詳細內容請參考</a:t>
              </a:r>
              <a:r>
                <a:rPr lang="zh-TW" altLang="en-US" sz="2400" b="1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  <a:hlinkClick r:id="rId4"/>
                </a:rPr>
                <a:t>系官網</a:t>
              </a:r>
              <a:endParaRPr lang="en-US" sz="2400" b="1" dirty="0"/>
            </a:p>
          </p:txBody>
        </p:sp>
      </p:grpSp>
      <p:grpSp>
        <p:nvGrpSpPr>
          <p:cNvPr id="7" name="群組 6">
            <a:extLst>
              <a:ext uri="{FF2B5EF4-FFF2-40B4-BE49-F238E27FC236}">
                <a16:creationId xmlns:a16="http://schemas.microsoft.com/office/drawing/2014/main" id="{CCFF7700-8780-68EB-9CB4-592923A44FE3}"/>
              </a:ext>
            </a:extLst>
          </p:cNvPr>
          <p:cNvGrpSpPr/>
          <p:nvPr/>
        </p:nvGrpSpPr>
        <p:grpSpPr>
          <a:xfrm>
            <a:off x="7428547" y="4646890"/>
            <a:ext cx="6408063" cy="2824174"/>
            <a:chOff x="7428547" y="4646890"/>
            <a:chExt cx="6408063" cy="1306949"/>
          </a:xfrm>
        </p:grpSpPr>
        <p:sp>
          <p:nvSpPr>
            <p:cNvPr id="23" name="Shape 1">
              <a:extLst>
                <a:ext uri="{FF2B5EF4-FFF2-40B4-BE49-F238E27FC236}">
                  <a16:creationId xmlns:a16="http://schemas.microsoft.com/office/drawing/2014/main" id="{CC0823B5-443F-F7D2-28DF-F35FAEBEF081}"/>
                </a:ext>
              </a:extLst>
            </p:cNvPr>
            <p:cNvSpPr/>
            <p:nvPr/>
          </p:nvSpPr>
          <p:spPr>
            <a:xfrm>
              <a:off x="7428547" y="4646890"/>
              <a:ext cx="6408063" cy="1306949"/>
            </a:xfrm>
            <a:prstGeom prst="roundRect">
              <a:avLst>
                <a:gd name="adj" fmla="val 15620"/>
              </a:avLst>
            </a:prstGeom>
            <a:solidFill>
              <a:srgbClr val="CEE6FD"/>
            </a:solidFill>
            <a:ln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" name="Text 2">
              <a:extLst>
                <a:ext uri="{FF2B5EF4-FFF2-40B4-BE49-F238E27FC236}">
                  <a16:creationId xmlns:a16="http://schemas.microsoft.com/office/drawing/2014/main" id="{8B855174-0235-F67F-A35F-8BF133EA976C}"/>
                </a:ext>
              </a:extLst>
            </p:cNvPr>
            <p:cNvSpPr/>
            <p:nvPr/>
          </p:nvSpPr>
          <p:spPr>
            <a:xfrm>
              <a:off x="7661659" y="4778993"/>
              <a:ext cx="6005608" cy="104274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ct val="150000"/>
                </a:lnSpc>
                <a:buNone/>
              </a:pP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申請時程</a:t>
              </a:r>
              <a:endParaRPr lang="en-US" altLang="zh-TW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endParaRPr>
            </a:p>
            <a:p>
              <a:pPr marL="0" indent="0" algn="l">
                <a:lnSpc>
                  <a:spcPct val="15000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10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月提出申請</a:t>
              </a:r>
              <a:endParaRPr lang="en-US" altLang="zh-TW" sz="2200" dirty="0">
                <a:solidFill>
                  <a:srgbClr val="1E3063"/>
                </a:solidFill>
                <a:latin typeface="Instrument Sans Semi Bold" pitchFamily="34" charset="0"/>
              </a:endParaRPr>
            </a:p>
            <a:p>
              <a:pPr marL="0" indent="0" algn="l">
                <a:lnSpc>
                  <a:spcPct val="15000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11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月完成面試、確定實習單位</a:t>
              </a:r>
              <a:endParaRPr lang="en-US" altLang="zh-TW" sz="2200" dirty="0">
                <a:solidFill>
                  <a:srgbClr val="1E3063"/>
                </a:solidFill>
                <a:latin typeface="Instrument Sans Semi Bold" pitchFamily="34" charset="0"/>
              </a:endParaRPr>
            </a:p>
            <a:p>
              <a:pPr marL="0" indent="0" algn="l">
                <a:lnSpc>
                  <a:spcPct val="15000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12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月與教務處提報名單</a:t>
              </a:r>
              <a:endParaRPr lang="en-US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30091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48DEC0B-5931-39E9-CFFE-9F699DA27CD9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8B3E770B-2EEE-24DE-F27B-05195C72EF4C}"/>
              </a:ext>
            </a:extLst>
          </p:cNvPr>
          <p:cNvSpPr/>
          <p:nvPr/>
        </p:nvSpPr>
        <p:spPr>
          <a:xfrm>
            <a:off x="211899" y="583028"/>
            <a:ext cx="360807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altLang="zh-TW" sz="58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Q&amp;A</a:t>
            </a:r>
            <a:r>
              <a:rPr lang="zh-TW" altLang="en-US" sz="58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時間</a:t>
            </a:r>
            <a:endParaRPr lang="en-US" sz="5850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3A23801F-877C-2395-8769-34C4980A3D9E}"/>
              </a:ext>
            </a:extLst>
          </p:cNvPr>
          <p:cNvSpPr/>
          <p:nvPr/>
        </p:nvSpPr>
        <p:spPr>
          <a:xfrm>
            <a:off x="246227" y="1543744"/>
            <a:ext cx="14137946" cy="59273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buNone/>
            </a:pPr>
            <a:r>
              <a:rPr lang="en-US" altLang="zh-TW" sz="3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1.</a:t>
            </a:r>
            <a:r>
              <a:rPr lang="zh-TW" altLang="en-US" sz="3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</a:t>
            </a:r>
            <a:r>
              <a:rPr lang="en-US" altLang="zh-TW" sz="3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Q</a:t>
            </a:r>
            <a:r>
              <a:rPr lang="zh-TW" altLang="en-US" sz="3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：之後還能自尋實習嗎？ </a:t>
            </a:r>
            <a:endParaRPr lang="en-US" altLang="zh-TW" sz="3200" dirty="0">
              <a:solidFill>
                <a:srgbClr val="1E3063"/>
              </a:solidFill>
              <a:latin typeface="Instrument Sans Semi Bold" pitchFamily="34" charset="0"/>
              <a:ea typeface="Instrument Sans Semi Bold" pitchFamily="34" charset="-122"/>
              <a:cs typeface="Instrument Sans Semi Bold" pitchFamily="34" charset="-120"/>
            </a:endParaRPr>
          </a:p>
          <a:p>
            <a:pPr marL="0" indent="0">
              <a:buNone/>
            </a:pPr>
            <a:r>
              <a:rPr lang="zh-TW" altLang="en-US" sz="3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   </a:t>
            </a:r>
            <a:r>
              <a:rPr lang="en-US" altLang="zh-TW" sz="3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A</a:t>
            </a:r>
            <a:r>
              <a:rPr lang="zh-TW" altLang="en-US" sz="3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：不能像以前一樣隨到隨審，至少要半年至一年，完成校內三級三審程序</a:t>
            </a:r>
            <a:endParaRPr lang="en-US" altLang="zh-TW" sz="3200" dirty="0">
              <a:solidFill>
                <a:srgbClr val="1E3063"/>
              </a:solidFill>
              <a:latin typeface="Instrument Sans Semi Bold" pitchFamily="34" charset="0"/>
              <a:ea typeface="Instrument Sans Semi Bold" pitchFamily="34" charset="-122"/>
              <a:cs typeface="Instrument Sans Semi Bold" pitchFamily="34" charset="-120"/>
            </a:endParaRPr>
          </a:p>
          <a:p>
            <a:pPr marL="0" indent="0">
              <a:buNone/>
            </a:pPr>
            <a:endParaRPr lang="en-US" sz="3200" dirty="0">
              <a:solidFill>
                <a:srgbClr val="1E3063"/>
              </a:solidFill>
              <a:latin typeface="Instrument Sans Semi Bold" pitchFamily="34" charset="0"/>
            </a:endParaRPr>
          </a:p>
          <a:p>
            <a:pPr marL="0" indent="0">
              <a:buNone/>
            </a:pPr>
            <a:r>
              <a:rPr lang="en-US" altLang="zh-TW" sz="3200" dirty="0">
                <a:solidFill>
                  <a:srgbClr val="1E3063"/>
                </a:solidFill>
                <a:latin typeface="Instrument Sans Semi Bold" pitchFamily="34" charset="0"/>
              </a:rPr>
              <a:t>2.</a:t>
            </a:r>
            <a:r>
              <a:rPr lang="zh-TW" altLang="en-US" sz="3200" dirty="0">
                <a:solidFill>
                  <a:srgbClr val="1E3063"/>
                </a:solidFill>
                <a:latin typeface="Instrument Sans Semi Bold" pitchFamily="34" charset="0"/>
              </a:rPr>
              <a:t> </a:t>
            </a:r>
            <a:r>
              <a:rPr lang="en-US" altLang="zh-TW" sz="3200" dirty="0">
                <a:solidFill>
                  <a:srgbClr val="1E3063"/>
                </a:solidFill>
                <a:latin typeface="Instrument Sans Semi Bold" pitchFamily="34" charset="0"/>
              </a:rPr>
              <a:t>Q</a:t>
            </a:r>
            <a:r>
              <a:rPr lang="zh-TW" altLang="en-US" sz="3200" dirty="0">
                <a:solidFill>
                  <a:srgbClr val="1E3063"/>
                </a:solidFill>
                <a:latin typeface="Instrument Sans Semi Bold" pitchFamily="34" charset="0"/>
              </a:rPr>
              <a:t>：完成海外實習之後還可以申請就業學分學程嗎？</a:t>
            </a:r>
            <a:endParaRPr lang="en-US" altLang="zh-TW" sz="3200" dirty="0">
              <a:solidFill>
                <a:srgbClr val="1E3063"/>
              </a:solidFill>
              <a:latin typeface="Instrument Sans Semi Bold" pitchFamily="34" charset="0"/>
            </a:endParaRPr>
          </a:p>
          <a:p>
            <a:pPr marL="0" indent="0">
              <a:buNone/>
            </a:pPr>
            <a:r>
              <a:rPr lang="zh-TW" altLang="en-US" sz="3200" dirty="0">
                <a:solidFill>
                  <a:srgbClr val="1E3063"/>
                </a:solidFill>
                <a:latin typeface="Instrument Sans Semi Bold" pitchFamily="34" charset="0"/>
              </a:rPr>
              <a:t>     </a:t>
            </a:r>
            <a:r>
              <a:rPr lang="en-US" altLang="zh-TW" sz="3200" dirty="0">
                <a:solidFill>
                  <a:srgbClr val="1E3063"/>
                </a:solidFill>
                <a:latin typeface="Instrument Sans Semi Bold" pitchFamily="34" charset="0"/>
              </a:rPr>
              <a:t>A</a:t>
            </a:r>
            <a:r>
              <a:rPr lang="zh-TW" altLang="en-US" sz="3200" dirty="0">
                <a:solidFill>
                  <a:srgbClr val="1E3063"/>
                </a:solidFill>
                <a:latin typeface="Instrument Sans Semi Bold" pitchFamily="34" charset="0"/>
              </a:rPr>
              <a:t>：可以，依規定時程繳交必須資料即可</a:t>
            </a:r>
            <a:endParaRPr lang="en-US" altLang="zh-TW" sz="3200" dirty="0">
              <a:solidFill>
                <a:srgbClr val="1E3063"/>
              </a:solidFill>
              <a:latin typeface="Instrument Sans Semi Bold" pitchFamily="34" charset="0"/>
            </a:endParaRPr>
          </a:p>
          <a:p>
            <a:pPr marL="0" indent="0">
              <a:buNone/>
            </a:pPr>
            <a:endParaRPr lang="en-US" sz="3200" dirty="0">
              <a:solidFill>
                <a:srgbClr val="1E3063"/>
              </a:solidFill>
              <a:latin typeface="Instrument Sans Semi Bold" pitchFamily="34" charset="0"/>
            </a:endParaRPr>
          </a:p>
          <a:p>
            <a:pPr marL="0" indent="0">
              <a:buNone/>
            </a:pPr>
            <a:r>
              <a:rPr lang="en-US" altLang="zh-TW" sz="3200" dirty="0">
                <a:solidFill>
                  <a:srgbClr val="1E3063"/>
                </a:solidFill>
                <a:latin typeface="Instrument Sans Semi Bold" pitchFamily="34" charset="0"/>
              </a:rPr>
              <a:t>3.</a:t>
            </a:r>
            <a:r>
              <a:rPr lang="zh-TW" altLang="en-US" sz="3200" dirty="0">
                <a:solidFill>
                  <a:srgbClr val="1E3063"/>
                </a:solidFill>
                <a:latin typeface="Instrument Sans Semi Bold" pitchFamily="34" charset="0"/>
              </a:rPr>
              <a:t> </a:t>
            </a:r>
            <a:r>
              <a:rPr lang="en-US" altLang="zh-TW" sz="3200" dirty="0">
                <a:solidFill>
                  <a:srgbClr val="1E3063"/>
                </a:solidFill>
                <a:latin typeface="Instrument Sans Semi Bold" pitchFamily="34" charset="0"/>
              </a:rPr>
              <a:t>Q</a:t>
            </a:r>
            <a:r>
              <a:rPr lang="zh-TW" altLang="en-US" sz="3200" dirty="0">
                <a:solidFill>
                  <a:srgbClr val="1E3063"/>
                </a:solidFill>
                <a:latin typeface="Instrument Sans Semi Bold" pitchFamily="34" charset="0"/>
              </a:rPr>
              <a:t>：實習所有文件</a:t>
            </a:r>
            <a:r>
              <a:rPr lang="en-US" altLang="zh-TW" sz="3200" dirty="0">
                <a:solidFill>
                  <a:srgbClr val="1E3063"/>
                </a:solidFill>
                <a:latin typeface="Instrument Sans Semi Bold" pitchFamily="34" charset="0"/>
              </a:rPr>
              <a:t>(</a:t>
            </a:r>
            <a:r>
              <a:rPr lang="zh-TW" altLang="en-US" sz="3200" dirty="0">
                <a:solidFill>
                  <a:srgbClr val="1E3063"/>
                </a:solidFill>
                <a:latin typeface="Instrument Sans Semi Bold" pitchFamily="34" charset="0"/>
              </a:rPr>
              <a:t>合約書、日誌、考評表</a:t>
            </a:r>
            <a:r>
              <a:rPr lang="en-US" altLang="zh-TW" sz="3200" dirty="0">
                <a:solidFill>
                  <a:srgbClr val="1E3063"/>
                </a:solidFill>
                <a:latin typeface="Instrument Sans Semi Bold" pitchFamily="34" charset="0"/>
              </a:rPr>
              <a:t>)</a:t>
            </a:r>
            <a:r>
              <a:rPr lang="zh-TW" altLang="en-US" sz="3200" dirty="0">
                <a:solidFill>
                  <a:srgbClr val="1E3063"/>
                </a:solidFill>
                <a:latin typeface="Instrument Sans Semi Bold" pitchFamily="34" charset="0"/>
              </a:rPr>
              <a:t>要給紙本還是電子檔？</a:t>
            </a:r>
            <a:endParaRPr lang="en-US" altLang="zh-TW" sz="3200" dirty="0">
              <a:solidFill>
                <a:srgbClr val="1E3063"/>
              </a:solidFill>
              <a:latin typeface="Instrument Sans Semi Bold" pitchFamily="34" charset="0"/>
            </a:endParaRPr>
          </a:p>
          <a:p>
            <a:pPr marL="0" indent="0">
              <a:buNone/>
            </a:pPr>
            <a:r>
              <a:rPr lang="zh-TW" altLang="en-US" sz="3200" dirty="0">
                <a:solidFill>
                  <a:srgbClr val="1E3063"/>
                </a:solidFill>
                <a:latin typeface="Instrument Sans Semi Bold" pitchFamily="34" charset="0"/>
              </a:rPr>
              <a:t>     </a:t>
            </a:r>
            <a:r>
              <a:rPr lang="en-US" altLang="zh-TW" sz="3200" dirty="0">
                <a:solidFill>
                  <a:srgbClr val="1E3063"/>
                </a:solidFill>
                <a:latin typeface="Instrument Sans Semi Bold" pitchFamily="34" charset="0"/>
              </a:rPr>
              <a:t>A</a:t>
            </a:r>
            <a:r>
              <a:rPr lang="zh-TW" altLang="en-US" sz="3200" dirty="0">
                <a:solidFill>
                  <a:srgbClr val="1E3063"/>
                </a:solidFill>
                <a:latin typeface="Instrument Sans Semi Bold" pitchFamily="34" charset="0"/>
              </a:rPr>
              <a:t>：都要繳交紙本，日誌的照片請另外提供電子檔</a:t>
            </a:r>
            <a:endParaRPr lang="en-US" altLang="zh-TW" sz="3200" dirty="0">
              <a:solidFill>
                <a:srgbClr val="1E3063"/>
              </a:solidFill>
              <a:latin typeface="Instrument Sans Semi Bold" pitchFamily="34" charset="0"/>
            </a:endParaRPr>
          </a:p>
          <a:p>
            <a:pPr marL="0" indent="0">
              <a:buNone/>
            </a:pPr>
            <a:endParaRPr lang="en-US" altLang="zh-TW" sz="3200" dirty="0">
              <a:solidFill>
                <a:srgbClr val="1E3063"/>
              </a:solidFill>
              <a:latin typeface="Instrument Sans Semi Bold" pitchFamily="34" charset="0"/>
            </a:endParaRPr>
          </a:p>
          <a:p>
            <a:pPr marL="0" indent="0">
              <a:buNone/>
            </a:pPr>
            <a:r>
              <a:rPr lang="en-US" altLang="zh-TW" sz="3200" dirty="0">
                <a:solidFill>
                  <a:srgbClr val="1E3063"/>
                </a:solidFill>
                <a:latin typeface="Instrument Sans Semi Bold" pitchFamily="34" charset="0"/>
              </a:rPr>
              <a:t>4.</a:t>
            </a:r>
            <a:r>
              <a:rPr lang="zh-TW" altLang="en-US" sz="3200" dirty="0">
                <a:solidFill>
                  <a:srgbClr val="1E3063"/>
                </a:solidFill>
                <a:latin typeface="Instrument Sans Semi Bold" pitchFamily="34" charset="0"/>
              </a:rPr>
              <a:t> </a:t>
            </a:r>
            <a:r>
              <a:rPr lang="en-US" altLang="zh-TW" sz="3200" dirty="0">
                <a:solidFill>
                  <a:srgbClr val="1E3063"/>
                </a:solidFill>
                <a:latin typeface="Instrument Sans Semi Bold" pitchFamily="34" charset="0"/>
              </a:rPr>
              <a:t>Q</a:t>
            </a:r>
            <a:r>
              <a:rPr lang="zh-TW" altLang="en-US" sz="3200" dirty="0">
                <a:solidFill>
                  <a:srgbClr val="1E3063"/>
                </a:solidFill>
                <a:latin typeface="Instrument Sans Semi Bold" pitchFamily="34" charset="0"/>
              </a:rPr>
              <a:t> </a:t>
            </a:r>
            <a:r>
              <a:rPr lang="en-US" altLang="zh-TW" sz="3200" dirty="0">
                <a:solidFill>
                  <a:srgbClr val="1E3063"/>
                </a:solidFill>
                <a:latin typeface="Instrument Sans Semi Bold" pitchFamily="34" charset="0"/>
              </a:rPr>
              <a:t>:</a:t>
            </a:r>
            <a:r>
              <a:rPr lang="zh-TW" altLang="en-US" sz="3200" dirty="0">
                <a:solidFill>
                  <a:srgbClr val="1E3063"/>
                </a:solidFill>
                <a:latin typeface="Instrument Sans Semi Bold" pitchFamily="34" charset="0"/>
              </a:rPr>
              <a:t> 觀光產業實習課是完成</a:t>
            </a:r>
            <a:r>
              <a:rPr lang="en-US" altLang="zh-TW" sz="3200" dirty="0">
                <a:solidFill>
                  <a:srgbClr val="1E3063"/>
                </a:solidFill>
                <a:latin typeface="Instrument Sans Semi Bold" pitchFamily="34" charset="0"/>
              </a:rPr>
              <a:t>200</a:t>
            </a:r>
            <a:r>
              <a:rPr lang="zh-TW" altLang="en-US" sz="3200" dirty="0">
                <a:solidFill>
                  <a:srgbClr val="1E3063"/>
                </a:solidFill>
                <a:latin typeface="Instrument Sans Semi Bold" pitchFamily="34" charset="0"/>
              </a:rPr>
              <a:t>小時實習就算完成了嗎</a:t>
            </a:r>
            <a:r>
              <a:rPr lang="en-US" altLang="zh-TW" sz="3200" dirty="0">
                <a:solidFill>
                  <a:srgbClr val="1E3063"/>
                </a:solidFill>
                <a:latin typeface="Instrument Sans Semi Bold" pitchFamily="34" charset="0"/>
              </a:rPr>
              <a:t>?</a:t>
            </a:r>
          </a:p>
          <a:p>
            <a:pPr marL="0" indent="0">
              <a:buNone/>
            </a:pPr>
            <a:r>
              <a:rPr lang="zh-TW" altLang="en-US" sz="3200" dirty="0">
                <a:solidFill>
                  <a:srgbClr val="1E3063"/>
                </a:solidFill>
                <a:latin typeface="Instrument Sans Semi Bold" pitchFamily="34" charset="0"/>
              </a:rPr>
              <a:t>      </a:t>
            </a:r>
            <a:r>
              <a:rPr lang="en-US" altLang="zh-TW" sz="3200" dirty="0">
                <a:solidFill>
                  <a:srgbClr val="1E3063"/>
                </a:solidFill>
                <a:latin typeface="Instrument Sans Semi Bold" pitchFamily="34" charset="0"/>
              </a:rPr>
              <a:t>A</a:t>
            </a:r>
            <a:r>
              <a:rPr lang="zh-TW" altLang="en-US" sz="3200" dirty="0">
                <a:solidFill>
                  <a:srgbClr val="1E3063"/>
                </a:solidFill>
                <a:latin typeface="Instrument Sans Semi Bold" pitchFamily="34" charset="0"/>
              </a:rPr>
              <a:t> </a:t>
            </a:r>
            <a:r>
              <a:rPr lang="en-US" altLang="zh-TW" sz="3200" dirty="0">
                <a:solidFill>
                  <a:srgbClr val="1E3063"/>
                </a:solidFill>
                <a:latin typeface="Instrument Sans Semi Bold" pitchFamily="34" charset="0"/>
              </a:rPr>
              <a:t>:</a:t>
            </a:r>
            <a:r>
              <a:rPr lang="zh-TW" altLang="en-US" sz="3200" dirty="0">
                <a:solidFill>
                  <a:srgbClr val="1E3063"/>
                </a:solidFill>
                <a:latin typeface="Instrument Sans Semi Bold" pitchFamily="34" charset="0"/>
              </a:rPr>
              <a:t> 不是，觀光產業實習是大四必修課，完成實習並繳交資料後還要去上課</a:t>
            </a:r>
            <a:endParaRPr lang="en-US" altLang="zh-TW" sz="3200" dirty="0">
              <a:solidFill>
                <a:srgbClr val="1E3063"/>
              </a:solidFill>
              <a:latin typeface="Instrument Sans Semi Bold" pitchFamily="34" charset="0"/>
            </a:endParaRPr>
          </a:p>
          <a:p>
            <a:pPr marL="0" indent="0">
              <a:buNone/>
            </a:pPr>
            <a:r>
              <a:rPr lang="zh-TW" altLang="en-US" sz="3200" dirty="0">
                <a:solidFill>
                  <a:srgbClr val="1E3063"/>
                </a:solidFill>
                <a:latin typeface="Instrument Sans Semi Bold" pitchFamily="34" charset="0"/>
              </a:rPr>
              <a:t>             才算完成。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17268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6BDBF0C-8BD2-EDE4-7E47-E5B6DFACA9A5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ext 1">
            <a:extLst>
              <a:ext uri="{FF2B5EF4-FFF2-40B4-BE49-F238E27FC236}">
                <a16:creationId xmlns:a16="http://schemas.microsoft.com/office/drawing/2014/main" id="{0CE76270-22DC-9A1F-3CDB-7E4AF4112429}"/>
              </a:ext>
            </a:extLst>
          </p:cNvPr>
          <p:cNvSpPr/>
          <p:nvPr/>
        </p:nvSpPr>
        <p:spPr>
          <a:xfrm>
            <a:off x="3524559" y="3740586"/>
            <a:ext cx="7581282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altLang="zh-TW" sz="58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Thank you</a:t>
            </a:r>
            <a:r>
              <a:rPr lang="zh-TW" altLang="en-US" sz="58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！</a:t>
            </a:r>
            <a:endParaRPr lang="en-US" sz="5850" dirty="0"/>
          </a:p>
        </p:txBody>
      </p:sp>
    </p:spTree>
    <p:extLst>
      <p:ext uri="{BB962C8B-B14F-4D97-AF65-F5344CB8AC3E}">
        <p14:creationId xmlns:p14="http://schemas.microsoft.com/office/powerpoint/2010/main" val="3348254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338624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zh-TW" altLang="en-US" sz="4450" dirty="0"/>
              <a:t>學系合作實習單位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536" y="3650451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54422" y="2128723"/>
            <a:ext cx="93237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zh-TW" alt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旅宿業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754422" y="2653410"/>
            <a:ext cx="6082189" cy="41093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50000"/>
              </a:lnSpc>
              <a:buNone/>
            </a:pP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effectLst/>
                <a:latin typeface="Instrument Sans Semi Bold" panose="02020500000000000000" charset="0"/>
              </a:rPr>
              <a:t>維多利亞酒店</a:t>
            </a:r>
          </a:p>
          <a:p>
            <a:pPr>
              <a:lnSpc>
                <a:spcPct val="150000"/>
              </a:lnSpc>
              <a:buNone/>
            </a:pP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effectLst/>
                <a:latin typeface="Instrument Sans Semi Bold" panose="02020500000000000000" charset="0"/>
              </a:rPr>
              <a:t>八里福朋喜來登酒店</a:t>
            </a:r>
            <a:endParaRPr lang="en-US" altLang="zh-TW" sz="1600" dirty="0">
              <a:solidFill>
                <a:schemeClr val="accent1">
                  <a:lumMod val="50000"/>
                </a:schemeClr>
              </a:solidFill>
              <a:effectLst/>
              <a:latin typeface="Instrument Sans Semi Bold" panose="02020500000000000000" charset="0"/>
            </a:endParaRPr>
          </a:p>
          <a:p>
            <a:pPr>
              <a:lnSpc>
                <a:spcPct val="150000"/>
              </a:lnSpc>
              <a:buNone/>
            </a:pP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effectLst/>
                <a:latin typeface="Instrument Sans Semi Bold" panose="02020500000000000000" charset="0"/>
              </a:rPr>
              <a:t>大倉久和大飯店</a:t>
            </a:r>
            <a:endParaRPr lang="en-US" altLang="zh-TW" sz="1600" dirty="0">
              <a:solidFill>
                <a:schemeClr val="accent1">
                  <a:lumMod val="50000"/>
                </a:schemeClr>
              </a:solidFill>
              <a:effectLst/>
              <a:latin typeface="Instrument Sans Semi Bold" panose="02020500000000000000" charset="0"/>
            </a:endParaRPr>
          </a:p>
          <a:p>
            <a:pPr>
              <a:lnSpc>
                <a:spcPct val="150000"/>
              </a:lnSpc>
              <a:buNone/>
            </a:pP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effectLst/>
                <a:latin typeface="Instrument Sans Semi Bold" panose="02020500000000000000" charset="0"/>
              </a:rPr>
              <a:t>花蓮潔西艾美酒店</a:t>
            </a:r>
            <a:endParaRPr lang="en-US" altLang="zh-TW" sz="1600" dirty="0">
              <a:solidFill>
                <a:schemeClr val="accent1">
                  <a:lumMod val="50000"/>
                </a:schemeClr>
              </a:solidFill>
              <a:effectLst/>
              <a:latin typeface="Instrument Sans Semi Bold" panose="02020500000000000000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台北文華東方酒店</a:t>
            </a:r>
          </a:p>
          <a:p>
            <a:pPr>
              <a:lnSpc>
                <a:spcPct val="150000"/>
              </a:lnSpc>
            </a:pP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台北萬豪酒店</a:t>
            </a:r>
          </a:p>
          <a:p>
            <a:pPr>
              <a:lnSpc>
                <a:spcPct val="150000"/>
              </a:lnSpc>
            </a:pP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煙波大飯店股份有限公司</a:t>
            </a: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-</a:t>
            </a: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宜蘭館</a:t>
            </a:r>
          </a:p>
          <a:p>
            <a:pPr>
              <a:lnSpc>
                <a:spcPct val="150000"/>
              </a:lnSpc>
            </a:pP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煙波大飯店股份有限公司</a:t>
            </a: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-</a:t>
            </a: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新竹都會館</a:t>
            </a:r>
          </a:p>
          <a:p>
            <a:pPr>
              <a:lnSpc>
                <a:spcPct val="150000"/>
              </a:lnSpc>
            </a:pP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國泰萬怡酒店</a:t>
            </a:r>
          </a:p>
          <a:p>
            <a:pPr>
              <a:lnSpc>
                <a:spcPct val="150000"/>
              </a:lnSpc>
              <a:buNone/>
            </a:pP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effectLst/>
                <a:latin typeface="Instrument Sans Semi Bold" panose="02020500000000000000" charset="0"/>
              </a:rPr>
              <a:t>台北市林萬麗酒店</a:t>
            </a:r>
            <a:endParaRPr lang="en-US" altLang="zh-TW" sz="1600" dirty="0">
              <a:solidFill>
                <a:schemeClr val="accent1">
                  <a:lumMod val="50000"/>
                </a:schemeClr>
              </a:solidFill>
              <a:effectLst/>
              <a:latin typeface="Instrument Sans Semi Bold" panose="02020500000000000000" charset="0"/>
            </a:endParaRPr>
          </a:p>
          <a:p>
            <a:pPr>
              <a:lnSpc>
                <a:spcPct val="150000"/>
              </a:lnSpc>
              <a:buNone/>
            </a:pP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latin typeface="Instrument Sans Semi Bold" panose="02020500000000000000" charset="0"/>
              </a:rPr>
              <a:t>台北君悅酒店</a:t>
            </a:r>
            <a:endParaRPr lang="en-US" altLang="zh-TW" sz="1600" dirty="0">
              <a:solidFill>
                <a:schemeClr val="accent1">
                  <a:lumMod val="50000"/>
                </a:schemeClr>
              </a:solidFill>
              <a:effectLst/>
              <a:latin typeface="Instrument Sans Semi Bold" panose="02020500000000000000" charset="0"/>
            </a:endParaRPr>
          </a:p>
          <a:p>
            <a:pPr>
              <a:lnSpc>
                <a:spcPct val="150000"/>
              </a:lnSpc>
              <a:buNone/>
            </a:pP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effectLst/>
                <a:latin typeface="Instrument Sans Semi Bold" panose="02020500000000000000" charset="0"/>
              </a:rPr>
              <a:t>台北寒舍艾美酒店</a:t>
            </a:r>
            <a:br>
              <a:rPr lang="zh-TW" altLang="en-US" sz="1600" dirty="0">
                <a:solidFill>
                  <a:schemeClr val="accent1">
                    <a:lumMod val="50000"/>
                  </a:schemeClr>
                </a:solidFill>
                <a:effectLst/>
                <a:latin typeface="Instrument Sans Semi Bold" panose="02020500000000000000" charset="0"/>
              </a:rPr>
            </a:br>
            <a:endParaRPr lang="en-US" sz="1750" dirty="0">
              <a:solidFill>
                <a:schemeClr val="accent1">
                  <a:lumMod val="50000"/>
                </a:schemeClr>
              </a:solidFill>
              <a:latin typeface="Instrument Sans Semi Bold" panose="02020500000000000000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EA56EE4-A536-FEE5-ED7C-CBD829D80681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1EB65-96F6-039E-2887-8D5AAA069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5338902C-FC57-422F-B530-7BABD4094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34F8371E-92AB-7E8C-38C6-957D1E147B0F}"/>
              </a:ext>
            </a:extLst>
          </p:cNvPr>
          <p:cNvSpPr/>
          <p:nvPr/>
        </p:nvSpPr>
        <p:spPr>
          <a:xfrm>
            <a:off x="6280190" y="86856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zh-TW" altLang="en-US" sz="4450" dirty="0"/>
              <a:t>學系合作實習單位</a:t>
            </a:r>
            <a:endParaRPr lang="en-US" sz="4450" dirty="0"/>
          </a:p>
        </p:txBody>
      </p:sp>
      <p:pic>
        <p:nvPicPr>
          <p:cNvPr id="7" name="Image 2" descr="preencoded.png">
            <a:extLst>
              <a:ext uri="{FF2B5EF4-FFF2-40B4-BE49-F238E27FC236}">
                <a16:creationId xmlns:a16="http://schemas.microsoft.com/office/drawing/2014/main" id="{79740205-3E9F-5FDC-F1BD-FF19D70B2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2395157"/>
            <a:ext cx="1134070" cy="1360884"/>
          </a:xfrm>
          <a:prstGeom prst="rect">
            <a:avLst/>
          </a:prstGeom>
        </p:spPr>
      </p:pic>
      <p:sp>
        <p:nvSpPr>
          <p:cNvPr id="8" name="Text 3">
            <a:extLst>
              <a:ext uri="{FF2B5EF4-FFF2-40B4-BE49-F238E27FC236}">
                <a16:creationId xmlns:a16="http://schemas.microsoft.com/office/drawing/2014/main" id="{9827723D-51AC-9CE3-6577-AF4CE5DAF068}"/>
              </a:ext>
            </a:extLst>
          </p:cNvPr>
          <p:cNvSpPr/>
          <p:nvPr/>
        </p:nvSpPr>
        <p:spPr>
          <a:xfrm>
            <a:off x="7754422" y="253710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zh-TW" alt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旅行社</a:t>
            </a:r>
            <a:endParaRPr lang="en-US" sz="2200" dirty="0"/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BC398837-13C4-E582-A31E-C4B7E313B332}"/>
              </a:ext>
            </a:extLst>
          </p:cNvPr>
          <p:cNvSpPr/>
          <p:nvPr/>
        </p:nvSpPr>
        <p:spPr>
          <a:xfrm>
            <a:off x="7754422" y="3027527"/>
            <a:ext cx="6082189" cy="4617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50000"/>
              </a:lnSpc>
              <a:buNone/>
            </a:pP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effectLst/>
                <a:latin typeface="Instrument Sans Medium" panose="02020500000000000000" charset="0"/>
              </a:rPr>
              <a:t>鳳凰國際旅行社股份有限公司 </a:t>
            </a: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effectLst/>
                <a:latin typeface="Instrument Sans Medium" panose="02020500000000000000" charset="0"/>
              </a:rPr>
              <a:t>(</a:t>
            </a: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effectLst/>
                <a:latin typeface="Instrument Sans Medium" panose="02020500000000000000" charset="0"/>
              </a:rPr>
              <a:t>半年全時全職</a:t>
            </a:r>
            <a:r>
              <a:rPr lang="en-US" altLang="zh-TW" sz="1600" dirty="0">
                <a:solidFill>
                  <a:schemeClr val="accent1">
                    <a:lumMod val="50000"/>
                  </a:schemeClr>
                </a:solidFill>
                <a:effectLst/>
                <a:latin typeface="Instrument Sans Medium" panose="02020500000000000000" charset="0"/>
              </a:rPr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latin typeface="Instrument Sans Medium" panose="02020500000000000000" charset="0"/>
              </a:rPr>
              <a:t>上順旅行社</a:t>
            </a:r>
            <a:endParaRPr lang="en-US" sz="1750" dirty="0">
              <a:solidFill>
                <a:schemeClr val="accent1">
                  <a:lumMod val="50000"/>
                </a:schemeClr>
              </a:solidFill>
              <a:latin typeface="Instrument Sans Medium" panose="02020500000000000000" charset="0"/>
            </a:endParaRPr>
          </a:p>
        </p:txBody>
      </p:sp>
      <p:pic>
        <p:nvPicPr>
          <p:cNvPr id="10" name="Image 3" descr="preencoded.png">
            <a:extLst>
              <a:ext uri="{FF2B5EF4-FFF2-40B4-BE49-F238E27FC236}">
                <a16:creationId xmlns:a16="http://schemas.microsoft.com/office/drawing/2014/main" id="{66C96F51-DF9B-F61A-C389-B70E7E0CD0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3963857"/>
            <a:ext cx="1134070" cy="1360884"/>
          </a:xfrm>
          <a:prstGeom prst="rect">
            <a:avLst/>
          </a:prstGeom>
        </p:spPr>
      </p:pic>
      <p:sp>
        <p:nvSpPr>
          <p:cNvPr id="11" name="Text 5">
            <a:extLst>
              <a:ext uri="{FF2B5EF4-FFF2-40B4-BE49-F238E27FC236}">
                <a16:creationId xmlns:a16="http://schemas.microsoft.com/office/drawing/2014/main" id="{921AE605-EB39-7958-8F60-C7E412BDB1AA}"/>
              </a:ext>
            </a:extLst>
          </p:cNvPr>
          <p:cNvSpPr/>
          <p:nvPr/>
        </p:nvSpPr>
        <p:spPr>
          <a:xfrm>
            <a:off x="7754422" y="413871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zh-TW" alt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會展</a:t>
            </a:r>
            <a:endParaRPr lang="en-US" sz="2200" dirty="0"/>
          </a:p>
        </p:txBody>
      </p:sp>
      <p:sp>
        <p:nvSpPr>
          <p:cNvPr id="12" name="Text 6">
            <a:extLst>
              <a:ext uri="{FF2B5EF4-FFF2-40B4-BE49-F238E27FC236}">
                <a16:creationId xmlns:a16="http://schemas.microsoft.com/office/drawing/2014/main" id="{86862B36-26A5-6B1B-42C7-EA245A49F184}"/>
              </a:ext>
            </a:extLst>
          </p:cNvPr>
          <p:cNvSpPr/>
          <p:nvPr/>
        </p:nvSpPr>
        <p:spPr>
          <a:xfrm>
            <a:off x="7754422" y="4629135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zh-TW" alt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世貿南港展覽館</a:t>
            </a:r>
            <a:r>
              <a:rPr lang="en-US" altLang="zh-TW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(</a:t>
            </a: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Instrument Sans Medium" panose="02020500000000000000" charset="0"/>
              </a:rPr>
              <a:t>半年</a:t>
            </a:r>
            <a:r>
              <a:rPr lang="zh-TW" alt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全時全職</a:t>
            </a:r>
            <a:r>
              <a:rPr lang="en-US" altLang="zh-TW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)</a:t>
            </a:r>
          </a:p>
          <a:p>
            <a:pPr marL="0" indent="0" algn="l">
              <a:lnSpc>
                <a:spcPts val="2850"/>
              </a:lnSpc>
              <a:buNone/>
            </a:pPr>
            <a:r>
              <a:rPr lang="zh-TW" alt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人才天下有限公司</a:t>
            </a:r>
            <a:endParaRPr lang="en-US" altLang="zh-TW" sz="1750" dirty="0">
              <a:solidFill>
                <a:srgbClr val="1E3063"/>
              </a:solidFill>
              <a:latin typeface="Instrument Sans Medium" pitchFamily="34" charset="0"/>
              <a:ea typeface="Instrument Sans Medium" pitchFamily="34" charset="-122"/>
              <a:cs typeface="Instrument Sans Medium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endParaRPr lang="en-US" sz="1750" dirty="0">
              <a:solidFill>
                <a:srgbClr val="1E3063"/>
              </a:solidFill>
              <a:latin typeface="Instrument Sans Medium" pitchFamily="34" charset="0"/>
            </a:endParaRPr>
          </a:p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pic>
        <p:nvPicPr>
          <p:cNvPr id="13" name="Image 4" descr="preencoded.png">
            <a:extLst>
              <a:ext uri="{FF2B5EF4-FFF2-40B4-BE49-F238E27FC236}">
                <a16:creationId xmlns:a16="http://schemas.microsoft.com/office/drawing/2014/main" id="{0C583159-0224-2F10-3D69-07787FB0D1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5522169"/>
            <a:ext cx="1134070" cy="1360884"/>
          </a:xfrm>
          <a:prstGeom prst="rect">
            <a:avLst/>
          </a:prstGeom>
        </p:spPr>
      </p:pic>
      <p:sp>
        <p:nvSpPr>
          <p:cNvPr id="14" name="Text 7">
            <a:extLst>
              <a:ext uri="{FF2B5EF4-FFF2-40B4-BE49-F238E27FC236}">
                <a16:creationId xmlns:a16="http://schemas.microsoft.com/office/drawing/2014/main" id="{B24CFB90-C656-5E40-F309-06D03D829084}"/>
              </a:ext>
            </a:extLst>
          </p:cNvPr>
          <p:cNvSpPr/>
          <p:nvPr/>
        </p:nvSpPr>
        <p:spPr>
          <a:xfrm>
            <a:off x="7754422" y="60379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zh-TW" alt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航空</a:t>
            </a:r>
            <a:endParaRPr lang="en-US" sz="2200" dirty="0"/>
          </a:p>
        </p:txBody>
      </p:sp>
      <p:sp>
        <p:nvSpPr>
          <p:cNvPr id="15" name="Text 8">
            <a:extLst>
              <a:ext uri="{FF2B5EF4-FFF2-40B4-BE49-F238E27FC236}">
                <a16:creationId xmlns:a16="http://schemas.microsoft.com/office/drawing/2014/main" id="{C9BD19F5-F9AE-7EAF-4419-7FFB34D67C04}"/>
              </a:ext>
            </a:extLst>
          </p:cNvPr>
          <p:cNvSpPr/>
          <p:nvPr/>
        </p:nvSpPr>
        <p:spPr>
          <a:xfrm>
            <a:off x="7754422" y="5951402"/>
            <a:ext cx="6725853" cy="13608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50000"/>
              </a:lnSpc>
            </a:pPr>
            <a:endParaRPr lang="en-US" altLang="zh-TW" sz="1750" dirty="0">
              <a:solidFill>
                <a:srgbClr val="1E3063"/>
              </a:solidFill>
              <a:latin typeface="Instrument Sans Medium" pitchFamily="34" charset="0"/>
              <a:ea typeface="Instrument Sans Medium" pitchFamily="34" charset="-122"/>
              <a:cs typeface="Instrument Sans Medium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環亞機場貴賓室</a:t>
            </a:r>
            <a:r>
              <a:rPr lang="en-US" altLang="zh-TW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(</a:t>
            </a: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Instrument Sans Medium" panose="02020500000000000000" charset="0"/>
              </a:rPr>
              <a:t>半年</a:t>
            </a:r>
            <a:r>
              <a:rPr lang="zh-TW" alt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全時全職</a:t>
            </a:r>
            <a:r>
              <a:rPr lang="en-US" altLang="zh-TW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)</a:t>
            </a:r>
            <a:br>
              <a:rPr lang="en-US" altLang="zh-TW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</a:br>
            <a:r>
              <a:rPr lang="zh-TW" alt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內政部移民署國境事務大隊</a:t>
            </a:r>
            <a:r>
              <a:rPr lang="en-US" altLang="zh-TW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-</a:t>
            </a:r>
            <a:r>
              <a:rPr lang="zh-TW" alt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桃園機場 </a:t>
            </a:r>
            <a:r>
              <a:rPr lang="en-US" altLang="zh-TW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(</a:t>
            </a:r>
            <a:r>
              <a:rPr lang="zh-TW" alt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特殊合作最少須</a:t>
            </a:r>
            <a:r>
              <a:rPr lang="en-US" altLang="zh-TW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5</a:t>
            </a:r>
            <a:r>
              <a:rPr lang="zh-TW" alt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人同梯報名</a:t>
            </a:r>
            <a:r>
              <a:rPr lang="en-US" altLang="zh-TW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長榮航空</a:t>
            </a:r>
            <a:r>
              <a:rPr lang="en-US" altLang="zh-TW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(</a:t>
            </a: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Instrument Sans Medium" panose="02020500000000000000" charset="0"/>
              </a:rPr>
              <a:t>半年</a:t>
            </a:r>
            <a:r>
              <a:rPr lang="zh-TW" alt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全時全職</a:t>
            </a:r>
            <a:r>
              <a:rPr lang="en-US" altLang="zh-TW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)</a:t>
            </a:r>
          </a:p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E3DE03C-70DD-3AFB-461C-185ACFA9D55C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5355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A01D3-BB42-3367-090C-EA935F69F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623E5B8E-2912-907E-8653-C6992E3E5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7692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EE513B4A-8E0E-8344-B4D7-A7126EE40F17}"/>
              </a:ext>
            </a:extLst>
          </p:cNvPr>
          <p:cNvSpPr/>
          <p:nvPr/>
        </p:nvSpPr>
        <p:spPr>
          <a:xfrm>
            <a:off x="781493" y="3398604"/>
            <a:ext cx="664705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zh-TW" alt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完成實習學分的方式</a:t>
            </a:r>
            <a:r>
              <a:rPr lang="en-US" altLang="zh-TW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(</a:t>
            </a:r>
            <a:r>
              <a:rPr lang="zh-TW" alt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擇一</a:t>
            </a:r>
            <a:r>
              <a:rPr lang="en-US" altLang="zh-TW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)</a:t>
            </a:r>
            <a:endParaRPr lang="en-US" sz="445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02ADC74-E8DD-E2C8-9DFD-D3EFF9C50415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09A3A9FD-85FF-E7AF-6446-E4CFE3D56015}"/>
              </a:ext>
            </a:extLst>
          </p:cNvPr>
          <p:cNvGrpSpPr/>
          <p:nvPr/>
        </p:nvGrpSpPr>
        <p:grpSpPr>
          <a:xfrm>
            <a:off x="793790" y="4542983"/>
            <a:ext cx="6408063" cy="1306949"/>
            <a:chOff x="793790" y="4646891"/>
            <a:chExt cx="6408063" cy="1306949"/>
          </a:xfrm>
        </p:grpSpPr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48EA435A-6D05-CCB3-8870-BB5B054C4815}"/>
                </a:ext>
              </a:extLst>
            </p:cNvPr>
            <p:cNvGrpSpPr/>
            <p:nvPr/>
          </p:nvGrpSpPr>
          <p:grpSpPr>
            <a:xfrm>
              <a:off x="793790" y="4646891"/>
              <a:ext cx="6408063" cy="1306949"/>
              <a:chOff x="793790" y="4636532"/>
              <a:chExt cx="6408063" cy="1306949"/>
            </a:xfrm>
          </p:grpSpPr>
          <p:sp>
            <p:nvSpPr>
              <p:cNvPr id="4" name="Shape 1">
                <a:extLst>
                  <a:ext uri="{FF2B5EF4-FFF2-40B4-BE49-F238E27FC236}">
                    <a16:creationId xmlns:a16="http://schemas.microsoft.com/office/drawing/2014/main" id="{E5CAD314-5579-4ED5-0847-B1E0DBA6AFE1}"/>
                  </a:ext>
                </a:extLst>
              </p:cNvPr>
              <p:cNvSpPr/>
              <p:nvPr/>
            </p:nvSpPr>
            <p:spPr>
              <a:xfrm>
                <a:off x="793790" y="4636532"/>
                <a:ext cx="6408063" cy="1306949"/>
              </a:xfrm>
              <a:prstGeom prst="roundRect">
                <a:avLst>
                  <a:gd name="adj" fmla="val 15620"/>
                </a:avLst>
              </a:prstGeom>
              <a:solidFill>
                <a:srgbClr val="CEE6FD"/>
              </a:solidFill>
              <a:ln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" name="Text 2">
                <a:extLst>
                  <a:ext uri="{FF2B5EF4-FFF2-40B4-BE49-F238E27FC236}">
                    <a16:creationId xmlns:a16="http://schemas.microsoft.com/office/drawing/2014/main" id="{BFE6BDAC-4FDD-230E-1970-8D9A4C859849}"/>
                  </a:ext>
                </a:extLst>
              </p:cNvPr>
              <p:cNvSpPr/>
              <p:nvPr/>
            </p:nvSpPr>
            <p:spPr>
              <a:xfrm>
                <a:off x="1020604" y="4863346"/>
                <a:ext cx="2835235" cy="35433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zh-TW" altLang="en-US" sz="2200" dirty="0">
                    <a:solidFill>
                      <a:srgbClr val="1E3063"/>
                    </a:solidFill>
                    <a:latin typeface="Instrument Sans Semi Bold" pitchFamily="34" charset="0"/>
                    <a:ea typeface="Instrument Sans Semi Bold" pitchFamily="34" charset="-122"/>
                    <a:cs typeface="Instrument Sans Semi Bold" pitchFamily="34" charset="-120"/>
                  </a:rPr>
                  <a:t>完成國內</a:t>
                </a:r>
                <a:r>
                  <a:rPr lang="en-US" altLang="zh-TW" sz="2200" dirty="0">
                    <a:solidFill>
                      <a:srgbClr val="1E3063"/>
                    </a:solidFill>
                    <a:latin typeface="Instrument Sans Semi Bold" pitchFamily="34" charset="0"/>
                    <a:ea typeface="Instrument Sans Semi Bold" pitchFamily="34" charset="-122"/>
                    <a:cs typeface="Instrument Sans Semi Bold" pitchFamily="34" charset="-120"/>
                  </a:rPr>
                  <a:t>200</a:t>
                </a:r>
                <a:r>
                  <a:rPr lang="zh-TW" altLang="en-US" sz="2200" dirty="0">
                    <a:solidFill>
                      <a:srgbClr val="1E3063"/>
                    </a:solidFill>
                    <a:latin typeface="Instrument Sans Semi Bold" pitchFamily="34" charset="0"/>
                    <a:ea typeface="Instrument Sans Semi Bold" pitchFamily="34" charset="-122"/>
                    <a:cs typeface="Instrument Sans Semi Bold" pitchFamily="34" charset="-120"/>
                  </a:rPr>
                  <a:t>小時實習</a:t>
                </a:r>
                <a:endParaRPr lang="en-US" sz="2200" dirty="0"/>
              </a:p>
            </p:txBody>
          </p:sp>
        </p:grpSp>
        <p:sp>
          <p:nvSpPr>
            <p:cNvPr id="18" name="Text 2">
              <a:extLst>
                <a:ext uri="{FF2B5EF4-FFF2-40B4-BE49-F238E27FC236}">
                  <a16:creationId xmlns:a16="http://schemas.microsoft.com/office/drawing/2014/main" id="{9B0362AC-D737-307A-D0B6-4028FFD4E731}"/>
                </a:ext>
              </a:extLst>
            </p:cNvPr>
            <p:cNvSpPr/>
            <p:nvPr/>
          </p:nvSpPr>
          <p:spPr>
            <a:xfrm>
              <a:off x="1020484" y="5358050"/>
              <a:ext cx="4684125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完成「觀光產業實習」</a:t>
              </a: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3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學分必修課程</a:t>
              </a:r>
              <a:endParaRPr lang="en-US" sz="2200" dirty="0"/>
            </a:p>
          </p:txBody>
        </p: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D5E52D2A-2458-8578-D11A-F0BC507CBD50}"/>
              </a:ext>
            </a:extLst>
          </p:cNvPr>
          <p:cNvGrpSpPr/>
          <p:nvPr/>
        </p:nvGrpSpPr>
        <p:grpSpPr>
          <a:xfrm>
            <a:off x="7428547" y="4542982"/>
            <a:ext cx="6408063" cy="1306949"/>
            <a:chOff x="793790" y="4646891"/>
            <a:chExt cx="6408063" cy="1306949"/>
          </a:xfrm>
        </p:grpSpPr>
        <p:grpSp>
          <p:nvGrpSpPr>
            <p:cNvPr id="21" name="群組 20">
              <a:extLst>
                <a:ext uri="{FF2B5EF4-FFF2-40B4-BE49-F238E27FC236}">
                  <a16:creationId xmlns:a16="http://schemas.microsoft.com/office/drawing/2014/main" id="{A896787C-A372-5DC2-C560-80330BAE2EF5}"/>
                </a:ext>
              </a:extLst>
            </p:cNvPr>
            <p:cNvGrpSpPr/>
            <p:nvPr/>
          </p:nvGrpSpPr>
          <p:grpSpPr>
            <a:xfrm>
              <a:off x="793790" y="4646891"/>
              <a:ext cx="6408063" cy="1306949"/>
              <a:chOff x="793790" y="4636532"/>
              <a:chExt cx="6408063" cy="1306949"/>
            </a:xfrm>
          </p:grpSpPr>
          <p:sp>
            <p:nvSpPr>
              <p:cNvPr id="23" name="Shape 1">
                <a:extLst>
                  <a:ext uri="{FF2B5EF4-FFF2-40B4-BE49-F238E27FC236}">
                    <a16:creationId xmlns:a16="http://schemas.microsoft.com/office/drawing/2014/main" id="{2C38AC82-2E69-B0B3-66B9-3431C8C7CD59}"/>
                  </a:ext>
                </a:extLst>
              </p:cNvPr>
              <p:cNvSpPr/>
              <p:nvPr/>
            </p:nvSpPr>
            <p:spPr>
              <a:xfrm>
                <a:off x="793790" y="4636532"/>
                <a:ext cx="6408063" cy="1306949"/>
              </a:xfrm>
              <a:prstGeom prst="roundRect">
                <a:avLst>
                  <a:gd name="adj" fmla="val 15620"/>
                </a:avLst>
              </a:prstGeom>
              <a:solidFill>
                <a:srgbClr val="CEE6FD"/>
              </a:solidFill>
              <a:ln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4" name="Text 2">
                <a:extLst>
                  <a:ext uri="{FF2B5EF4-FFF2-40B4-BE49-F238E27FC236}">
                    <a16:creationId xmlns:a16="http://schemas.microsoft.com/office/drawing/2014/main" id="{837A57CE-F64F-7231-530B-55F792A2CF63}"/>
                  </a:ext>
                </a:extLst>
              </p:cNvPr>
              <p:cNvSpPr/>
              <p:nvPr/>
            </p:nvSpPr>
            <p:spPr>
              <a:xfrm>
                <a:off x="1020604" y="4863346"/>
                <a:ext cx="4200666" cy="35433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zh-TW" altLang="en-US" sz="2200" dirty="0">
                    <a:solidFill>
                      <a:srgbClr val="1E3063"/>
                    </a:solidFill>
                    <a:latin typeface="Instrument Sans Semi Bold" pitchFamily="34" charset="0"/>
                    <a:ea typeface="Instrument Sans Semi Bold" pitchFamily="34" charset="-122"/>
                    <a:cs typeface="Instrument Sans Semi Bold" pitchFamily="34" charset="-120"/>
                  </a:rPr>
                  <a:t>完成國外學校海外實習，成績及格</a:t>
                </a:r>
                <a:endParaRPr lang="en-US" sz="2200" dirty="0"/>
              </a:p>
            </p:txBody>
          </p:sp>
        </p:grpSp>
        <p:sp>
          <p:nvSpPr>
            <p:cNvPr id="22" name="Text 2">
              <a:extLst>
                <a:ext uri="{FF2B5EF4-FFF2-40B4-BE49-F238E27FC236}">
                  <a16:creationId xmlns:a16="http://schemas.microsoft.com/office/drawing/2014/main" id="{B0400C89-8A12-621A-C3AC-5C2979C096E5}"/>
                </a:ext>
              </a:extLst>
            </p:cNvPr>
            <p:cNvSpPr/>
            <p:nvPr/>
          </p:nvSpPr>
          <p:spPr>
            <a:xfrm>
              <a:off x="1020484" y="5358050"/>
              <a:ext cx="4013750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完成「觀光產業實習」學分採認</a:t>
              </a:r>
              <a:endParaRPr lang="en-US" sz="2200" dirty="0"/>
            </a:p>
          </p:txBody>
        </p:sp>
      </p:grpSp>
      <p:grpSp>
        <p:nvGrpSpPr>
          <p:cNvPr id="7" name="群組 6">
            <a:extLst>
              <a:ext uri="{FF2B5EF4-FFF2-40B4-BE49-F238E27FC236}">
                <a16:creationId xmlns:a16="http://schemas.microsoft.com/office/drawing/2014/main" id="{79B4B571-9B38-9095-E7AA-457CA67DB065}"/>
              </a:ext>
            </a:extLst>
          </p:cNvPr>
          <p:cNvGrpSpPr/>
          <p:nvPr/>
        </p:nvGrpSpPr>
        <p:grpSpPr>
          <a:xfrm>
            <a:off x="793790" y="6038675"/>
            <a:ext cx="13042821" cy="1306949"/>
            <a:chOff x="793790" y="4636532"/>
            <a:chExt cx="6408063" cy="1306949"/>
          </a:xfrm>
        </p:grpSpPr>
        <p:sp>
          <p:nvSpPr>
            <p:cNvPr id="9" name="Shape 1">
              <a:extLst>
                <a:ext uri="{FF2B5EF4-FFF2-40B4-BE49-F238E27FC236}">
                  <a16:creationId xmlns:a16="http://schemas.microsoft.com/office/drawing/2014/main" id="{4595DCF3-504C-1CA3-EA6A-C07000E77660}"/>
                </a:ext>
              </a:extLst>
            </p:cNvPr>
            <p:cNvSpPr/>
            <p:nvPr/>
          </p:nvSpPr>
          <p:spPr>
            <a:xfrm>
              <a:off x="793790" y="4636532"/>
              <a:ext cx="6408063" cy="1306949"/>
            </a:xfrm>
            <a:prstGeom prst="roundRect">
              <a:avLst>
                <a:gd name="adj" fmla="val 15620"/>
              </a:avLst>
            </a:prstGeom>
            <a:solidFill>
              <a:srgbClr val="CEE6FD"/>
            </a:solidFill>
            <a:ln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" name="Text 2">
              <a:extLst>
                <a:ext uri="{FF2B5EF4-FFF2-40B4-BE49-F238E27FC236}">
                  <a16:creationId xmlns:a16="http://schemas.microsoft.com/office/drawing/2014/main" id="{9A512876-F0EC-5F9C-B32B-D44A11071E6E}"/>
                </a:ext>
              </a:extLst>
            </p:cNvPr>
            <p:cNvSpPr/>
            <p:nvPr/>
          </p:nvSpPr>
          <p:spPr>
            <a:xfrm>
              <a:off x="3024833" y="5112841"/>
              <a:ext cx="2602370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zh-TW" altLang="en-US" sz="2200" dirty="0">
                  <a:solidFill>
                    <a:schemeClr val="accent1">
                      <a:lumMod val="50000"/>
                    </a:schemeClr>
                  </a:solidFill>
                </a:rPr>
                <a:t>參與就業學分學程完成半年實習 </a:t>
              </a:r>
              <a:r>
                <a:rPr lang="en-US" altLang="zh-TW" sz="2200" dirty="0">
                  <a:solidFill>
                    <a:schemeClr val="accent1">
                      <a:lumMod val="50000"/>
                    </a:schemeClr>
                  </a:solidFill>
                </a:rPr>
                <a:t>(</a:t>
              </a:r>
              <a:r>
                <a:rPr lang="zh-TW" altLang="en-US" sz="2200" dirty="0">
                  <a:solidFill>
                    <a:schemeClr val="accent1">
                      <a:lumMod val="50000"/>
                    </a:schemeClr>
                  </a:solidFill>
                </a:rPr>
                <a:t>全時全職</a:t>
              </a:r>
              <a:r>
                <a:rPr lang="en-US" altLang="zh-TW" sz="2200" dirty="0">
                  <a:solidFill>
                    <a:schemeClr val="accent1">
                      <a:lumMod val="50000"/>
                    </a:schemeClr>
                  </a:solidFill>
                </a:rPr>
                <a:t>)</a:t>
              </a:r>
              <a:endParaRPr lang="en-US" sz="2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4451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70395" y="2922252"/>
            <a:ext cx="350804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zh-TW" alt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實習申請流程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2088573" y="3946070"/>
            <a:ext cx="277404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>
              <a:lnSpc>
                <a:spcPts val="2750"/>
              </a:lnSpc>
            </a:pPr>
            <a:r>
              <a:rPr lang="en-US" altLang="zh-TW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1.</a:t>
            </a:r>
            <a:r>
              <a:rPr lang="zh-TW" alt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線上填寫</a:t>
            </a:r>
            <a:r>
              <a:rPr lang="en-US" altLang="zh-TW" sz="2200" dirty="0" err="1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實習申請表</a:t>
            </a:r>
            <a:endParaRPr lang="en-US" altLang="zh-TW" sz="2200" dirty="0"/>
          </a:p>
          <a:p>
            <a:pPr marL="0" indent="0" algn="r">
              <a:lnSpc>
                <a:spcPts val="2750"/>
              </a:lnSpc>
              <a:buNone/>
            </a:pPr>
            <a:endParaRPr lang="en-US" sz="22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776" y="3498038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6854" y="4261110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0107913" y="3946070"/>
            <a:ext cx="362886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altLang="zh-TW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2.</a:t>
            </a:r>
            <a:r>
              <a:rPr lang="zh-TW" alt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申請資料確認以及媒合作業</a:t>
            </a:r>
            <a:endParaRPr lang="en-US" altLang="zh-TW" sz="2200" dirty="0"/>
          </a:p>
          <a:p>
            <a:pPr marL="0" indent="0" algn="l">
              <a:lnSpc>
                <a:spcPts val="2750"/>
              </a:lnSpc>
              <a:buNone/>
            </a:pPr>
            <a:endParaRPr lang="en-US" sz="22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776" y="3498038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2727" y="4649610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0107913" y="639863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altLang="zh-TW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3.</a:t>
            </a:r>
            <a:r>
              <a:rPr lang="zh-TW" alt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公告申請結果</a:t>
            </a:r>
            <a:endParaRPr lang="en-US" altLang="zh-TW" sz="22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2776" y="3498038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4226" y="6875484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194955" y="6398639"/>
            <a:ext cx="366766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>
              <a:lnSpc>
                <a:spcPts val="2750"/>
              </a:lnSpc>
            </a:pPr>
            <a:r>
              <a:rPr lang="en-US" altLang="zh-TW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4.</a:t>
            </a:r>
            <a:r>
              <a:rPr lang="zh-TW" alt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實習開始前完成合約書簽署</a:t>
            </a:r>
            <a:endParaRPr lang="en-US" altLang="zh-TW" sz="2200" dirty="0"/>
          </a:p>
          <a:p>
            <a:pPr marL="0" indent="0" algn="r">
              <a:lnSpc>
                <a:spcPts val="2750"/>
              </a:lnSpc>
              <a:buNone/>
            </a:pPr>
            <a:endParaRPr lang="en-US" sz="220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02776" y="3498038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08353" y="6529369"/>
            <a:ext cx="339328" cy="339328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C136A6F5-7FF5-122F-E7A6-556F692BC5CE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" name="Image 0" descr="preencoded.png">
            <a:extLst>
              <a:ext uri="{FF2B5EF4-FFF2-40B4-BE49-F238E27FC236}">
                <a16:creationId xmlns:a16="http://schemas.microsoft.com/office/drawing/2014/main" id="{9862FFAC-F0F5-0675-8849-9A79D2EC40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30141"/>
            <a:ext cx="14630400" cy="295239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21253" y="30409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 err="1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申請</a:t>
            </a:r>
            <a:r>
              <a:rPr lang="zh-TW" alt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時程以及</a:t>
            </a:r>
            <a:r>
              <a:rPr lang="en-US" sz="4450" dirty="0" err="1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文件準備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317130" y="1685092"/>
            <a:ext cx="30480" cy="5908238"/>
          </a:xfrm>
          <a:prstGeom prst="roundRect">
            <a:avLst>
              <a:gd name="adj" fmla="val 669768"/>
            </a:avLst>
          </a:prstGeom>
          <a:solidFill>
            <a:srgbClr val="B4CCE3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5" name="Shape 2"/>
          <p:cNvSpPr/>
          <p:nvPr/>
        </p:nvSpPr>
        <p:spPr>
          <a:xfrm>
            <a:off x="6541801" y="2180153"/>
            <a:ext cx="680442" cy="30480"/>
          </a:xfrm>
          <a:prstGeom prst="roundRect">
            <a:avLst>
              <a:gd name="adj" fmla="val 669768"/>
            </a:avLst>
          </a:prstGeom>
          <a:solidFill>
            <a:srgbClr val="B4CCE3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6" name="Shape 3"/>
          <p:cNvSpPr/>
          <p:nvPr/>
        </p:nvSpPr>
        <p:spPr>
          <a:xfrm>
            <a:off x="6061979" y="1940243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zh-TW" alt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049" y="1982748"/>
            <a:ext cx="340162" cy="425291"/>
          </a:xfrm>
          <a:prstGeom prst="rect">
            <a:avLst/>
          </a:prstGeom>
        </p:spPr>
      </p:pic>
      <p:sp>
        <p:nvSpPr>
          <p:cNvPr id="10" name="Shape 6"/>
          <p:cNvSpPr/>
          <p:nvPr/>
        </p:nvSpPr>
        <p:spPr>
          <a:xfrm>
            <a:off x="6541801" y="3713917"/>
            <a:ext cx="680442" cy="30480"/>
          </a:xfrm>
          <a:prstGeom prst="roundRect">
            <a:avLst>
              <a:gd name="adj" fmla="val 669768"/>
            </a:avLst>
          </a:prstGeom>
          <a:solidFill>
            <a:srgbClr val="B4CCE3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1" name="Shape 7"/>
          <p:cNvSpPr/>
          <p:nvPr/>
        </p:nvSpPr>
        <p:spPr>
          <a:xfrm>
            <a:off x="6061979" y="3474006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zh-TW" alt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049" y="3516511"/>
            <a:ext cx="340162" cy="425291"/>
          </a:xfrm>
          <a:prstGeom prst="rect">
            <a:avLst/>
          </a:prstGeom>
        </p:spPr>
      </p:pic>
      <p:sp>
        <p:nvSpPr>
          <p:cNvPr id="15" name="Shape 10"/>
          <p:cNvSpPr/>
          <p:nvPr/>
        </p:nvSpPr>
        <p:spPr>
          <a:xfrm>
            <a:off x="6541801" y="5247680"/>
            <a:ext cx="680442" cy="30480"/>
          </a:xfrm>
          <a:prstGeom prst="roundRect">
            <a:avLst>
              <a:gd name="adj" fmla="val 669768"/>
            </a:avLst>
          </a:prstGeom>
          <a:solidFill>
            <a:srgbClr val="B4CCE3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6" name="Shape 11"/>
          <p:cNvSpPr/>
          <p:nvPr/>
        </p:nvSpPr>
        <p:spPr>
          <a:xfrm>
            <a:off x="6061979" y="5007769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zh-TW" alt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7049" y="5050274"/>
            <a:ext cx="340162" cy="425291"/>
          </a:xfrm>
          <a:prstGeom prst="rect">
            <a:avLst/>
          </a:prstGeom>
        </p:spPr>
      </p:pic>
      <p:sp>
        <p:nvSpPr>
          <p:cNvPr id="20" name="Shape 14"/>
          <p:cNvSpPr/>
          <p:nvPr/>
        </p:nvSpPr>
        <p:spPr>
          <a:xfrm>
            <a:off x="6541801" y="6781443"/>
            <a:ext cx="680442" cy="30480"/>
          </a:xfrm>
          <a:prstGeom prst="roundRect">
            <a:avLst>
              <a:gd name="adj" fmla="val 669768"/>
            </a:avLst>
          </a:prstGeom>
          <a:solidFill>
            <a:srgbClr val="B4CCE3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21" name="Shape 15"/>
          <p:cNvSpPr/>
          <p:nvPr/>
        </p:nvSpPr>
        <p:spPr>
          <a:xfrm>
            <a:off x="6061979" y="6541532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zh-TW" altLang="en-US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7049" y="6584037"/>
            <a:ext cx="340162" cy="425291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D7842C28-88A1-3336-22A5-69E23A415600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1753B7BF-FD76-778A-179D-6A94E8B34167}"/>
              </a:ext>
            </a:extLst>
          </p:cNvPr>
          <p:cNvGrpSpPr/>
          <p:nvPr/>
        </p:nvGrpSpPr>
        <p:grpSpPr>
          <a:xfrm>
            <a:off x="10816044" y="1248637"/>
            <a:ext cx="3553399" cy="6124332"/>
            <a:chOff x="7273926" y="1242184"/>
            <a:chExt cx="3553399" cy="6124332"/>
          </a:xfrm>
        </p:grpSpPr>
        <p:sp>
          <p:nvSpPr>
            <p:cNvPr id="8" name="Text 4"/>
            <p:cNvSpPr/>
            <p:nvPr/>
          </p:nvSpPr>
          <p:spPr>
            <a:xfrm>
              <a:off x="7451200" y="1911906"/>
              <a:ext cx="2835235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線上填寫</a:t>
              </a:r>
              <a:r>
                <a:rPr lang="en-US" sz="2200" dirty="0" err="1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實習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志願</a:t>
              </a:r>
              <a:r>
                <a:rPr lang="en-US" sz="2200" dirty="0" err="1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申請表</a:t>
              </a:r>
              <a:endParaRPr lang="en-US" sz="2200" dirty="0"/>
            </a:p>
          </p:txBody>
        </p:sp>
        <p:sp>
          <p:nvSpPr>
            <p:cNvPr id="9" name="Text 5"/>
            <p:cNvSpPr/>
            <p:nvPr/>
          </p:nvSpPr>
          <p:spPr>
            <a:xfrm>
              <a:off x="7451200" y="2402324"/>
              <a:ext cx="3189782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zh-TW" altLang="en-US" sz="1750" dirty="0">
                  <a:solidFill>
                    <a:srgbClr val="1E3063"/>
                  </a:solidFill>
                  <a:latin typeface="Instrument Sans Medium" pitchFamily="34" charset="0"/>
                </a:rPr>
                <a:t>申請截止日：</a:t>
              </a:r>
              <a:r>
                <a:rPr lang="en-US" altLang="zh-TW" sz="1750" dirty="0">
                  <a:solidFill>
                    <a:srgbClr val="FF0000"/>
                  </a:solidFill>
                  <a:latin typeface="Instrument Sans Medium" pitchFamily="34" charset="0"/>
                </a:rPr>
                <a:t>11</a:t>
              </a:r>
              <a:r>
                <a:rPr lang="zh-TW" altLang="en-US" sz="1750" dirty="0">
                  <a:solidFill>
                    <a:srgbClr val="FF0000"/>
                  </a:solidFill>
                  <a:latin typeface="Instrument Sans Medium" pitchFamily="34" charset="0"/>
                </a:rPr>
                <a:t>月</a:t>
              </a:r>
              <a:r>
                <a:rPr lang="en-US" altLang="zh-TW" sz="1750" dirty="0">
                  <a:solidFill>
                    <a:srgbClr val="FF0000"/>
                  </a:solidFill>
                  <a:latin typeface="Instrument Sans Medium" pitchFamily="34" charset="0"/>
                </a:rPr>
                <a:t>30</a:t>
              </a:r>
              <a:r>
                <a:rPr lang="zh-TW" altLang="en-US" sz="1750" dirty="0">
                  <a:solidFill>
                    <a:srgbClr val="FF0000"/>
                  </a:solidFill>
                  <a:latin typeface="Instrument Sans Medium" pitchFamily="34" charset="0"/>
                </a:rPr>
                <a:t>日</a:t>
              </a:r>
              <a:endParaRPr lang="en-US" sz="175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 8"/>
            <p:cNvSpPr/>
            <p:nvPr/>
          </p:nvSpPr>
          <p:spPr>
            <a:xfrm>
              <a:off x="7451200" y="3445669"/>
              <a:ext cx="3376125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申請資料確認以及媒合作業</a:t>
              </a:r>
              <a:endParaRPr lang="en-US" sz="2200" dirty="0"/>
            </a:p>
          </p:txBody>
        </p:sp>
        <p:sp>
          <p:nvSpPr>
            <p:cNvPr id="14" name="Text 9"/>
            <p:cNvSpPr/>
            <p:nvPr/>
          </p:nvSpPr>
          <p:spPr>
            <a:xfrm>
              <a:off x="7451200" y="3849648"/>
              <a:ext cx="2597502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zh-TW" altLang="en-US" sz="1750" dirty="0">
                  <a:solidFill>
                    <a:srgbClr val="1E3063"/>
                  </a:solidFill>
                  <a:latin typeface="Instrument Sans Medium" pitchFamily="34" charset="0"/>
                </a:rPr>
                <a:t>作業期間：</a:t>
              </a:r>
              <a:r>
                <a:rPr lang="en-US" altLang="zh-TW" sz="1750" dirty="0">
                  <a:solidFill>
                    <a:srgbClr val="FF0000"/>
                  </a:solidFill>
                  <a:latin typeface="Instrument Sans Medium" pitchFamily="34" charset="0"/>
                </a:rPr>
                <a:t>12</a:t>
              </a:r>
              <a:r>
                <a:rPr lang="zh-TW" altLang="en-US" sz="1750" dirty="0">
                  <a:solidFill>
                    <a:srgbClr val="FF0000"/>
                  </a:solidFill>
                  <a:latin typeface="Instrument Sans Medium" pitchFamily="34" charset="0"/>
                </a:rPr>
                <a:t>月上旬</a:t>
              </a:r>
              <a:endParaRPr lang="en-US" sz="1750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 12"/>
            <p:cNvSpPr/>
            <p:nvPr/>
          </p:nvSpPr>
          <p:spPr>
            <a:xfrm>
              <a:off x="7451200" y="4979432"/>
              <a:ext cx="1777313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公告申請結果</a:t>
              </a:r>
              <a:endParaRPr lang="en-US" sz="2200" dirty="0"/>
            </a:p>
          </p:txBody>
        </p:sp>
        <p:sp>
          <p:nvSpPr>
            <p:cNvPr id="19" name="Text 13"/>
            <p:cNvSpPr/>
            <p:nvPr/>
          </p:nvSpPr>
          <p:spPr>
            <a:xfrm>
              <a:off x="7451201" y="5469850"/>
              <a:ext cx="2597502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zh-TW" altLang="en-US" sz="1750" dirty="0">
                  <a:solidFill>
                    <a:srgbClr val="1E3063"/>
                  </a:solidFill>
                  <a:latin typeface="Instrument Sans Medium" pitchFamily="34" charset="0"/>
                </a:rPr>
                <a:t>預計時間：</a:t>
              </a:r>
              <a:r>
                <a:rPr lang="en-US" altLang="zh-TW" sz="1750" dirty="0">
                  <a:solidFill>
                    <a:srgbClr val="FF0000"/>
                  </a:solidFill>
                  <a:latin typeface="Instrument Sans Medium" pitchFamily="34" charset="0"/>
                </a:rPr>
                <a:t>12</a:t>
              </a:r>
              <a:r>
                <a:rPr lang="zh-TW" altLang="en-US" sz="1750" dirty="0">
                  <a:solidFill>
                    <a:srgbClr val="FF0000"/>
                  </a:solidFill>
                  <a:latin typeface="Instrument Sans Medium" pitchFamily="34" charset="0"/>
                </a:rPr>
                <a:t>月下旬</a:t>
              </a:r>
              <a:endParaRPr lang="en-US" altLang="zh-TW" sz="1750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 16"/>
            <p:cNvSpPr/>
            <p:nvPr/>
          </p:nvSpPr>
          <p:spPr>
            <a:xfrm>
              <a:off x="7451200" y="6513195"/>
              <a:ext cx="2016305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完成合約書簽署</a:t>
              </a:r>
              <a:endParaRPr lang="en-US" sz="2200" dirty="0"/>
            </a:p>
          </p:txBody>
        </p:sp>
        <p:sp>
          <p:nvSpPr>
            <p:cNvPr id="24" name="Text 17"/>
            <p:cNvSpPr/>
            <p:nvPr/>
          </p:nvSpPr>
          <p:spPr>
            <a:xfrm>
              <a:off x="7451200" y="7003613"/>
              <a:ext cx="2385181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zh-TW" altLang="en-US" sz="1750" dirty="0">
                  <a:solidFill>
                    <a:srgbClr val="1E3063"/>
                  </a:solidFill>
                  <a:latin typeface="Instrument Sans Medium" pitchFamily="34" charset="0"/>
                </a:rPr>
                <a:t>預計時間：</a:t>
              </a:r>
              <a:r>
                <a:rPr lang="en-US" altLang="zh-TW" sz="1750" dirty="0">
                  <a:solidFill>
                    <a:srgbClr val="FF0000"/>
                  </a:solidFill>
                  <a:latin typeface="Instrument Sans Medium" pitchFamily="34" charset="0"/>
                </a:rPr>
                <a:t>1</a:t>
              </a:r>
              <a:r>
                <a:rPr lang="zh-TW" altLang="en-US" sz="1750" dirty="0">
                  <a:solidFill>
                    <a:srgbClr val="FF0000"/>
                  </a:solidFill>
                  <a:latin typeface="Instrument Sans Medium" pitchFamily="34" charset="0"/>
                </a:rPr>
                <a:t>月前</a:t>
              </a:r>
              <a:endParaRPr lang="en-US" altLang="zh-TW" sz="1750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 4">
              <a:extLst>
                <a:ext uri="{FF2B5EF4-FFF2-40B4-BE49-F238E27FC236}">
                  <a16:creationId xmlns:a16="http://schemas.microsoft.com/office/drawing/2014/main" id="{87AEF185-490E-9E6F-B1E0-40A78F9DCBE1}"/>
                </a:ext>
              </a:extLst>
            </p:cNvPr>
            <p:cNvSpPr/>
            <p:nvPr/>
          </p:nvSpPr>
          <p:spPr>
            <a:xfrm>
              <a:off x="7273926" y="1242184"/>
              <a:ext cx="3189782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zh-TW" altLang="en-US" sz="2200" b="1" dirty="0">
                  <a:solidFill>
                    <a:srgbClr val="FF0000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申請寒假、下學期實習</a:t>
              </a:r>
              <a:endParaRPr lang="en-US" sz="2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0" name="箭號: 向下 29">
            <a:extLst>
              <a:ext uri="{FF2B5EF4-FFF2-40B4-BE49-F238E27FC236}">
                <a16:creationId xmlns:a16="http://schemas.microsoft.com/office/drawing/2014/main" id="{15F53560-7E23-41FD-B275-8A975558967C}"/>
              </a:ext>
            </a:extLst>
          </p:cNvPr>
          <p:cNvSpPr/>
          <p:nvPr/>
        </p:nvSpPr>
        <p:spPr>
          <a:xfrm rot="16923788">
            <a:off x="6538868" y="906416"/>
            <a:ext cx="614178" cy="95028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2767A831-598D-FF7E-4E10-38BA4CE7D0CF}"/>
              </a:ext>
            </a:extLst>
          </p:cNvPr>
          <p:cNvGrpSpPr/>
          <p:nvPr/>
        </p:nvGrpSpPr>
        <p:grpSpPr>
          <a:xfrm>
            <a:off x="7386294" y="1248637"/>
            <a:ext cx="3524568" cy="6117879"/>
            <a:chOff x="10892356" y="1248637"/>
            <a:chExt cx="3524568" cy="6117879"/>
          </a:xfrm>
        </p:grpSpPr>
        <p:sp>
          <p:nvSpPr>
            <p:cNvPr id="26" name="Text 4">
              <a:extLst>
                <a:ext uri="{FF2B5EF4-FFF2-40B4-BE49-F238E27FC236}">
                  <a16:creationId xmlns:a16="http://schemas.microsoft.com/office/drawing/2014/main" id="{00DE27DA-1A38-8880-795F-A9F68677F8A6}"/>
                </a:ext>
              </a:extLst>
            </p:cNvPr>
            <p:cNvSpPr/>
            <p:nvPr/>
          </p:nvSpPr>
          <p:spPr>
            <a:xfrm>
              <a:off x="10892356" y="1248637"/>
              <a:ext cx="3132119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zh-TW" altLang="en-US" sz="2200" b="1" dirty="0">
                  <a:solidFill>
                    <a:srgbClr val="FF0000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申請暑假、上學期實習</a:t>
              </a:r>
              <a:endParaRPr lang="en-US" sz="2200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 4">
              <a:extLst>
                <a:ext uri="{FF2B5EF4-FFF2-40B4-BE49-F238E27FC236}">
                  <a16:creationId xmlns:a16="http://schemas.microsoft.com/office/drawing/2014/main" id="{2B55FCDD-F097-9C1C-5F02-A1861E5C6811}"/>
                </a:ext>
              </a:extLst>
            </p:cNvPr>
            <p:cNvSpPr/>
            <p:nvPr/>
          </p:nvSpPr>
          <p:spPr>
            <a:xfrm>
              <a:off x="11040799" y="1911906"/>
              <a:ext cx="2835235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線上填寫</a:t>
              </a:r>
              <a:r>
                <a:rPr lang="en-US" sz="2200" dirty="0" err="1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實習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志願</a:t>
              </a:r>
              <a:r>
                <a:rPr lang="en-US" sz="2200" dirty="0" err="1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申請表</a:t>
              </a:r>
              <a:endParaRPr lang="en-US" sz="2200" dirty="0"/>
            </a:p>
          </p:txBody>
        </p:sp>
        <p:sp>
          <p:nvSpPr>
            <p:cNvPr id="29" name="Text 5">
              <a:extLst>
                <a:ext uri="{FF2B5EF4-FFF2-40B4-BE49-F238E27FC236}">
                  <a16:creationId xmlns:a16="http://schemas.microsoft.com/office/drawing/2014/main" id="{4A0A3314-88D4-2AF8-73D8-0F0896A86D5A}"/>
                </a:ext>
              </a:extLst>
            </p:cNvPr>
            <p:cNvSpPr/>
            <p:nvPr/>
          </p:nvSpPr>
          <p:spPr>
            <a:xfrm>
              <a:off x="11040799" y="2402324"/>
              <a:ext cx="3132119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zh-TW" altLang="en-US" sz="1750" dirty="0">
                  <a:solidFill>
                    <a:srgbClr val="1E3063"/>
                  </a:solidFill>
                  <a:latin typeface="Instrument Sans Medium" pitchFamily="34" charset="0"/>
                </a:rPr>
                <a:t>申請截止日：</a:t>
              </a:r>
              <a:r>
                <a:rPr lang="en-US" altLang="zh-TW" sz="1750" dirty="0">
                  <a:solidFill>
                    <a:srgbClr val="FF0000"/>
                  </a:solidFill>
                  <a:latin typeface="Instrument Sans Medium" pitchFamily="34" charset="0"/>
                </a:rPr>
                <a:t>5</a:t>
              </a:r>
              <a:r>
                <a:rPr lang="zh-TW" altLang="en-US" sz="1750" dirty="0">
                  <a:solidFill>
                    <a:srgbClr val="FF0000"/>
                  </a:solidFill>
                  <a:latin typeface="Instrument Sans Medium" pitchFamily="34" charset="0"/>
                </a:rPr>
                <a:t>月</a:t>
              </a:r>
              <a:r>
                <a:rPr lang="en-US" altLang="zh-TW" sz="1750" dirty="0">
                  <a:solidFill>
                    <a:srgbClr val="FF0000"/>
                  </a:solidFill>
                  <a:latin typeface="Instrument Sans Medium" pitchFamily="34" charset="0"/>
                </a:rPr>
                <a:t>31</a:t>
              </a:r>
              <a:endParaRPr lang="en-US" sz="1750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 8">
              <a:extLst>
                <a:ext uri="{FF2B5EF4-FFF2-40B4-BE49-F238E27FC236}">
                  <a16:creationId xmlns:a16="http://schemas.microsoft.com/office/drawing/2014/main" id="{D0C37D92-046D-C044-F0F8-80A746DB4B55}"/>
                </a:ext>
              </a:extLst>
            </p:cNvPr>
            <p:cNvSpPr/>
            <p:nvPr/>
          </p:nvSpPr>
          <p:spPr>
            <a:xfrm>
              <a:off x="11040799" y="3445669"/>
              <a:ext cx="3376125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申請資料確認以及媒合作業</a:t>
              </a:r>
              <a:endParaRPr lang="en-US" sz="2200" dirty="0"/>
            </a:p>
          </p:txBody>
        </p:sp>
        <p:sp>
          <p:nvSpPr>
            <p:cNvPr id="32" name="Text 9">
              <a:extLst>
                <a:ext uri="{FF2B5EF4-FFF2-40B4-BE49-F238E27FC236}">
                  <a16:creationId xmlns:a16="http://schemas.microsoft.com/office/drawing/2014/main" id="{4B6F7E7A-AC1C-E1AE-14C8-025EA1458D48}"/>
                </a:ext>
              </a:extLst>
            </p:cNvPr>
            <p:cNvSpPr/>
            <p:nvPr/>
          </p:nvSpPr>
          <p:spPr>
            <a:xfrm>
              <a:off x="11040799" y="3841074"/>
              <a:ext cx="2514375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zh-TW" altLang="en-US" sz="1750" dirty="0">
                  <a:solidFill>
                    <a:srgbClr val="1E3063"/>
                  </a:solidFill>
                  <a:latin typeface="Instrument Sans Medium" pitchFamily="34" charset="0"/>
                </a:rPr>
                <a:t>作業期間：</a:t>
              </a:r>
              <a:r>
                <a:rPr lang="en-US" altLang="zh-TW" sz="1750" dirty="0">
                  <a:solidFill>
                    <a:srgbClr val="FF0000"/>
                  </a:solidFill>
                  <a:latin typeface="Instrument Sans Medium" pitchFamily="34" charset="0"/>
                </a:rPr>
                <a:t>6</a:t>
              </a:r>
              <a:r>
                <a:rPr lang="zh-TW" altLang="en-US" sz="1750" dirty="0">
                  <a:solidFill>
                    <a:srgbClr val="FF0000"/>
                  </a:solidFill>
                  <a:latin typeface="Instrument Sans Medium" pitchFamily="34" charset="0"/>
                </a:rPr>
                <a:t>月上旬</a:t>
              </a:r>
              <a:endParaRPr lang="en-US" sz="1750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 12">
              <a:extLst>
                <a:ext uri="{FF2B5EF4-FFF2-40B4-BE49-F238E27FC236}">
                  <a16:creationId xmlns:a16="http://schemas.microsoft.com/office/drawing/2014/main" id="{D60D0E3E-FAC6-EC66-3CEA-75CE015C6BEB}"/>
                </a:ext>
              </a:extLst>
            </p:cNvPr>
            <p:cNvSpPr/>
            <p:nvPr/>
          </p:nvSpPr>
          <p:spPr>
            <a:xfrm>
              <a:off x="11040799" y="4979432"/>
              <a:ext cx="1777313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公告申請結果</a:t>
              </a:r>
              <a:endParaRPr lang="en-US" sz="2200" dirty="0"/>
            </a:p>
          </p:txBody>
        </p:sp>
        <p:sp>
          <p:nvSpPr>
            <p:cNvPr id="35" name="Text 13">
              <a:extLst>
                <a:ext uri="{FF2B5EF4-FFF2-40B4-BE49-F238E27FC236}">
                  <a16:creationId xmlns:a16="http://schemas.microsoft.com/office/drawing/2014/main" id="{44843476-F30C-C9BD-2366-EA7178CD49F6}"/>
                </a:ext>
              </a:extLst>
            </p:cNvPr>
            <p:cNvSpPr/>
            <p:nvPr/>
          </p:nvSpPr>
          <p:spPr>
            <a:xfrm>
              <a:off x="11050957" y="5469850"/>
              <a:ext cx="2597502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zh-TW" altLang="en-US" sz="1750" dirty="0">
                  <a:solidFill>
                    <a:srgbClr val="1E3063"/>
                  </a:solidFill>
                  <a:latin typeface="Instrument Sans Medium" pitchFamily="34" charset="0"/>
                </a:rPr>
                <a:t>預計時間：</a:t>
              </a:r>
              <a:r>
                <a:rPr lang="en-US" altLang="zh-TW" sz="1750" dirty="0">
                  <a:solidFill>
                    <a:srgbClr val="FF0000"/>
                  </a:solidFill>
                  <a:latin typeface="Instrument Sans Medium" pitchFamily="34" charset="0"/>
                </a:rPr>
                <a:t>6</a:t>
              </a:r>
              <a:r>
                <a:rPr lang="zh-TW" altLang="en-US" sz="1750" dirty="0">
                  <a:solidFill>
                    <a:srgbClr val="FF0000"/>
                  </a:solidFill>
                  <a:latin typeface="Instrument Sans Medium" pitchFamily="34" charset="0"/>
                </a:rPr>
                <a:t>月下旬</a:t>
              </a:r>
              <a:endParaRPr lang="en-US" altLang="zh-TW" sz="175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 16">
              <a:extLst>
                <a:ext uri="{FF2B5EF4-FFF2-40B4-BE49-F238E27FC236}">
                  <a16:creationId xmlns:a16="http://schemas.microsoft.com/office/drawing/2014/main" id="{EA173D3F-FE2A-F514-43CA-8D325325493D}"/>
                </a:ext>
              </a:extLst>
            </p:cNvPr>
            <p:cNvSpPr/>
            <p:nvPr/>
          </p:nvSpPr>
          <p:spPr>
            <a:xfrm>
              <a:off x="11040799" y="6513195"/>
              <a:ext cx="2016305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完成合約書簽署</a:t>
              </a:r>
              <a:endParaRPr lang="en-US" sz="2200" dirty="0"/>
            </a:p>
          </p:txBody>
        </p:sp>
        <p:sp>
          <p:nvSpPr>
            <p:cNvPr id="38" name="Text 17">
              <a:extLst>
                <a:ext uri="{FF2B5EF4-FFF2-40B4-BE49-F238E27FC236}">
                  <a16:creationId xmlns:a16="http://schemas.microsoft.com/office/drawing/2014/main" id="{30B416E2-1CBC-B4F4-1902-365A386205DA}"/>
                </a:ext>
              </a:extLst>
            </p:cNvPr>
            <p:cNvSpPr/>
            <p:nvPr/>
          </p:nvSpPr>
          <p:spPr>
            <a:xfrm>
              <a:off x="11050957" y="7003613"/>
              <a:ext cx="2415661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zh-TW" altLang="en-US" sz="1750" dirty="0">
                  <a:solidFill>
                    <a:srgbClr val="1E3063"/>
                  </a:solidFill>
                  <a:latin typeface="Instrument Sans Medium" pitchFamily="34" charset="0"/>
                </a:rPr>
                <a:t>預計時間：</a:t>
              </a:r>
              <a:r>
                <a:rPr lang="en-US" altLang="zh-TW" sz="1750" dirty="0">
                  <a:solidFill>
                    <a:srgbClr val="FF0000"/>
                  </a:solidFill>
                  <a:latin typeface="Instrument Sans Medium" pitchFamily="34" charset="0"/>
                </a:rPr>
                <a:t>7</a:t>
              </a:r>
              <a:r>
                <a:rPr lang="zh-TW" altLang="en-US" sz="1750" dirty="0">
                  <a:solidFill>
                    <a:srgbClr val="FF0000"/>
                  </a:solidFill>
                  <a:latin typeface="Instrument Sans Medium" pitchFamily="34" charset="0"/>
                </a:rPr>
                <a:t>月前</a:t>
              </a:r>
              <a:endParaRPr lang="en-US" altLang="zh-TW" sz="175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C6B60-F061-0996-3FFD-213599AFD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9E3D1320-AF33-31F1-F8A1-D41E2F660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7692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54DCC6DF-A8F4-FB53-6F4D-1E871E5EE258}"/>
              </a:ext>
            </a:extLst>
          </p:cNvPr>
          <p:cNvSpPr/>
          <p:nvPr/>
        </p:nvSpPr>
        <p:spPr>
          <a:xfrm>
            <a:off x="793789" y="3291260"/>
            <a:ext cx="664705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zh-TW" alt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申請實習事先準備文件</a:t>
            </a:r>
            <a:endParaRPr lang="en-US" sz="445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EB242E9-6648-A2AF-598A-BD4B98D207D5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2CF46997-73A7-43FE-C5E5-5AA933DE783C}"/>
              </a:ext>
            </a:extLst>
          </p:cNvPr>
          <p:cNvGrpSpPr/>
          <p:nvPr/>
        </p:nvGrpSpPr>
        <p:grpSpPr>
          <a:xfrm>
            <a:off x="793789" y="4291446"/>
            <a:ext cx="13042821" cy="3159838"/>
            <a:chOff x="793790" y="4636532"/>
            <a:chExt cx="6408063" cy="1306949"/>
          </a:xfrm>
        </p:grpSpPr>
        <p:sp>
          <p:nvSpPr>
            <p:cNvPr id="28" name="Shape 1">
              <a:extLst>
                <a:ext uri="{FF2B5EF4-FFF2-40B4-BE49-F238E27FC236}">
                  <a16:creationId xmlns:a16="http://schemas.microsoft.com/office/drawing/2014/main" id="{89398FB7-B57F-1AB1-7333-E744F21CD679}"/>
                </a:ext>
              </a:extLst>
            </p:cNvPr>
            <p:cNvSpPr/>
            <p:nvPr/>
          </p:nvSpPr>
          <p:spPr>
            <a:xfrm>
              <a:off x="793790" y="4636532"/>
              <a:ext cx="6408063" cy="1306949"/>
            </a:xfrm>
            <a:prstGeom prst="roundRect">
              <a:avLst>
                <a:gd name="adj" fmla="val 15620"/>
              </a:avLst>
            </a:prstGeom>
            <a:solidFill>
              <a:srgbClr val="CEE6FD"/>
            </a:solidFill>
            <a:ln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" name="Text 2">
              <a:extLst>
                <a:ext uri="{FF2B5EF4-FFF2-40B4-BE49-F238E27FC236}">
                  <a16:creationId xmlns:a16="http://schemas.microsoft.com/office/drawing/2014/main" id="{EE04FE98-F04C-C6B0-A7FC-BFC33C229EF2}"/>
                </a:ext>
              </a:extLst>
            </p:cNvPr>
            <p:cNvSpPr/>
            <p:nvPr/>
          </p:nvSpPr>
          <p:spPr>
            <a:xfrm>
              <a:off x="1020604" y="4731083"/>
              <a:ext cx="6024994" cy="106156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ct val="15000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1.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證件照一張</a:t>
              </a:r>
              <a:endParaRPr lang="en-US" altLang="zh-TW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endParaRPr>
            </a:p>
            <a:p>
              <a:pPr marL="0" indent="0" algn="l">
                <a:lnSpc>
                  <a:spcPct val="15000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2.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自傳一份</a:t>
              </a:r>
              <a:endParaRPr lang="en-US" altLang="zh-TW" sz="2200" dirty="0">
                <a:solidFill>
                  <a:srgbClr val="1E3063"/>
                </a:solidFill>
                <a:latin typeface="Instrument Sans Semi Bold" pitchFamily="34" charset="0"/>
              </a:endParaRPr>
            </a:p>
            <a:p>
              <a:pPr marL="0" indent="0" algn="l">
                <a:lnSpc>
                  <a:spcPct val="15000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3.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各學期成績單 </a:t>
              </a: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(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可至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  <a:hlinkClick r:id="rId4"/>
                </a:rPr>
                <a:t>校務行政系統查詢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截圖</a:t>
              </a: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)</a:t>
              </a:r>
            </a:p>
            <a:p>
              <a:pPr marL="0" indent="0" algn="l">
                <a:lnSpc>
                  <a:spcPct val="15000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4.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外國學生、僑生另外準備</a:t>
              </a:r>
              <a:r>
                <a:rPr lang="zh-TW" altLang="en-US" sz="2200" u="sng" dirty="0">
                  <a:solidFill>
                    <a:srgbClr val="1E3063"/>
                  </a:solidFill>
                  <a:latin typeface="Instrument Sans Semi Bold" pitchFamily="34" charset="0"/>
                </a:rPr>
                <a:t>居留證影本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以及</a:t>
              </a:r>
              <a:r>
                <a:rPr lang="zh-TW" altLang="en-US" sz="2200" u="sng" dirty="0">
                  <a:solidFill>
                    <a:srgbClr val="1E3063"/>
                  </a:solidFill>
                  <a:latin typeface="Instrument Sans Semi Bold" pitchFamily="34" charset="0"/>
                </a:rPr>
                <a:t>工作證影本</a:t>
              </a:r>
              <a:endParaRPr lang="en-US" altLang="zh-TW" sz="2200" u="sng" dirty="0">
                <a:solidFill>
                  <a:srgbClr val="1E3063"/>
                </a:solidFill>
                <a:latin typeface="Instrument Sans Semi Bold" pitchFamily="34" charset="0"/>
              </a:endParaRPr>
            </a:p>
            <a:p>
              <a:pPr marL="0" indent="0" algn="l">
                <a:lnSpc>
                  <a:spcPct val="15000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    International student needs to prepare </a:t>
              </a:r>
              <a:r>
                <a:rPr lang="en-US" altLang="zh-TW" sz="2200" u="sng" dirty="0">
                  <a:solidFill>
                    <a:srgbClr val="1E3063"/>
                  </a:solidFill>
                  <a:latin typeface="Instrument Sans Semi Bold" pitchFamily="34" charset="0"/>
                </a:rPr>
                <a:t>ARC</a:t>
              </a: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 and </a:t>
              </a:r>
              <a:r>
                <a:rPr lang="en-US" altLang="zh-TW" sz="2200" u="sng" dirty="0">
                  <a:solidFill>
                    <a:srgbClr val="1E3063"/>
                  </a:solidFill>
                  <a:latin typeface="Instrument Sans Semi Bold" pitchFamily="34" charset="0"/>
                </a:rPr>
                <a:t>work permit</a:t>
              </a:r>
              <a:endParaRPr lang="en-US" sz="2200" u="sng" dirty="0"/>
            </a:p>
          </p:txBody>
        </p:sp>
      </p:grpSp>
    </p:spTree>
    <p:extLst>
      <p:ext uri="{BB962C8B-B14F-4D97-AF65-F5344CB8AC3E}">
        <p14:creationId xmlns:p14="http://schemas.microsoft.com/office/powerpoint/2010/main" val="3092915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C09B2-00A6-4ECA-9595-F69D24FCA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43C05B77-2115-B135-0232-67571CAD7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7692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51CF6682-DFFB-BC28-CC93-ABC0066573D6}"/>
              </a:ext>
            </a:extLst>
          </p:cNvPr>
          <p:cNvSpPr/>
          <p:nvPr/>
        </p:nvSpPr>
        <p:spPr>
          <a:xfrm>
            <a:off x="587642" y="2971725"/>
            <a:ext cx="461987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zh-TW" alt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申請實習線上連結</a:t>
            </a:r>
            <a:endParaRPr lang="en-US" sz="445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ADFDDB8-CE3B-8FEE-339B-E9655D3DA510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174AD97D-6663-D527-758B-7A2E8895320A}"/>
              </a:ext>
            </a:extLst>
          </p:cNvPr>
          <p:cNvGrpSpPr/>
          <p:nvPr/>
        </p:nvGrpSpPr>
        <p:grpSpPr>
          <a:xfrm>
            <a:off x="587642" y="3680504"/>
            <a:ext cx="8454120" cy="4320035"/>
            <a:chOff x="793790" y="4636532"/>
            <a:chExt cx="6408063" cy="1306949"/>
          </a:xfrm>
        </p:grpSpPr>
        <p:sp>
          <p:nvSpPr>
            <p:cNvPr id="28" name="Shape 1">
              <a:extLst>
                <a:ext uri="{FF2B5EF4-FFF2-40B4-BE49-F238E27FC236}">
                  <a16:creationId xmlns:a16="http://schemas.microsoft.com/office/drawing/2014/main" id="{EB93FA6A-21E4-E8B9-2A41-1CAC718E1E86}"/>
                </a:ext>
              </a:extLst>
            </p:cNvPr>
            <p:cNvSpPr/>
            <p:nvPr/>
          </p:nvSpPr>
          <p:spPr>
            <a:xfrm>
              <a:off x="793790" y="4636532"/>
              <a:ext cx="6408063" cy="1306949"/>
            </a:xfrm>
            <a:prstGeom prst="roundRect">
              <a:avLst>
                <a:gd name="adj" fmla="val 15620"/>
              </a:avLst>
            </a:prstGeom>
            <a:solidFill>
              <a:srgbClr val="CEE6FD"/>
            </a:solidFill>
            <a:ln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" name="Text 2">
              <a:extLst>
                <a:ext uri="{FF2B5EF4-FFF2-40B4-BE49-F238E27FC236}">
                  <a16:creationId xmlns:a16="http://schemas.microsoft.com/office/drawing/2014/main" id="{3CC59181-822D-B77B-291E-AB6D546FC811}"/>
                </a:ext>
              </a:extLst>
            </p:cNvPr>
            <p:cNvSpPr/>
            <p:nvPr/>
          </p:nvSpPr>
          <p:spPr>
            <a:xfrm>
              <a:off x="1020604" y="4767920"/>
              <a:ext cx="6024994" cy="106156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ct val="150000"/>
                </a:lnSpc>
                <a:buNone/>
              </a:pPr>
              <a:endParaRPr lang="en-US" altLang="zh-TW" sz="2200" dirty="0">
                <a:solidFill>
                  <a:srgbClr val="1E3063"/>
                </a:solidFill>
                <a:latin typeface="Instrument Sans Semi Bold" pitchFamily="34" charset="0"/>
              </a:endParaRPr>
            </a:p>
            <a:p>
              <a:pPr marL="0" indent="0" algn="l">
                <a:lnSpc>
                  <a:spcPct val="150000"/>
                </a:lnSpc>
                <a:buNone/>
              </a:pP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開放梯次：暑假、上實習</a:t>
              </a:r>
              <a:endParaRPr lang="en-US" altLang="zh-TW" sz="2200" dirty="0">
                <a:solidFill>
                  <a:srgbClr val="1E3063"/>
                </a:solidFill>
                <a:latin typeface="Instrument Sans Semi Bold" pitchFamily="34" charset="0"/>
              </a:endParaRPr>
            </a:p>
            <a:p>
              <a:pPr marL="0" indent="0" algn="l">
                <a:lnSpc>
                  <a:spcPct val="150000"/>
                </a:lnSpc>
                <a:buNone/>
              </a:pP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開放填寫日期：</a:t>
              </a:r>
              <a:r>
                <a:rPr lang="en-US" altLang="zh-TW" sz="2400" dirty="0">
                  <a:solidFill>
                    <a:srgbClr val="FF0000"/>
                  </a:solidFill>
                  <a:latin typeface="Instrument Sans Medium" pitchFamily="34" charset="0"/>
                </a:rPr>
                <a:t> 4</a:t>
              </a:r>
              <a:r>
                <a:rPr lang="zh-TW" altLang="en-US" sz="2400" dirty="0">
                  <a:solidFill>
                    <a:srgbClr val="FF0000"/>
                  </a:solidFill>
                  <a:latin typeface="Instrument Sans Medium" pitchFamily="34" charset="0"/>
                </a:rPr>
                <a:t>月</a:t>
              </a:r>
              <a:r>
                <a:rPr lang="en-US" altLang="zh-TW" sz="2400" dirty="0">
                  <a:solidFill>
                    <a:srgbClr val="FF0000"/>
                  </a:solidFill>
                  <a:latin typeface="Instrument Sans Medium" pitchFamily="34" charset="0"/>
                </a:rPr>
                <a:t>22</a:t>
              </a:r>
              <a:r>
                <a:rPr lang="zh-TW" altLang="en-US" sz="2400" dirty="0">
                  <a:solidFill>
                    <a:srgbClr val="FF0000"/>
                  </a:solidFill>
                  <a:latin typeface="Instrument Sans Medium" pitchFamily="34" charset="0"/>
                </a:rPr>
                <a:t>日 至  </a:t>
              </a:r>
              <a:r>
                <a:rPr lang="en-US" altLang="zh-TW" sz="2400" dirty="0">
                  <a:solidFill>
                    <a:srgbClr val="FF0000"/>
                  </a:solidFill>
                  <a:latin typeface="Instrument Sans Medium" pitchFamily="34" charset="0"/>
                </a:rPr>
                <a:t>5</a:t>
              </a:r>
              <a:r>
                <a:rPr lang="zh-TW" altLang="en-US" sz="2400" dirty="0">
                  <a:solidFill>
                    <a:srgbClr val="FF0000"/>
                  </a:solidFill>
                  <a:latin typeface="Instrument Sans Medium" pitchFamily="34" charset="0"/>
                </a:rPr>
                <a:t>月</a:t>
              </a:r>
              <a:r>
                <a:rPr lang="en-US" altLang="zh-TW" sz="2400" dirty="0">
                  <a:solidFill>
                    <a:srgbClr val="FF0000"/>
                  </a:solidFill>
                  <a:latin typeface="Instrument Sans Medium" pitchFamily="34" charset="0"/>
                </a:rPr>
                <a:t>31</a:t>
              </a:r>
              <a:r>
                <a:rPr lang="zh-TW" altLang="en-US" sz="2400" dirty="0">
                  <a:solidFill>
                    <a:srgbClr val="FF0000"/>
                  </a:solidFill>
                  <a:latin typeface="Instrument Sans Medium" pitchFamily="34" charset="0"/>
                </a:rPr>
                <a:t>日 </a:t>
              </a:r>
              <a:r>
                <a:rPr lang="en-US" altLang="zh-TW" sz="2400" dirty="0">
                  <a:solidFill>
                    <a:srgbClr val="FF0000"/>
                  </a:solidFill>
                  <a:latin typeface="Instrument Sans Medium" pitchFamily="34" charset="0"/>
                </a:rPr>
                <a:t>23:45</a:t>
              </a:r>
            </a:p>
            <a:p>
              <a:pPr marL="0" indent="0" algn="l">
                <a:lnSpc>
                  <a:spcPct val="150000"/>
                </a:lnSpc>
                <a:buNone/>
              </a:pPr>
              <a:endParaRPr lang="en-US" altLang="zh-TW" sz="2400" dirty="0">
                <a:solidFill>
                  <a:srgbClr val="FF0000"/>
                </a:solidFill>
                <a:latin typeface="Instrument Sans Medium" pitchFamily="34" charset="0"/>
              </a:endParaRPr>
            </a:p>
            <a:p>
              <a:pPr marL="0" indent="0" algn="l">
                <a:lnSpc>
                  <a:spcPct val="150000"/>
                </a:lnSpc>
                <a:buNone/>
              </a:pPr>
              <a:endParaRPr lang="en-US" altLang="zh-TW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endParaRPr>
            </a:p>
            <a:p>
              <a:pPr marL="0" indent="0" algn="l">
                <a:lnSpc>
                  <a:spcPct val="150000"/>
                </a:lnSpc>
                <a:buNone/>
              </a:pP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開放梯次：寒假、下實習</a:t>
              </a:r>
              <a:endParaRPr lang="en-US" altLang="zh-TW" sz="2200" dirty="0">
                <a:solidFill>
                  <a:srgbClr val="1E3063"/>
                </a:solidFill>
                <a:latin typeface="Instrument Sans Semi Bold" pitchFamily="34" charset="0"/>
              </a:endParaRPr>
            </a:p>
            <a:p>
              <a:pPr marL="0" indent="0" algn="l">
                <a:lnSpc>
                  <a:spcPct val="150000"/>
                </a:lnSpc>
                <a:buNone/>
              </a:pP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開放填寫日期：</a:t>
              </a:r>
              <a:r>
                <a:rPr lang="en-US" altLang="zh-TW" sz="2400" dirty="0">
                  <a:solidFill>
                    <a:srgbClr val="FF0000"/>
                  </a:solidFill>
                  <a:latin typeface="Instrument Sans Medium" pitchFamily="34" charset="0"/>
                </a:rPr>
                <a:t> 10</a:t>
              </a:r>
              <a:r>
                <a:rPr lang="zh-TW" altLang="en-US" sz="2400" dirty="0">
                  <a:solidFill>
                    <a:srgbClr val="FF0000"/>
                  </a:solidFill>
                  <a:latin typeface="Instrument Sans Medium" pitchFamily="34" charset="0"/>
                </a:rPr>
                <a:t>月</a:t>
              </a:r>
              <a:r>
                <a:rPr lang="en-US" altLang="zh-TW" sz="2400" dirty="0">
                  <a:solidFill>
                    <a:srgbClr val="FF0000"/>
                  </a:solidFill>
                  <a:latin typeface="Instrument Sans Medium" pitchFamily="34" charset="0"/>
                </a:rPr>
                <a:t>31</a:t>
              </a:r>
              <a:r>
                <a:rPr lang="zh-TW" altLang="en-US" sz="2400" dirty="0">
                  <a:solidFill>
                    <a:srgbClr val="FF0000"/>
                  </a:solidFill>
                  <a:latin typeface="Instrument Sans Medium" pitchFamily="34" charset="0"/>
                </a:rPr>
                <a:t>日 至 </a:t>
              </a:r>
              <a:r>
                <a:rPr lang="en-US" altLang="zh-TW" sz="2400" dirty="0">
                  <a:solidFill>
                    <a:srgbClr val="FF0000"/>
                  </a:solidFill>
                  <a:latin typeface="Instrument Sans Medium" pitchFamily="34" charset="0"/>
                </a:rPr>
                <a:t>11</a:t>
              </a:r>
              <a:r>
                <a:rPr lang="zh-TW" altLang="en-US" sz="2400" dirty="0">
                  <a:solidFill>
                    <a:srgbClr val="FF0000"/>
                  </a:solidFill>
                  <a:latin typeface="Instrument Sans Medium" pitchFamily="34" charset="0"/>
                </a:rPr>
                <a:t>月</a:t>
              </a:r>
              <a:r>
                <a:rPr lang="en-US" altLang="zh-TW" sz="2400" dirty="0">
                  <a:solidFill>
                    <a:srgbClr val="FF0000"/>
                  </a:solidFill>
                  <a:latin typeface="Instrument Sans Medium" pitchFamily="34" charset="0"/>
                </a:rPr>
                <a:t>30</a:t>
              </a:r>
              <a:r>
                <a:rPr lang="zh-TW" altLang="en-US" sz="2400" dirty="0">
                  <a:solidFill>
                    <a:srgbClr val="FF0000"/>
                  </a:solidFill>
                  <a:latin typeface="Instrument Sans Medium" pitchFamily="34" charset="0"/>
                </a:rPr>
                <a:t>日  </a:t>
              </a:r>
              <a:r>
                <a:rPr lang="en-US" altLang="zh-TW" sz="2400" dirty="0">
                  <a:solidFill>
                    <a:srgbClr val="FF0000"/>
                  </a:solidFill>
                  <a:latin typeface="Instrument Sans Medium" pitchFamily="34" charset="0"/>
                </a:rPr>
                <a:t>23:45</a:t>
              </a:r>
              <a:endParaRPr lang="en-US" altLang="zh-TW" sz="2200" dirty="0"/>
            </a:p>
            <a:p>
              <a:pPr marL="0" indent="0" algn="l">
                <a:lnSpc>
                  <a:spcPct val="150000"/>
                </a:lnSpc>
                <a:buNone/>
              </a:pPr>
              <a:endParaRPr lang="en-US" sz="2200" dirty="0"/>
            </a:p>
          </p:txBody>
        </p:sp>
      </p:grpSp>
      <p:pic>
        <p:nvPicPr>
          <p:cNvPr id="5" name="圖片 4">
            <a:extLst>
              <a:ext uri="{FF2B5EF4-FFF2-40B4-BE49-F238E27FC236}">
                <a16:creationId xmlns:a16="http://schemas.microsoft.com/office/drawing/2014/main" id="{AA2C89C4-ABE6-3EBA-ED24-4DDD9A568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8803" y="3326114"/>
            <a:ext cx="4623955" cy="4623955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5026AD93-0C44-1050-18E7-AA9F3E8DF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185" y="3943329"/>
            <a:ext cx="79487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114(2) 淡江大學國際觀光管理學系實習履歷表暨志願表 Internship Resume and Preference Order Form of ITM   – 填寫表單</a:t>
            </a:r>
            <a:endParaRPr kumimoji="0" lang="zh-TW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91DE57E-F40A-BF95-4DF5-8EBCA3DAC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185" y="5995484"/>
            <a:ext cx="79487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114(2) 淡江大學國際觀光管理學系實習履歷表暨志願表 Internship Resume and Preference Order Form of ITM   – 填寫表單</a:t>
            </a:r>
            <a:endParaRPr kumimoji="0" lang="zh-TW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804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A0BC4-5C21-BCC4-53B6-6D8E189EC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6F944CA4-80D1-D33B-79BF-3B0A07D25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8E44205E-B492-5880-E25B-068D50E6D88B}"/>
              </a:ext>
            </a:extLst>
          </p:cNvPr>
          <p:cNvSpPr/>
          <p:nvPr/>
        </p:nvSpPr>
        <p:spPr>
          <a:xfrm>
            <a:off x="6280190" y="86856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實習期間之責任與義務</a:t>
            </a:r>
            <a:endParaRPr lang="en-US" sz="4450" dirty="0"/>
          </a:p>
        </p:txBody>
      </p:sp>
      <p:pic>
        <p:nvPicPr>
          <p:cNvPr id="4" name="Image 1" descr="preencoded.png">
            <a:extLst>
              <a:ext uri="{FF2B5EF4-FFF2-40B4-BE49-F238E27FC236}">
                <a16:creationId xmlns:a16="http://schemas.microsoft.com/office/drawing/2014/main" id="{46333219-818E-E857-0A50-BA5531EA8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1917502"/>
            <a:ext cx="1134070" cy="1360884"/>
          </a:xfrm>
          <a:prstGeom prst="rect">
            <a:avLst/>
          </a:prstGeo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552236AC-6A52-B8D3-6453-3D7A70CBC056}"/>
              </a:ext>
            </a:extLst>
          </p:cNvPr>
          <p:cNvSpPr/>
          <p:nvPr/>
        </p:nvSpPr>
        <p:spPr>
          <a:xfrm>
            <a:off x="7754422" y="214431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遵守規定</a:t>
            </a:r>
            <a:endParaRPr lang="en-US" sz="2200" dirty="0"/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038570C7-BA6F-2598-A795-6C106FD4D3A6}"/>
              </a:ext>
            </a:extLst>
          </p:cNvPr>
          <p:cNvSpPr/>
          <p:nvPr/>
        </p:nvSpPr>
        <p:spPr>
          <a:xfrm>
            <a:off x="7754422" y="2634734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嚴格遵守工作時間、服裝儀容與保密條款。</a:t>
            </a:r>
            <a:endParaRPr lang="en-US" sz="1750" dirty="0"/>
          </a:p>
        </p:txBody>
      </p:sp>
      <p:pic>
        <p:nvPicPr>
          <p:cNvPr id="7" name="Image 2" descr="preencoded.png">
            <a:extLst>
              <a:ext uri="{FF2B5EF4-FFF2-40B4-BE49-F238E27FC236}">
                <a16:creationId xmlns:a16="http://schemas.microsoft.com/office/drawing/2014/main" id="{B219AAD5-7638-0F60-FB6A-CFAFDBA160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3278386"/>
            <a:ext cx="1134070" cy="1360884"/>
          </a:xfrm>
          <a:prstGeom prst="rect">
            <a:avLst/>
          </a:prstGeom>
        </p:spPr>
      </p:pic>
      <p:sp>
        <p:nvSpPr>
          <p:cNvPr id="8" name="Text 3">
            <a:extLst>
              <a:ext uri="{FF2B5EF4-FFF2-40B4-BE49-F238E27FC236}">
                <a16:creationId xmlns:a16="http://schemas.microsoft.com/office/drawing/2014/main" id="{69B67569-5C2C-D293-DE80-9890F458D501}"/>
              </a:ext>
            </a:extLst>
          </p:cNvPr>
          <p:cNvSpPr/>
          <p:nvPr/>
        </p:nvSpPr>
        <p:spPr>
          <a:xfrm>
            <a:off x="7754422" y="33908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zh-TW" altLang="en-US" sz="2200" dirty="0">
                <a:solidFill>
                  <a:srgbClr val="1E3063"/>
                </a:solidFill>
                <a:latin typeface="Instrument Sans Semi Bold" pitchFamily="34" charset="0"/>
              </a:rPr>
              <a:t>填寫實習日誌</a:t>
            </a:r>
            <a:endParaRPr lang="en-US" sz="2200" dirty="0"/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934C5036-8E11-8865-C6DA-BEF0E970ADE8}"/>
              </a:ext>
            </a:extLst>
          </p:cNvPr>
          <p:cNvSpPr/>
          <p:nvPr/>
        </p:nvSpPr>
        <p:spPr>
          <a:xfrm>
            <a:off x="7754422" y="3881317"/>
            <a:ext cx="6304478" cy="7536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zh-TW" alt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平均分配實習所學，撰寫</a:t>
            </a:r>
            <a:r>
              <a:rPr lang="en-US" altLang="zh-TW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4</a:t>
            </a:r>
            <a:r>
              <a:rPr lang="zh-TW" alt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篇實習日誌 </a:t>
            </a:r>
            <a:endParaRPr lang="en-US" altLang="zh-TW" sz="1750" dirty="0">
              <a:solidFill>
                <a:srgbClr val="1E3063"/>
              </a:solidFill>
              <a:latin typeface="Instrument Sans Medium" pitchFamily="34" charset="0"/>
              <a:ea typeface="Instrument Sans Medium" pitchFamily="34" charset="-122"/>
              <a:cs typeface="Instrument Sans Medium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en-US" altLang="zh-TW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(</a:t>
            </a:r>
            <a:r>
              <a:rPr lang="zh-TW" alt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英文撰寫</a:t>
            </a:r>
            <a:r>
              <a:rPr lang="en-US" altLang="zh-TW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500</a:t>
            </a:r>
            <a:r>
              <a:rPr lang="zh-TW" alt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字、每篇至少</a:t>
            </a:r>
            <a:r>
              <a:rPr lang="en-US" altLang="zh-TW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1</a:t>
            </a:r>
            <a:r>
              <a:rPr lang="zh-TW" alt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張照片</a:t>
            </a:r>
            <a:r>
              <a:rPr lang="en-US" altLang="zh-TW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)</a:t>
            </a:r>
            <a:endParaRPr lang="en-US" sz="1750" dirty="0"/>
          </a:p>
        </p:txBody>
      </p:sp>
      <p:pic>
        <p:nvPicPr>
          <p:cNvPr id="10" name="Image 3" descr="preencoded.png">
            <a:extLst>
              <a:ext uri="{FF2B5EF4-FFF2-40B4-BE49-F238E27FC236}">
                <a16:creationId xmlns:a16="http://schemas.microsoft.com/office/drawing/2014/main" id="{504A9D02-5498-5FE5-A02D-27691B60DD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4639270"/>
            <a:ext cx="1134070" cy="1360884"/>
          </a:xfrm>
          <a:prstGeom prst="rect">
            <a:avLst/>
          </a:prstGeom>
        </p:spPr>
      </p:pic>
      <p:sp>
        <p:nvSpPr>
          <p:cNvPr id="11" name="Text 5">
            <a:extLst>
              <a:ext uri="{FF2B5EF4-FFF2-40B4-BE49-F238E27FC236}">
                <a16:creationId xmlns:a16="http://schemas.microsoft.com/office/drawing/2014/main" id="{FDBED181-1EB1-3736-E930-E3D06998749C}"/>
              </a:ext>
            </a:extLst>
          </p:cNvPr>
          <p:cNvSpPr/>
          <p:nvPr/>
        </p:nvSpPr>
        <p:spPr>
          <a:xfrm>
            <a:off x="7754422" y="486608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zh-TW" alt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異常</a:t>
            </a:r>
            <a:r>
              <a:rPr lang="en-US" sz="2200" dirty="0" err="1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回報</a:t>
            </a:r>
            <a:endParaRPr lang="en-US" sz="2200" dirty="0"/>
          </a:p>
        </p:txBody>
      </p:sp>
      <p:sp>
        <p:nvSpPr>
          <p:cNvPr id="12" name="Text 6">
            <a:extLst>
              <a:ext uri="{FF2B5EF4-FFF2-40B4-BE49-F238E27FC236}">
                <a16:creationId xmlns:a16="http://schemas.microsoft.com/office/drawing/2014/main" id="{2E10D263-C291-00DA-20FC-B8AAF4D63779}"/>
              </a:ext>
            </a:extLst>
          </p:cNvPr>
          <p:cNvSpPr/>
          <p:nvPr/>
        </p:nvSpPr>
        <p:spPr>
          <a:xfrm>
            <a:off x="7754422" y="5356503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與</a:t>
            </a:r>
            <a:r>
              <a:rPr lang="zh-TW" alt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學校</a:t>
            </a:r>
            <a:r>
              <a:rPr lang="en-US" sz="1750" dirty="0" err="1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老師保持聯繫</a:t>
            </a: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，</a:t>
            </a:r>
            <a:r>
              <a:rPr lang="zh-TW" alt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通報異常以及不適應狀況</a:t>
            </a:r>
            <a:endParaRPr lang="en-US" sz="1750" dirty="0"/>
          </a:p>
        </p:txBody>
      </p:sp>
      <p:pic>
        <p:nvPicPr>
          <p:cNvPr id="13" name="Image 4" descr="preencoded.png">
            <a:extLst>
              <a:ext uri="{FF2B5EF4-FFF2-40B4-BE49-F238E27FC236}">
                <a16:creationId xmlns:a16="http://schemas.microsoft.com/office/drawing/2014/main" id="{63ADA874-7484-986B-D4FC-B146684AFB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0190" y="6000155"/>
            <a:ext cx="1134070" cy="1360884"/>
          </a:xfrm>
          <a:prstGeom prst="rect">
            <a:avLst/>
          </a:prstGeom>
        </p:spPr>
      </p:pic>
      <p:sp>
        <p:nvSpPr>
          <p:cNvPr id="14" name="Text 7">
            <a:extLst>
              <a:ext uri="{FF2B5EF4-FFF2-40B4-BE49-F238E27FC236}">
                <a16:creationId xmlns:a16="http://schemas.microsoft.com/office/drawing/2014/main" id="{F1E572EF-DB37-8896-EE27-CDB066A56072}"/>
              </a:ext>
            </a:extLst>
          </p:cNvPr>
          <p:cNvSpPr/>
          <p:nvPr/>
        </p:nvSpPr>
        <p:spPr>
          <a:xfrm>
            <a:off x="7754422" y="62269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zh-TW" altLang="en-US" sz="2200" dirty="0">
                <a:solidFill>
                  <a:srgbClr val="1E3063"/>
                </a:solidFill>
                <a:latin typeface="Instrument Sans Semi Bold" pitchFamily="34" charset="0"/>
              </a:rPr>
              <a:t>繳交考評表</a:t>
            </a:r>
            <a:endParaRPr lang="en-US" sz="2200" dirty="0"/>
          </a:p>
        </p:txBody>
      </p:sp>
      <p:sp>
        <p:nvSpPr>
          <p:cNvPr id="15" name="Text 8">
            <a:extLst>
              <a:ext uri="{FF2B5EF4-FFF2-40B4-BE49-F238E27FC236}">
                <a16:creationId xmlns:a16="http://schemas.microsoft.com/office/drawing/2014/main" id="{F4581DDE-9B6F-7DEE-B310-9C4060E2DE74}"/>
              </a:ext>
            </a:extLst>
          </p:cNvPr>
          <p:cNvSpPr/>
          <p:nvPr/>
        </p:nvSpPr>
        <p:spPr>
          <a:xfrm>
            <a:off x="7754422" y="6717387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zh-TW" altLang="en-US" sz="1750" b="1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實習結束時請主管填寫考評表，並繳交回學校</a:t>
            </a:r>
            <a:endParaRPr lang="en-US" sz="1750" b="1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6EBC26F-D532-E22C-DA28-07D3FBF551A8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0574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871</Words>
  <Application>Microsoft Office PowerPoint</Application>
  <PresentationFormat>自訂</PresentationFormat>
  <Paragraphs>125</Paragraphs>
  <Slides>13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7" baseType="lpstr">
      <vt:lpstr>Arial</vt:lpstr>
      <vt:lpstr>Instrument Sans Semi Bold</vt:lpstr>
      <vt:lpstr>Instrument Sans Medium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葉寧馨</cp:lastModifiedBy>
  <cp:revision>89</cp:revision>
  <cp:lastPrinted>2025-04-21T06:59:48Z</cp:lastPrinted>
  <dcterms:created xsi:type="dcterms:W3CDTF">2025-04-16T07:18:44Z</dcterms:created>
  <dcterms:modified xsi:type="dcterms:W3CDTF">2026-04-22T08:57:11Z</dcterms:modified>
</cp:coreProperties>
</file>